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4" r:id="rId4"/>
    <p:sldId id="258" r:id="rId5"/>
    <p:sldId id="267" r:id="rId6"/>
    <p:sldId id="259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879677" y="4626591"/>
            <a:ext cx="304345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 smtClean="0"/>
              <a:t>الدرس الأول</a:t>
            </a:r>
          </a:p>
          <a:p>
            <a:pPr algn="ctr" rtl="1"/>
            <a:r>
              <a:rPr lang="ar-SA" sz="3200" dirty="0" smtClean="0"/>
              <a:t>كتابة الاعداد واسمائها</a:t>
            </a:r>
            <a:endParaRPr lang="ar-AE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209">
        <p:split orient="vert"/>
      </p:transition>
    </mc:Choice>
    <mc:Fallback xmlns="">
      <p:transition spd="slow" advTm="1120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نجمة مكونة من 6 نقاط 1"/>
          <p:cNvSpPr/>
          <p:nvPr/>
        </p:nvSpPr>
        <p:spPr>
          <a:xfrm rot="10800000" flipH="1" flipV="1">
            <a:off x="1992574" y="484496"/>
            <a:ext cx="5390866" cy="1207826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/>
              <a:t>كتابة الاعداد واسمائها</a:t>
            </a:r>
            <a:endParaRPr lang="ar-AE" sz="32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2415654" y="1787857"/>
            <a:ext cx="569111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>
                <a:solidFill>
                  <a:srgbClr val="7030A0"/>
                </a:solidFill>
              </a:rPr>
              <a:t>عزيزي التلميذ يتوقع منك في نهاية </a:t>
            </a:r>
            <a:r>
              <a:rPr lang="ar-SA" sz="2800" smtClean="0">
                <a:solidFill>
                  <a:srgbClr val="7030A0"/>
                </a:solidFill>
              </a:rPr>
              <a:t>الدرس </a:t>
            </a:r>
            <a:r>
              <a:rPr lang="ar-SA" sz="2800" smtClean="0">
                <a:solidFill>
                  <a:srgbClr val="7030A0"/>
                </a:solidFill>
              </a:rPr>
              <a:t>ان:</a:t>
            </a:r>
            <a:endParaRPr lang="ar-SA" sz="2800" dirty="0" smtClean="0">
              <a:solidFill>
                <a:srgbClr val="7030A0"/>
              </a:solidFill>
            </a:endParaRPr>
          </a:p>
          <a:p>
            <a:pPr algn="r" rtl="1"/>
            <a:r>
              <a:rPr lang="ar-SA" sz="2800" dirty="0" smtClean="0"/>
              <a:t>تقرأ </a:t>
            </a:r>
            <a:r>
              <a:rPr lang="ar-SA" sz="2800" dirty="0"/>
              <a:t>الاعداد من 1 الى </a:t>
            </a:r>
            <a:r>
              <a:rPr lang="ar-SA" sz="2800" dirty="0" smtClean="0"/>
              <a:t>100</a:t>
            </a:r>
            <a:endParaRPr lang="ar-SA" sz="2800" dirty="0"/>
          </a:p>
          <a:p>
            <a:pPr algn="r" rtl="1"/>
            <a:r>
              <a:rPr lang="ar-SA" sz="2800" dirty="0" smtClean="0">
                <a:solidFill>
                  <a:srgbClr val="00B050"/>
                </a:solidFill>
              </a:rPr>
              <a:t>تركب عدد من </a:t>
            </a:r>
            <a:r>
              <a:rPr lang="ar-SA" sz="2800" dirty="0" smtClean="0">
                <a:solidFill>
                  <a:srgbClr val="00B050"/>
                </a:solidFill>
              </a:rPr>
              <a:t>منزلتين</a:t>
            </a:r>
            <a:endParaRPr lang="ar-SA" sz="2800" dirty="0"/>
          </a:p>
          <a:p>
            <a:pPr algn="r" rtl="1"/>
            <a:r>
              <a:rPr lang="ar-SA" sz="2800" dirty="0" smtClean="0">
                <a:solidFill>
                  <a:srgbClr val="FF0000"/>
                </a:solidFill>
              </a:rPr>
              <a:t>تكتب عدد من منزلتين</a:t>
            </a:r>
            <a:endParaRPr lang="ar-AE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 advTm="1880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نجمة مكونة من 6 نقاط 2"/>
          <p:cNvSpPr/>
          <p:nvPr/>
        </p:nvSpPr>
        <p:spPr>
          <a:xfrm rot="10800000" flipH="1" flipV="1">
            <a:off x="1992574" y="484496"/>
            <a:ext cx="5390866" cy="1207826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/>
              <a:t>كتابة الاعداد واسمائها</a:t>
            </a:r>
            <a:endParaRPr lang="ar-AE" sz="3200" dirty="0"/>
          </a:p>
        </p:txBody>
      </p:sp>
      <p:grpSp>
        <p:nvGrpSpPr>
          <p:cNvPr id="6" name="مجموعة 5"/>
          <p:cNvGrpSpPr/>
          <p:nvPr/>
        </p:nvGrpSpPr>
        <p:grpSpPr>
          <a:xfrm>
            <a:off x="16230600" y="1322238"/>
            <a:ext cx="562732" cy="4746826"/>
            <a:chOff x="1831059" y="665287"/>
            <a:chExt cx="834793" cy="4746826"/>
          </a:xfrm>
        </p:grpSpPr>
        <p:sp>
          <p:nvSpPr>
            <p:cNvPr id="7" name="مستطيل 6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8" name="مستطيل 7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9" name="مستطيل 8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0" name="مستطيل 9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1" name="مستطيل 10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2" name="مستطيل 11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3" name="مستطيل 12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4" name="مستطيل 13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5" name="مستطيل 14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6" name="مستطيل 15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17" name="مستطيل 16"/>
          <p:cNvSpPr/>
          <p:nvPr/>
        </p:nvSpPr>
        <p:spPr>
          <a:xfrm>
            <a:off x="2852217" y="2245636"/>
            <a:ext cx="489850" cy="285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grpSp>
        <p:nvGrpSpPr>
          <p:cNvPr id="19" name="مجموعة 18"/>
          <p:cNvGrpSpPr/>
          <p:nvPr/>
        </p:nvGrpSpPr>
        <p:grpSpPr>
          <a:xfrm>
            <a:off x="16383000" y="1474638"/>
            <a:ext cx="562732" cy="4746826"/>
            <a:chOff x="1831059" y="665287"/>
            <a:chExt cx="834793" cy="4746826"/>
          </a:xfrm>
        </p:grpSpPr>
        <p:sp>
          <p:nvSpPr>
            <p:cNvPr id="20" name="مستطيل 19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1" name="مستطيل 20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2" name="مستطيل 21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4" name="مستطيل 23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5" name="مستطيل 24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7" name="مستطيل 26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8" name="مستطيل 27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grpSp>
        <p:nvGrpSpPr>
          <p:cNvPr id="30" name="مجموعة 29"/>
          <p:cNvGrpSpPr/>
          <p:nvPr/>
        </p:nvGrpSpPr>
        <p:grpSpPr>
          <a:xfrm>
            <a:off x="3642484" y="3111611"/>
            <a:ext cx="506210" cy="2219983"/>
            <a:chOff x="1831059" y="665287"/>
            <a:chExt cx="834793" cy="4746826"/>
          </a:xfrm>
        </p:grpSpPr>
        <p:sp>
          <p:nvSpPr>
            <p:cNvPr id="31" name="مستطيل 30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2" name="مستطيل 31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3" name="مستطيل 32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4" name="مستطيل 33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5" name="مستطيل 34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6" name="مستطيل 35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7" name="مستطيل 36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8" name="مستطيل 37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9" name="مستطيل 38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40" name="مستطيل 39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grpSp>
        <p:nvGrpSpPr>
          <p:cNvPr id="52" name="مجموعة 51"/>
          <p:cNvGrpSpPr/>
          <p:nvPr/>
        </p:nvGrpSpPr>
        <p:grpSpPr>
          <a:xfrm>
            <a:off x="4299711" y="3101715"/>
            <a:ext cx="506210" cy="2219983"/>
            <a:chOff x="1831059" y="665287"/>
            <a:chExt cx="834793" cy="4746826"/>
          </a:xfrm>
        </p:grpSpPr>
        <p:sp>
          <p:nvSpPr>
            <p:cNvPr id="53" name="مستطيل 52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4" name="مستطيل 53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5" name="مستطيل 54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6" name="مستطيل 55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7" name="مستطيل 56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8" name="مستطيل 57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9" name="مستطيل 58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0" name="مستطيل 59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1" name="مستطيل 60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2" name="مستطيل 61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grpSp>
        <p:nvGrpSpPr>
          <p:cNvPr id="63" name="مجموعة 62"/>
          <p:cNvGrpSpPr/>
          <p:nvPr/>
        </p:nvGrpSpPr>
        <p:grpSpPr>
          <a:xfrm>
            <a:off x="4958321" y="3091815"/>
            <a:ext cx="506210" cy="2219983"/>
            <a:chOff x="1831059" y="665287"/>
            <a:chExt cx="834793" cy="4746826"/>
          </a:xfrm>
        </p:grpSpPr>
        <p:sp>
          <p:nvSpPr>
            <p:cNvPr id="64" name="مستطيل 63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5" name="مستطيل 64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6" name="مستطيل 65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7" name="مستطيل 66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8" name="مستطيل 67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9" name="مستطيل 68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70" name="مستطيل 69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71" name="مستطيل 70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72" name="مستطيل 71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73" name="مستطيل 72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2" name="مربع نص 1"/>
          <p:cNvSpPr txBox="1"/>
          <p:nvPr/>
        </p:nvSpPr>
        <p:spPr>
          <a:xfrm>
            <a:off x="6135795" y="2069478"/>
            <a:ext cx="24952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ما عدد الواحدات؟</a:t>
            </a:r>
            <a:endParaRPr lang="ar-AE" sz="2400" dirty="0"/>
          </a:p>
        </p:txBody>
      </p:sp>
      <p:sp>
        <p:nvSpPr>
          <p:cNvPr id="74" name="مربع نص 73"/>
          <p:cNvSpPr txBox="1"/>
          <p:nvPr/>
        </p:nvSpPr>
        <p:spPr>
          <a:xfrm>
            <a:off x="6144149" y="3190096"/>
            <a:ext cx="24952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ما عدد العشرات؟</a:t>
            </a:r>
            <a:endParaRPr lang="ar-AE" sz="2400" dirty="0"/>
          </a:p>
        </p:txBody>
      </p:sp>
      <p:grpSp>
        <p:nvGrpSpPr>
          <p:cNvPr id="75" name="مجموعة 74"/>
          <p:cNvGrpSpPr/>
          <p:nvPr/>
        </p:nvGrpSpPr>
        <p:grpSpPr>
          <a:xfrm>
            <a:off x="3012949" y="3109487"/>
            <a:ext cx="506210" cy="2219983"/>
            <a:chOff x="1831059" y="665287"/>
            <a:chExt cx="834793" cy="4746826"/>
          </a:xfrm>
        </p:grpSpPr>
        <p:sp>
          <p:nvSpPr>
            <p:cNvPr id="76" name="مستطيل 75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77" name="مستطيل 76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78" name="مستطيل 77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79" name="مستطيل 78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80" name="مستطيل 79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81" name="مستطيل 80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82" name="مستطيل 81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83" name="مستطيل 82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84" name="مستطيل 83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85" name="مستطيل 84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86" name="مربع نص 85"/>
          <p:cNvSpPr txBox="1"/>
          <p:nvPr/>
        </p:nvSpPr>
        <p:spPr>
          <a:xfrm>
            <a:off x="6622905" y="2531143"/>
            <a:ext cx="1695595" cy="5223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3واحدات</a:t>
            </a:r>
            <a:endParaRPr lang="ar-AE" sz="2800" dirty="0"/>
          </a:p>
        </p:txBody>
      </p:sp>
      <p:sp>
        <p:nvSpPr>
          <p:cNvPr id="87" name="مربع نص 86"/>
          <p:cNvSpPr txBox="1"/>
          <p:nvPr/>
        </p:nvSpPr>
        <p:spPr>
          <a:xfrm>
            <a:off x="5866411" y="3641861"/>
            <a:ext cx="22615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4عشرات</a:t>
            </a:r>
            <a:endParaRPr lang="ar-AE" sz="2800" dirty="0"/>
          </a:p>
        </p:txBody>
      </p:sp>
      <p:sp>
        <p:nvSpPr>
          <p:cNvPr id="88" name="مستطيل 87"/>
          <p:cNvSpPr/>
          <p:nvPr/>
        </p:nvSpPr>
        <p:spPr>
          <a:xfrm>
            <a:off x="3517776" y="2284112"/>
            <a:ext cx="489850" cy="285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9" name="مستطيل 88"/>
          <p:cNvSpPr/>
          <p:nvPr/>
        </p:nvSpPr>
        <p:spPr>
          <a:xfrm>
            <a:off x="4198157" y="2287916"/>
            <a:ext cx="489850" cy="285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273363"/>
      </p:ext>
    </p:extLst>
  </p:cSld>
  <p:clrMapOvr>
    <a:masterClrMapping/>
  </p:clrMapOvr>
  <p:transition spd="slow" advTm="2129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نجمة مكونة من 6 نقاط 2"/>
          <p:cNvSpPr/>
          <p:nvPr/>
        </p:nvSpPr>
        <p:spPr>
          <a:xfrm rot="10800000" flipH="1" flipV="1">
            <a:off x="1992574" y="484496"/>
            <a:ext cx="5390866" cy="1207826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/>
              <a:t>كتابة الاعداد واسمائها</a:t>
            </a:r>
            <a:endParaRPr lang="ar-AE" sz="3200" dirty="0"/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315003"/>
              </p:ext>
            </p:extLst>
          </p:nvPr>
        </p:nvGraphicFramePr>
        <p:xfrm>
          <a:off x="3621859" y="4089802"/>
          <a:ext cx="1901588" cy="169977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50794"/>
                <a:gridCol w="950794"/>
              </a:tblGrid>
              <a:tr h="485122">
                <a:tc>
                  <a:txBody>
                    <a:bodyPr/>
                    <a:lstStyle/>
                    <a:p>
                      <a:pPr rtl="1"/>
                      <a:r>
                        <a:rPr lang="ar-SA" dirty="0" err="1" smtClean="0"/>
                        <a:t>واحدات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عشرات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651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مستطيل 19"/>
          <p:cNvSpPr/>
          <p:nvPr/>
        </p:nvSpPr>
        <p:spPr>
          <a:xfrm>
            <a:off x="4790697" y="4655233"/>
            <a:ext cx="230377" cy="13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1" name="مستطيل 20"/>
          <p:cNvSpPr/>
          <p:nvPr/>
        </p:nvSpPr>
        <p:spPr>
          <a:xfrm>
            <a:off x="5167592" y="4646327"/>
            <a:ext cx="230377" cy="13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2" name="مستطيل 21"/>
          <p:cNvSpPr/>
          <p:nvPr/>
        </p:nvSpPr>
        <p:spPr>
          <a:xfrm>
            <a:off x="4790696" y="5063150"/>
            <a:ext cx="230377" cy="13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3" name="مستطيل 22"/>
          <p:cNvSpPr/>
          <p:nvPr/>
        </p:nvSpPr>
        <p:spPr>
          <a:xfrm>
            <a:off x="5167592" y="5063150"/>
            <a:ext cx="230377" cy="13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grpSp>
        <p:nvGrpSpPr>
          <p:cNvPr id="5" name="مجموعة 4"/>
          <p:cNvGrpSpPr/>
          <p:nvPr/>
        </p:nvGrpSpPr>
        <p:grpSpPr>
          <a:xfrm>
            <a:off x="4290764" y="4687758"/>
            <a:ext cx="177092" cy="894229"/>
            <a:chOff x="1831059" y="665287"/>
            <a:chExt cx="834793" cy="4746826"/>
          </a:xfrm>
        </p:grpSpPr>
        <p:sp>
          <p:nvSpPr>
            <p:cNvPr id="6" name="مستطيل 5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7" name="مستطيل 6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8" name="مستطيل 7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9" name="مستطيل 8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0" name="مستطيل 9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1" name="مستطيل 10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2" name="مستطيل 11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3" name="مستطيل 12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4" name="مستطيل 13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5" name="مستطيل 14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grpSp>
        <p:nvGrpSpPr>
          <p:cNvPr id="24" name="مجموعة 23"/>
          <p:cNvGrpSpPr/>
          <p:nvPr/>
        </p:nvGrpSpPr>
        <p:grpSpPr>
          <a:xfrm>
            <a:off x="3744362" y="4691746"/>
            <a:ext cx="177092" cy="894229"/>
            <a:chOff x="1831059" y="665287"/>
            <a:chExt cx="834793" cy="4746826"/>
          </a:xfrm>
        </p:grpSpPr>
        <p:sp>
          <p:nvSpPr>
            <p:cNvPr id="25" name="مستطيل 24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7" name="مستطيل 26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8" name="مستطيل 27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0" name="مستطيل 29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1" name="مستطيل 30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2" name="مستطيل 31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3" name="مستطيل 32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4" name="مستطيل 33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47" name="مربع نص 46"/>
          <p:cNvSpPr txBox="1"/>
          <p:nvPr/>
        </p:nvSpPr>
        <p:spPr>
          <a:xfrm>
            <a:off x="2271380" y="1964770"/>
            <a:ext cx="403973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 smtClean="0"/>
              <a:t>كتابة العدد</a:t>
            </a:r>
          </a:p>
          <a:p>
            <a:pPr algn="ctr" rtl="1"/>
            <a:endParaRPr lang="ar-SA" dirty="0" smtClean="0"/>
          </a:p>
          <a:p>
            <a:pPr algn="r" rtl="1"/>
            <a:r>
              <a:rPr lang="ar-SA" sz="2400" dirty="0" smtClean="0"/>
              <a:t>4احاد</a:t>
            </a:r>
            <a:r>
              <a:rPr lang="ar-SA" dirty="0" smtClean="0"/>
              <a:t>                                 </a:t>
            </a:r>
            <a:r>
              <a:rPr lang="ar-SA" sz="2400" dirty="0" smtClean="0"/>
              <a:t>2 عشرات</a:t>
            </a:r>
            <a:endParaRPr lang="ar-AE" sz="2400" dirty="0"/>
          </a:p>
        </p:txBody>
      </p:sp>
      <p:cxnSp>
        <p:nvCxnSpPr>
          <p:cNvPr id="49" name="رابط كسهم مستقيم 48"/>
          <p:cNvCxnSpPr/>
          <p:nvPr/>
        </p:nvCxnSpPr>
        <p:spPr>
          <a:xfrm flipH="1">
            <a:off x="4790696" y="2997348"/>
            <a:ext cx="1269244" cy="7236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كسهم مستقيم 49"/>
          <p:cNvCxnSpPr/>
          <p:nvPr/>
        </p:nvCxnSpPr>
        <p:spPr>
          <a:xfrm>
            <a:off x="2964004" y="3057231"/>
            <a:ext cx="1075733" cy="66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مربع نص 52"/>
          <p:cNvSpPr txBox="1"/>
          <p:nvPr/>
        </p:nvSpPr>
        <p:spPr>
          <a:xfrm>
            <a:off x="4154926" y="3558148"/>
            <a:ext cx="8661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24</a:t>
            </a:r>
            <a:endParaRPr lang="ar-AE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053">
        <p:split orient="vert"/>
      </p:transition>
    </mc:Choice>
    <mc:Fallback xmlns="">
      <p:transition spd="slow" advTm="1705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نجمة مكونة من 6 نقاط 2"/>
          <p:cNvSpPr/>
          <p:nvPr/>
        </p:nvSpPr>
        <p:spPr>
          <a:xfrm rot="10800000" flipH="1" flipV="1">
            <a:off x="1992574" y="484496"/>
            <a:ext cx="5390866" cy="1207826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/>
              <a:t>كتابة الاعداد واسمائها</a:t>
            </a:r>
            <a:endParaRPr lang="ar-AE" sz="3200" dirty="0"/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200550"/>
              </p:ext>
            </p:extLst>
          </p:nvPr>
        </p:nvGraphicFramePr>
        <p:xfrm>
          <a:off x="3193576" y="4089802"/>
          <a:ext cx="2329871" cy="169977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50794"/>
                <a:gridCol w="1379077"/>
              </a:tblGrid>
              <a:tr h="485122">
                <a:tc>
                  <a:txBody>
                    <a:bodyPr/>
                    <a:lstStyle/>
                    <a:p>
                      <a:pPr rtl="1"/>
                      <a:r>
                        <a:rPr lang="ar-SA" dirty="0" err="1" smtClean="0"/>
                        <a:t>واحدات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عشرات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651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مستطيل 19"/>
          <p:cNvSpPr/>
          <p:nvPr/>
        </p:nvSpPr>
        <p:spPr>
          <a:xfrm>
            <a:off x="4790697" y="4655233"/>
            <a:ext cx="230377" cy="13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1" name="مستطيل 20"/>
          <p:cNvSpPr/>
          <p:nvPr/>
        </p:nvSpPr>
        <p:spPr>
          <a:xfrm>
            <a:off x="5167592" y="4646327"/>
            <a:ext cx="230377" cy="13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2" name="مستطيل 21"/>
          <p:cNvSpPr/>
          <p:nvPr/>
        </p:nvSpPr>
        <p:spPr>
          <a:xfrm>
            <a:off x="4790696" y="5063150"/>
            <a:ext cx="230377" cy="13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3" name="مستطيل 22"/>
          <p:cNvSpPr/>
          <p:nvPr/>
        </p:nvSpPr>
        <p:spPr>
          <a:xfrm>
            <a:off x="5167592" y="5063150"/>
            <a:ext cx="230377" cy="13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grpSp>
        <p:nvGrpSpPr>
          <p:cNvPr id="5" name="مجموعة 4"/>
          <p:cNvGrpSpPr/>
          <p:nvPr/>
        </p:nvGrpSpPr>
        <p:grpSpPr>
          <a:xfrm>
            <a:off x="4290764" y="4687758"/>
            <a:ext cx="177092" cy="894229"/>
            <a:chOff x="1831059" y="665287"/>
            <a:chExt cx="834793" cy="4746826"/>
          </a:xfrm>
        </p:grpSpPr>
        <p:sp>
          <p:nvSpPr>
            <p:cNvPr id="6" name="مستطيل 5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7" name="مستطيل 6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8" name="مستطيل 7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9" name="مستطيل 8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0" name="مستطيل 9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1" name="مستطيل 10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2" name="مستطيل 11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3" name="مستطيل 12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4" name="مستطيل 13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5" name="مستطيل 14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grpSp>
        <p:nvGrpSpPr>
          <p:cNvPr id="24" name="مجموعة 23"/>
          <p:cNvGrpSpPr/>
          <p:nvPr/>
        </p:nvGrpSpPr>
        <p:grpSpPr>
          <a:xfrm>
            <a:off x="3963160" y="4691746"/>
            <a:ext cx="177092" cy="894229"/>
            <a:chOff x="1831059" y="665287"/>
            <a:chExt cx="834793" cy="4746826"/>
          </a:xfrm>
        </p:grpSpPr>
        <p:sp>
          <p:nvSpPr>
            <p:cNvPr id="25" name="مستطيل 24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7" name="مستطيل 26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8" name="مستطيل 27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0" name="مستطيل 29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1" name="مستطيل 30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2" name="مستطيل 31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3" name="مستطيل 32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4" name="مستطيل 33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47" name="مربع نص 46"/>
          <p:cNvSpPr txBox="1"/>
          <p:nvPr/>
        </p:nvSpPr>
        <p:spPr>
          <a:xfrm>
            <a:off x="2271380" y="1964770"/>
            <a:ext cx="403973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 smtClean="0"/>
              <a:t>كتابة العدد</a:t>
            </a:r>
          </a:p>
          <a:p>
            <a:pPr algn="ctr" rtl="1"/>
            <a:endParaRPr lang="ar-SA" dirty="0" smtClean="0"/>
          </a:p>
          <a:p>
            <a:pPr algn="r" rtl="1"/>
            <a:r>
              <a:rPr lang="ar-SA" sz="2400" dirty="0" smtClean="0"/>
              <a:t>5احاد</a:t>
            </a:r>
            <a:r>
              <a:rPr lang="ar-SA" dirty="0" smtClean="0"/>
              <a:t>                                 </a:t>
            </a:r>
            <a:r>
              <a:rPr lang="ar-SA" sz="2400" dirty="0" smtClean="0"/>
              <a:t>4 عشرات</a:t>
            </a:r>
            <a:endParaRPr lang="ar-AE" sz="2400" dirty="0"/>
          </a:p>
        </p:txBody>
      </p:sp>
      <p:cxnSp>
        <p:nvCxnSpPr>
          <p:cNvPr id="49" name="رابط كسهم مستقيم 48"/>
          <p:cNvCxnSpPr/>
          <p:nvPr/>
        </p:nvCxnSpPr>
        <p:spPr>
          <a:xfrm flipH="1">
            <a:off x="4790696" y="2997348"/>
            <a:ext cx="1269244" cy="7236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كسهم مستقيم 49"/>
          <p:cNvCxnSpPr/>
          <p:nvPr/>
        </p:nvCxnSpPr>
        <p:spPr>
          <a:xfrm>
            <a:off x="2964004" y="3057231"/>
            <a:ext cx="1075733" cy="66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مربع نص 52"/>
          <p:cNvSpPr txBox="1"/>
          <p:nvPr/>
        </p:nvSpPr>
        <p:spPr>
          <a:xfrm>
            <a:off x="4154926" y="3558148"/>
            <a:ext cx="8661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45</a:t>
            </a:r>
            <a:endParaRPr lang="ar-AE" sz="2400" dirty="0">
              <a:solidFill>
                <a:srgbClr val="FF0000"/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4987287" y="5400513"/>
            <a:ext cx="230377" cy="13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grpSp>
        <p:nvGrpSpPr>
          <p:cNvPr id="36" name="مجموعة 35"/>
          <p:cNvGrpSpPr/>
          <p:nvPr/>
        </p:nvGrpSpPr>
        <p:grpSpPr>
          <a:xfrm>
            <a:off x="3610959" y="4681506"/>
            <a:ext cx="177092" cy="894229"/>
            <a:chOff x="1831059" y="665287"/>
            <a:chExt cx="834793" cy="4746826"/>
          </a:xfrm>
        </p:grpSpPr>
        <p:sp>
          <p:nvSpPr>
            <p:cNvPr id="37" name="مستطيل 36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8" name="مستطيل 37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9" name="مستطيل 38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40" name="مستطيل 39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41" name="مستطيل 40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42" name="مستطيل 41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43" name="مستطيل 42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44" name="مستطيل 43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45" name="مستطيل 44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46" name="مستطيل 45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grpSp>
        <p:nvGrpSpPr>
          <p:cNvPr id="48" name="مجموعة 47"/>
          <p:cNvGrpSpPr/>
          <p:nvPr/>
        </p:nvGrpSpPr>
        <p:grpSpPr>
          <a:xfrm>
            <a:off x="3262940" y="4722968"/>
            <a:ext cx="177092" cy="894229"/>
            <a:chOff x="1831059" y="665287"/>
            <a:chExt cx="834793" cy="4746826"/>
          </a:xfrm>
        </p:grpSpPr>
        <p:sp>
          <p:nvSpPr>
            <p:cNvPr id="51" name="مستطيل 50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2" name="مستطيل 51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4" name="مستطيل 53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5" name="مستطيل 54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6" name="مستطيل 55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7" name="مستطيل 56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8" name="مستطيل 57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9" name="مستطيل 58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0" name="مستطيل 59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1" name="مستطيل 60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8556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053">
        <p:split orient="vert"/>
      </p:transition>
    </mc:Choice>
    <mc:Fallback xmlns="">
      <p:transition spd="slow" advTm="1705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نجمة مكونة من 6 نقاط 2"/>
          <p:cNvSpPr/>
          <p:nvPr/>
        </p:nvSpPr>
        <p:spPr>
          <a:xfrm rot="10800000" flipH="1" flipV="1">
            <a:off x="1992574" y="484496"/>
            <a:ext cx="5390866" cy="1207826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/>
              <a:t>كتابة الاعداد واسمائها</a:t>
            </a:r>
            <a:endParaRPr lang="ar-AE" sz="32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2538484" y="1856096"/>
            <a:ext cx="559558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اكتب العدد : </a:t>
            </a:r>
          </a:p>
          <a:p>
            <a:pPr algn="r" rtl="1"/>
            <a:r>
              <a:rPr lang="ar-SA" sz="2400" dirty="0" smtClean="0"/>
              <a:t>ثلاثة .....</a:t>
            </a:r>
          </a:p>
          <a:p>
            <a:pPr algn="r" rtl="1"/>
            <a:r>
              <a:rPr lang="ar-SA" sz="2400" dirty="0" smtClean="0"/>
              <a:t>اثنان واربعون........</a:t>
            </a:r>
          </a:p>
          <a:p>
            <a:pPr algn="r" rtl="1"/>
            <a:r>
              <a:rPr lang="ar-SA" sz="2400" dirty="0" smtClean="0"/>
              <a:t>ثلاثة عشر.....</a:t>
            </a:r>
          </a:p>
          <a:p>
            <a:pPr algn="r" rtl="1"/>
            <a:r>
              <a:rPr lang="ar-SA" sz="2400" dirty="0" smtClean="0"/>
              <a:t>ثمانية وخمسون.......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ransition spd="slow" advTm="5329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نجمة مكونة من 6 نقاط 2"/>
          <p:cNvSpPr/>
          <p:nvPr/>
        </p:nvSpPr>
        <p:spPr>
          <a:xfrm rot="10800000" flipH="1" flipV="1">
            <a:off x="1992574" y="484496"/>
            <a:ext cx="5390866" cy="1207826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/>
              <a:t>كتابة الاعداد واسمائها</a:t>
            </a:r>
            <a:endParaRPr lang="ar-AE" sz="32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2606722" y="1692323"/>
            <a:ext cx="54181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dirty="0" smtClean="0"/>
              <a:t>اكتب عدد الاحاد والعشرات . ثم اكتب العدد</a:t>
            </a:r>
            <a:endParaRPr lang="ar-AE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358087"/>
              </p:ext>
            </p:extLst>
          </p:nvPr>
        </p:nvGraphicFramePr>
        <p:xfrm>
          <a:off x="4258101" y="2390029"/>
          <a:ext cx="2329871" cy="169977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50794"/>
                <a:gridCol w="1379077"/>
              </a:tblGrid>
              <a:tr h="485122">
                <a:tc>
                  <a:txBody>
                    <a:bodyPr/>
                    <a:lstStyle/>
                    <a:p>
                      <a:pPr rtl="1"/>
                      <a:r>
                        <a:rPr lang="ar-SA" dirty="0" err="1" smtClean="0"/>
                        <a:t>واحدات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عشرات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651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284033"/>
              </p:ext>
            </p:extLst>
          </p:nvPr>
        </p:nvGraphicFramePr>
        <p:xfrm>
          <a:off x="1323833" y="2390029"/>
          <a:ext cx="2329871" cy="169977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50794"/>
                <a:gridCol w="1379077"/>
              </a:tblGrid>
              <a:tr h="485122">
                <a:tc>
                  <a:txBody>
                    <a:bodyPr/>
                    <a:lstStyle/>
                    <a:p>
                      <a:pPr rtl="1"/>
                      <a:r>
                        <a:rPr lang="ar-SA" dirty="0" err="1" smtClean="0"/>
                        <a:t>واحدات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عشرات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651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مستطيل 6"/>
          <p:cNvSpPr/>
          <p:nvPr/>
        </p:nvSpPr>
        <p:spPr>
          <a:xfrm>
            <a:off x="5677800" y="3021280"/>
            <a:ext cx="230377" cy="13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grpSp>
        <p:nvGrpSpPr>
          <p:cNvPr id="8" name="مجموعة 7"/>
          <p:cNvGrpSpPr/>
          <p:nvPr/>
        </p:nvGrpSpPr>
        <p:grpSpPr>
          <a:xfrm>
            <a:off x="4296615" y="3115288"/>
            <a:ext cx="177092" cy="894229"/>
            <a:chOff x="1831059" y="665287"/>
            <a:chExt cx="834793" cy="4746826"/>
          </a:xfrm>
        </p:grpSpPr>
        <p:sp>
          <p:nvSpPr>
            <p:cNvPr id="9" name="مستطيل 8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0" name="مستطيل 9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1" name="مستطيل 10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2" name="مستطيل 11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3" name="مستطيل 12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4" name="مستطيل 13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5" name="مستطيل 14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6" name="مستطيل 15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7" name="مستطيل 16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8" name="مستطيل 17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19" name="مستطيل 18"/>
          <p:cNvSpPr/>
          <p:nvPr/>
        </p:nvSpPr>
        <p:spPr>
          <a:xfrm>
            <a:off x="6287399" y="2977933"/>
            <a:ext cx="230377" cy="13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0" name="مستطيل 19"/>
          <p:cNvSpPr/>
          <p:nvPr/>
        </p:nvSpPr>
        <p:spPr>
          <a:xfrm>
            <a:off x="5678771" y="3430072"/>
            <a:ext cx="230377" cy="13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1" name="مستطيل 20"/>
          <p:cNvSpPr/>
          <p:nvPr/>
        </p:nvSpPr>
        <p:spPr>
          <a:xfrm>
            <a:off x="6273266" y="3490680"/>
            <a:ext cx="230377" cy="13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2" name="مستطيل 21"/>
          <p:cNvSpPr/>
          <p:nvPr/>
        </p:nvSpPr>
        <p:spPr>
          <a:xfrm>
            <a:off x="6287400" y="3900320"/>
            <a:ext cx="230377" cy="13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3" name="مستطيل 22"/>
          <p:cNvSpPr/>
          <p:nvPr/>
        </p:nvSpPr>
        <p:spPr>
          <a:xfrm>
            <a:off x="5677799" y="3918750"/>
            <a:ext cx="230377" cy="13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grpSp>
        <p:nvGrpSpPr>
          <p:cNvPr id="24" name="مجموعة 23"/>
          <p:cNvGrpSpPr/>
          <p:nvPr/>
        </p:nvGrpSpPr>
        <p:grpSpPr>
          <a:xfrm>
            <a:off x="4543586" y="3124525"/>
            <a:ext cx="177092" cy="894229"/>
            <a:chOff x="1831059" y="665287"/>
            <a:chExt cx="834793" cy="4746826"/>
          </a:xfrm>
        </p:grpSpPr>
        <p:sp>
          <p:nvSpPr>
            <p:cNvPr id="25" name="مستطيل 24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7" name="مستطيل 26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8" name="مستطيل 27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0" name="مستطيل 29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1" name="مستطيل 30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2" name="مستطيل 31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3" name="مستطيل 32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4" name="مستطيل 33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grpSp>
        <p:nvGrpSpPr>
          <p:cNvPr id="35" name="مجموعة 34"/>
          <p:cNvGrpSpPr/>
          <p:nvPr/>
        </p:nvGrpSpPr>
        <p:grpSpPr>
          <a:xfrm>
            <a:off x="4820351" y="3108706"/>
            <a:ext cx="177092" cy="894229"/>
            <a:chOff x="1831059" y="665287"/>
            <a:chExt cx="834793" cy="4746826"/>
          </a:xfrm>
        </p:grpSpPr>
        <p:sp>
          <p:nvSpPr>
            <p:cNvPr id="36" name="مستطيل 35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7" name="مستطيل 36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8" name="مستطيل 37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9" name="مستطيل 38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40" name="مستطيل 39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41" name="مستطيل 40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42" name="مستطيل 41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43" name="مستطيل 42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44" name="مستطيل 43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45" name="مستطيل 44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grpSp>
        <p:nvGrpSpPr>
          <p:cNvPr id="46" name="مجموعة 45"/>
          <p:cNvGrpSpPr/>
          <p:nvPr/>
        </p:nvGrpSpPr>
        <p:grpSpPr>
          <a:xfrm>
            <a:off x="5095978" y="3121386"/>
            <a:ext cx="177092" cy="894229"/>
            <a:chOff x="1831059" y="665287"/>
            <a:chExt cx="834793" cy="4746826"/>
          </a:xfrm>
        </p:grpSpPr>
        <p:sp>
          <p:nvSpPr>
            <p:cNvPr id="47" name="مستطيل 46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48" name="مستطيل 47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49" name="مستطيل 48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0" name="مستطيل 49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1" name="مستطيل 50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2" name="مستطيل 51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3" name="مستطيل 52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4" name="مستطيل 53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5" name="مستطيل 54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6" name="مستطيل 55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grpSp>
        <p:nvGrpSpPr>
          <p:cNvPr id="57" name="مجموعة 56"/>
          <p:cNvGrpSpPr/>
          <p:nvPr/>
        </p:nvGrpSpPr>
        <p:grpSpPr>
          <a:xfrm>
            <a:off x="5376667" y="3098908"/>
            <a:ext cx="177092" cy="894229"/>
            <a:chOff x="1831059" y="665287"/>
            <a:chExt cx="834793" cy="4746826"/>
          </a:xfrm>
        </p:grpSpPr>
        <p:sp>
          <p:nvSpPr>
            <p:cNvPr id="58" name="مستطيل 57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9" name="مستطيل 58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0" name="مستطيل 59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1" name="مستطيل 60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2" name="مستطيل 61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3" name="مستطيل 62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4" name="مستطيل 63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5" name="مستطيل 64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6" name="مستطيل 65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7" name="مستطيل 66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grpSp>
        <p:nvGrpSpPr>
          <p:cNvPr id="68" name="مجموعة 67"/>
          <p:cNvGrpSpPr/>
          <p:nvPr/>
        </p:nvGrpSpPr>
        <p:grpSpPr>
          <a:xfrm>
            <a:off x="2330470" y="3117398"/>
            <a:ext cx="177092" cy="894229"/>
            <a:chOff x="1831059" y="665287"/>
            <a:chExt cx="834793" cy="4746826"/>
          </a:xfrm>
        </p:grpSpPr>
        <p:sp>
          <p:nvSpPr>
            <p:cNvPr id="69" name="مستطيل 68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70" name="مستطيل 69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71" name="مستطيل 70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72" name="مستطيل 71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73" name="مستطيل 72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74" name="مستطيل 73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75" name="مستطيل 74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76" name="مستطيل 75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77" name="مستطيل 76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78" name="مستطيل 77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grpSp>
        <p:nvGrpSpPr>
          <p:cNvPr id="79" name="مجموعة 78"/>
          <p:cNvGrpSpPr/>
          <p:nvPr/>
        </p:nvGrpSpPr>
        <p:grpSpPr>
          <a:xfrm>
            <a:off x="2024429" y="3079611"/>
            <a:ext cx="177092" cy="894229"/>
            <a:chOff x="1831059" y="665287"/>
            <a:chExt cx="834793" cy="4746826"/>
          </a:xfrm>
        </p:grpSpPr>
        <p:sp>
          <p:nvSpPr>
            <p:cNvPr id="80" name="مستطيل 79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81" name="مستطيل 80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82" name="مستطيل 81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83" name="مستطيل 82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84" name="مستطيل 83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85" name="مستطيل 84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86" name="مستطيل 85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87" name="مستطيل 86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88" name="مستطيل 87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89" name="مستطيل 88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grpSp>
        <p:nvGrpSpPr>
          <p:cNvPr id="90" name="مجموعة 89"/>
          <p:cNvGrpSpPr/>
          <p:nvPr/>
        </p:nvGrpSpPr>
        <p:grpSpPr>
          <a:xfrm>
            <a:off x="1723780" y="3066164"/>
            <a:ext cx="177092" cy="894229"/>
            <a:chOff x="1831059" y="665287"/>
            <a:chExt cx="834793" cy="4746826"/>
          </a:xfrm>
        </p:grpSpPr>
        <p:sp>
          <p:nvSpPr>
            <p:cNvPr id="91" name="مستطيل 90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92" name="مستطيل 91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93" name="مستطيل 92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94" name="مستطيل 93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95" name="مستطيل 94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96" name="مستطيل 95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97" name="مستطيل 96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98" name="مستطيل 97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99" name="مستطيل 98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00" name="مستطيل 99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grpSp>
        <p:nvGrpSpPr>
          <p:cNvPr id="101" name="مجموعة 100"/>
          <p:cNvGrpSpPr/>
          <p:nvPr/>
        </p:nvGrpSpPr>
        <p:grpSpPr>
          <a:xfrm>
            <a:off x="1453331" y="3083599"/>
            <a:ext cx="177092" cy="894229"/>
            <a:chOff x="1831059" y="665287"/>
            <a:chExt cx="834793" cy="4746826"/>
          </a:xfrm>
        </p:grpSpPr>
        <p:sp>
          <p:nvSpPr>
            <p:cNvPr id="102" name="مستطيل 101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03" name="مستطيل 102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04" name="مستطيل 103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05" name="مستطيل 104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06" name="مستطيل 105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07" name="مستطيل 106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08" name="مستطيل 107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09" name="مستطيل 108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10" name="مستطيل 109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11" name="مستطيل 110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112" name="مستطيل 111"/>
          <p:cNvSpPr/>
          <p:nvPr/>
        </p:nvSpPr>
        <p:spPr>
          <a:xfrm>
            <a:off x="3248803" y="3320472"/>
            <a:ext cx="230377" cy="13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3" name="مستطيل 112"/>
          <p:cNvSpPr/>
          <p:nvPr/>
        </p:nvSpPr>
        <p:spPr>
          <a:xfrm>
            <a:off x="2796853" y="3349764"/>
            <a:ext cx="230377" cy="13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4" name="مستطيل 113"/>
          <p:cNvSpPr/>
          <p:nvPr/>
        </p:nvSpPr>
        <p:spPr>
          <a:xfrm>
            <a:off x="3196690" y="3053327"/>
            <a:ext cx="230377" cy="13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5" name="مستطيل 114"/>
          <p:cNvSpPr/>
          <p:nvPr/>
        </p:nvSpPr>
        <p:spPr>
          <a:xfrm>
            <a:off x="2780259" y="3027065"/>
            <a:ext cx="230377" cy="13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6" name="مستطيل 115"/>
          <p:cNvSpPr/>
          <p:nvPr/>
        </p:nvSpPr>
        <p:spPr>
          <a:xfrm>
            <a:off x="3266816" y="3920729"/>
            <a:ext cx="230377" cy="13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7" name="مستطيل 116"/>
          <p:cNvSpPr/>
          <p:nvPr/>
        </p:nvSpPr>
        <p:spPr>
          <a:xfrm>
            <a:off x="3227065" y="3623904"/>
            <a:ext cx="230377" cy="13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8" name="مستطيل 117"/>
          <p:cNvSpPr/>
          <p:nvPr/>
        </p:nvSpPr>
        <p:spPr>
          <a:xfrm>
            <a:off x="2775844" y="3896250"/>
            <a:ext cx="230377" cy="13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9" name="مستطيل 118"/>
          <p:cNvSpPr/>
          <p:nvPr/>
        </p:nvSpPr>
        <p:spPr>
          <a:xfrm>
            <a:off x="2796852" y="3586667"/>
            <a:ext cx="230377" cy="13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764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00"/>
    </mc:Choice>
    <mc:Fallback xmlns="">
      <p:transition spd="slow" advTm="14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ت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نجمة مكونة من 6 نقاط 2"/>
          <p:cNvSpPr/>
          <p:nvPr/>
        </p:nvSpPr>
        <p:spPr>
          <a:xfrm rot="10800000" flipH="1" flipV="1">
            <a:off x="1992574" y="484496"/>
            <a:ext cx="5390866" cy="1207826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/>
              <a:t>كتابة الاعداد واسمائها</a:t>
            </a:r>
            <a:endParaRPr lang="ar-AE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92574" y="2321220"/>
            <a:ext cx="7924492" cy="37112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دمتم بخير                                            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616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5623">
        <p:circle/>
      </p:transition>
    </mc:Choice>
    <mc:Fallback xmlns="">
      <p:transition spd="slow" advTm="4562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3|3.4|0.8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2|4.9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7|1.1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7|1.1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4.8|1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5|13.3|11|8.8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217</TotalTime>
  <Words>142</Words>
  <Application>Microsoft Office PowerPoint</Application>
  <PresentationFormat>عرض على الشاشة (3:4)‏</PresentationFormat>
  <Paragraphs>52</Paragraphs>
  <Slides>8</Slides>
  <Notes>0</Notes>
  <HiddenSlides>0</HiddenSlides>
  <MMClips>8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2" baseType="lpstr">
      <vt:lpstr>Arabic Typesetting</vt:lpstr>
      <vt:lpstr>Arial</vt:lpstr>
      <vt:lpstr>Calibri</vt:lpstr>
      <vt:lpstr>school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27</cp:revision>
  <dcterms:created xsi:type="dcterms:W3CDTF">2020-05-02T02:36:07Z</dcterms:created>
  <dcterms:modified xsi:type="dcterms:W3CDTF">2020-06-20T10:04:27Z</dcterms:modified>
</cp:coreProperties>
</file>