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b="1" dirty="0">
                <a:solidFill>
                  <a:srgbClr val="7030A0"/>
                </a:solidFill>
              </a:rPr>
              <a:t>مَا أَحْلَى بَيْتِي !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ملف صوتي 2">
            <a:hlinkClick r:id="" action="ppaction://media"/>
            <a:extLst>
              <a:ext uri="{FF2B5EF4-FFF2-40B4-BE49-F238E27FC236}">
                <a16:creationId xmlns:a16="http://schemas.microsoft.com/office/drawing/2014/main" id="{59B49370-E402-43AE-9E90-3ED549D5E3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1916">
        <p15:prstTrans prst="drape"/>
      </p:transition>
    </mc:Choice>
    <mc:Fallback>
      <p:transition spd="slow" advTm="11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4000" b="1" dirty="0">
                <a:solidFill>
                  <a:srgbClr val="FF0000"/>
                </a:solidFill>
              </a:rPr>
              <a:t>    الأهداف التعليمية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006"/>
            <a:ext cx="8229600" cy="452596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</a:t>
            </a:r>
            <a:r>
              <a:rPr lang="ar-SY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Y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وق</a:t>
            </a:r>
            <a:r>
              <a:rPr lang="ar-SY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Y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منك عزيزي التلميذ في نهاية</a:t>
            </a:r>
            <a:r>
              <a:rPr lang="ar-SY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هذا الد</a:t>
            </a:r>
            <a:r>
              <a:rPr lang="ar-SY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</a:t>
            </a:r>
            <a:r>
              <a:rPr lang="ar-SY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أن</a:t>
            </a:r>
            <a:r>
              <a:rPr lang="ar-SY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تكون</a:t>
            </a:r>
            <a:r>
              <a:rPr lang="ar-SY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قادرا</a:t>
            </a:r>
            <a:r>
              <a:rPr lang="ar-SY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على :</a:t>
            </a:r>
            <a:endParaRPr lang="en-US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</a:t>
            </a:r>
            <a:r>
              <a:rPr lang="en-US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قراءة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الد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رس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قراءة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صحيحة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ومعب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رة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مراعيا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المد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ود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والحركات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ِ.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en-US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اختيار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المعنى الص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حيح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للكلمات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الجديدة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٣</a:t>
            </a:r>
            <a:r>
              <a:rPr lang="en-US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ربط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بعض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المفر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دات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بمراد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فات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ها </a:t>
            </a:r>
            <a:r>
              <a:rPr lang="ar-DZ" sz="3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وأ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خرى ب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أضد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اد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ها 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٤</a:t>
            </a:r>
            <a:r>
              <a:rPr lang="en-US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تعيين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الأفعال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بح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سب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حر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كة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آخر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ها 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Y" sz="3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- استخدامِ علامَاتِ التَّرقِيمِ  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ملف صوتي 3">
            <a:hlinkClick r:id="" action="ppaction://media"/>
            <a:extLst>
              <a:ext uri="{FF2B5EF4-FFF2-40B4-BE49-F238E27FC236}">
                <a16:creationId xmlns:a16="http://schemas.microsoft.com/office/drawing/2014/main" id="{AF3EFFAD-A125-4E68-A621-58ADBE3AA6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1532">
        <p15:prstTrans prst="pageCurlDouble"/>
      </p:transition>
    </mc:Choice>
    <mc:Fallback>
      <p:transition spd="slow" advTm="215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4000" b="1" dirty="0">
                <a:solidFill>
                  <a:schemeClr val="tx2"/>
                </a:solidFill>
              </a:rPr>
              <a:t>مَا أحْلَى بَيْتِي !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2376"/>
            <a:ext cx="8229600" cy="4525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( 1 )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جَلَسَ الأصْدِقَاءُ عَلى مَقْعَدٍ في 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الْحَدِيقَةِ يَلْعَبُون لُعْبةَ 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(( </a:t>
            </a:r>
            <a:r>
              <a:rPr lang="ar-SY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لمَاذَا</a:t>
            </a: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؟)) . افْتَتَح حُسامٌ اللُّعْبَةَ وَسَأَلَ : 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ما أَحْلَى بَيتٍ فِي الْعَالَمِ ؟ 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وَلماذَا ؟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" y="1583140"/>
            <a:ext cx="3016155" cy="206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35" y="2238233"/>
            <a:ext cx="1615554" cy="1077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ملف صوتي 5">
            <a:hlinkClick r:id="" action="ppaction://media"/>
            <a:extLst>
              <a:ext uri="{FF2B5EF4-FFF2-40B4-BE49-F238E27FC236}">
                <a16:creationId xmlns:a16="http://schemas.microsoft.com/office/drawing/2014/main" id="{A53954B9-5922-49B8-83A1-C429B85121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438">
        <p15:prstTrans prst="pageCurlDouble"/>
      </p:transition>
    </mc:Choice>
    <mc:Fallback>
      <p:transition spd="slow" advTm="204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7672"/>
            <a:ext cx="8229600" cy="564849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( 2 )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قالَ سَامرٌ : لَيسَ بَيتِي أَكْبَرَ البُيُوتِ ولا أَجْمَلَهَا ، لَكِنَّهُ الأَحْلَى . فيهِ أُسْرَتِي : أَبِي و أُمِّي وَ إِخْوَتِي ، صَوْتُ أمِّي كُلُّهُ حّبٌّ وَحَنَانٌ ، وحُضُورُ أبِي يَمْنَحُنِي الْفرَحَ و الأَمانَ ، وحَرَكَةُ إِخْوتِي كَالْعَصَافِيرِ ، فِيهَا السَّعَادَةُ والأَمَلُ . 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73" y="3316406"/>
            <a:ext cx="3196466" cy="2809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ملف صوتي 3">
            <a:hlinkClick r:id="" action="ppaction://media"/>
            <a:extLst>
              <a:ext uri="{FF2B5EF4-FFF2-40B4-BE49-F238E27FC236}">
                <a16:creationId xmlns:a16="http://schemas.microsoft.com/office/drawing/2014/main" id="{A6961826-1FA9-495D-B163-C7BFAE28A9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310">
        <p15:prstTrans prst="pageCurlDouble"/>
      </p:transition>
    </mc:Choice>
    <mc:Fallback>
      <p:transition spd="slow" advTm="203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0376"/>
            <a:ext cx="8086299" cy="567578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( 3 )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قالَ وَائِلٌ : بَيتِي أَحْلَى ، لأَنَّنِي فِيهِ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مَشَيْتُ خُطْواتِي الأُولَى ، 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وَنَطَقْتُ أَحْرُفِي الأُولَى ، 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ضَحِكْتُ وَبَكِيتُ ، 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وَقَفْتُ وَوَقَعْتُ ،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وَسَاعَدَتْني أُسْرَتِي 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فِي أَشْيَاءَ كثِيرَةٍ 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82639"/>
            <a:ext cx="3500651" cy="300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ملف صوتي 3">
            <a:hlinkClick r:id="" action="ppaction://media"/>
            <a:extLst>
              <a:ext uri="{FF2B5EF4-FFF2-40B4-BE49-F238E27FC236}">
                <a16:creationId xmlns:a16="http://schemas.microsoft.com/office/drawing/2014/main" id="{0DEB4301-7D67-4792-BFB0-67E550BB2E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73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4569">
        <p15:prstTrans prst="pageCurlDouble"/>
      </p:transition>
    </mc:Choice>
    <mc:Fallback>
      <p:transition spd="slow" advTm="145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024"/>
            <a:ext cx="8072651" cy="566213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( 4 )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وقفَ سَعِيدٌ فَخُوراً ، وقالَ : مَا أَحْلَى بَيْتِي ! 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فِيهِ أَلْعَابِي الْجَمِيلةُ ، وبينَ أَحْضانِهِ 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أَنْمُو و أَتَعَلَّمُ ، وعلَى جُدْرَانِهِ لَوحَاتٌ 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رَسَمْتُها بِيَدي ، لِذلِكَ هُوَ الْبَيْتُ الأَجْمَلُ .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قالَ حُسَامٌ : غداً يَا أَصْدِقَاءُ سَنَتَحَدَّثُ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عَنِ الصَّفِّ الأَجْمَلِ 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1" y="1624084"/>
            <a:ext cx="2354239" cy="2934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ملف صوتي 3">
            <a:hlinkClick r:id="" action="ppaction://media"/>
            <a:extLst>
              <a:ext uri="{FF2B5EF4-FFF2-40B4-BE49-F238E27FC236}">
                <a16:creationId xmlns:a16="http://schemas.microsoft.com/office/drawing/2014/main" id="{83E9CCCB-5E80-4392-ADD2-85103DF4C6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36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2242">
        <p15:prstTrans prst="pageCurlDouble"/>
      </p:transition>
    </mc:Choice>
    <mc:Fallback>
      <p:transition spd="slow" advTm="222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Y" b="1" dirty="0">
                <a:solidFill>
                  <a:srgbClr val="FF0000"/>
                </a:solidFill>
              </a:rPr>
              <a:t>    معاني الكلمات 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-107502"/>
            <a:ext cx="8229600" cy="4884217"/>
          </a:xfrm>
        </p:spPr>
        <p:txBody>
          <a:bodyPr/>
          <a:lstStyle/>
          <a:p>
            <a:pPr marL="0" indent="0">
              <a:buNone/>
            </a:pPr>
            <a:r>
              <a:rPr lang="ar-SY" dirty="0"/>
              <a:t>.</a:t>
            </a:r>
            <a:endParaRPr lang="en-US" dirty="0"/>
          </a:p>
        </p:txBody>
      </p:sp>
      <p:sp>
        <p:nvSpPr>
          <p:cNvPr id="4" name="وسيلة شرح مع سهم إلى اليسار 3"/>
          <p:cNvSpPr/>
          <p:nvPr/>
        </p:nvSpPr>
        <p:spPr>
          <a:xfrm>
            <a:off x="6701051" y="1241946"/>
            <a:ext cx="1856095" cy="1241946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>
                <a:solidFill>
                  <a:srgbClr val="7030A0"/>
                </a:solidFill>
              </a:rPr>
              <a:t>الكلمة</a:t>
            </a:r>
            <a:endParaRPr lang="ar-SY" dirty="0">
              <a:solidFill>
                <a:srgbClr val="7030A0"/>
              </a:solidFill>
            </a:endParaRPr>
          </a:p>
        </p:txBody>
      </p:sp>
      <p:sp>
        <p:nvSpPr>
          <p:cNvPr id="5" name="وسيلة شرح مع سهم إلى اليسار 4"/>
          <p:cNvSpPr/>
          <p:nvPr/>
        </p:nvSpPr>
        <p:spPr>
          <a:xfrm>
            <a:off x="6701050" y="2456597"/>
            <a:ext cx="1856095" cy="1241946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>
                <a:solidFill>
                  <a:srgbClr val="7030A0"/>
                </a:solidFill>
              </a:rPr>
              <a:t>معناها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4532763" y="1143000"/>
            <a:ext cx="1845860" cy="14816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200" b="1" dirty="0">
                <a:solidFill>
                  <a:schemeClr val="tx2"/>
                </a:solidFill>
              </a:rPr>
              <a:t>افْتَتَحَ 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2521425" y="1237672"/>
            <a:ext cx="2011338" cy="150552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b="1" dirty="0">
                <a:solidFill>
                  <a:srgbClr val="00B050"/>
                </a:solidFill>
              </a:rPr>
              <a:t>يَمْنَحُنِي</a:t>
            </a:r>
          </a:p>
        </p:txBody>
      </p:sp>
      <p:sp>
        <p:nvSpPr>
          <p:cNvPr id="9" name="شكل بيضاوي 8"/>
          <p:cNvSpPr/>
          <p:nvPr/>
        </p:nvSpPr>
        <p:spPr>
          <a:xfrm>
            <a:off x="421093" y="1280319"/>
            <a:ext cx="2100332" cy="15882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b="1" dirty="0">
                <a:solidFill>
                  <a:srgbClr val="C00000"/>
                </a:solidFill>
              </a:rPr>
              <a:t>فَخُوراً</a:t>
            </a:r>
            <a:endParaRPr lang="ar-SY" b="1" dirty="0">
              <a:solidFill>
                <a:srgbClr val="C00000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457200" y="2868598"/>
            <a:ext cx="2104029" cy="19081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400" b="1" dirty="0">
                <a:solidFill>
                  <a:srgbClr val="C00000"/>
                </a:solidFill>
              </a:rPr>
              <a:t>مُتَبَاهِياً</a:t>
            </a:r>
            <a:endParaRPr lang="ar-SY" b="1" dirty="0">
              <a:solidFill>
                <a:srgbClr val="C00000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2521426" y="2743200"/>
            <a:ext cx="2057966" cy="191068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b="1" dirty="0">
                <a:solidFill>
                  <a:srgbClr val="00B050"/>
                </a:solidFill>
              </a:rPr>
              <a:t>يُعْطِيني</a:t>
            </a:r>
          </a:p>
        </p:txBody>
      </p:sp>
      <p:sp>
        <p:nvSpPr>
          <p:cNvPr id="15" name="شكل بيضاوي 14"/>
          <p:cNvSpPr/>
          <p:nvPr/>
        </p:nvSpPr>
        <p:spPr>
          <a:xfrm>
            <a:off x="4615500" y="2624626"/>
            <a:ext cx="2021292" cy="202926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800" b="1" dirty="0">
                <a:solidFill>
                  <a:schemeClr val="tx2"/>
                </a:solidFill>
              </a:rPr>
              <a:t>اِبْتَدَأَ</a:t>
            </a:r>
            <a:endParaRPr lang="ar-SY" b="1" dirty="0">
              <a:solidFill>
                <a:schemeClr val="tx2"/>
              </a:solidFill>
            </a:endParaRPr>
          </a:p>
        </p:txBody>
      </p:sp>
      <p:pic>
        <p:nvPicPr>
          <p:cNvPr id="6" name="ملف صوتي 5">
            <a:hlinkClick r:id="" action="ppaction://media"/>
            <a:extLst>
              <a:ext uri="{FF2B5EF4-FFF2-40B4-BE49-F238E27FC236}">
                <a16:creationId xmlns:a16="http://schemas.microsoft.com/office/drawing/2014/main" id="{29EC0DEA-2638-4725-91AD-9E4F950B416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615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9187">
        <p14:switch dir="r"/>
      </p:transition>
    </mc:Choice>
    <mc:Fallback>
      <p:transition spd="slow" advTm="391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Y" b="1" dirty="0">
                <a:solidFill>
                  <a:srgbClr val="FF0000"/>
                </a:solidFill>
              </a:rPr>
              <a:t>     فِكَرُ الدَّرْس :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تمرير أفقي 3"/>
          <p:cNvSpPr/>
          <p:nvPr/>
        </p:nvSpPr>
        <p:spPr>
          <a:xfrm>
            <a:off x="457200" y="1310185"/>
            <a:ext cx="7758752" cy="1140725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 اجتماعُ الأصدِقاءِ في الْحديقةِ</a:t>
            </a:r>
          </a:p>
        </p:txBody>
      </p:sp>
      <p:sp>
        <p:nvSpPr>
          <p:cNvPr id="5" name="تمرير أفقي 4"/>
          <p:cNvSpPr/>
          <p:nvPr/>
        </p:nvSpPr>
        <p:spPr>
          <a:xfrm>
            <a:off x="457200" y="2450910"/>
            <a:ext cx="6513393" cy="1033272"/>
          </a:xfrm>
          <a:prstGeom prst="horizontalScroll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بيتُ سامرٍ الأجملُ لوجودِ أسرتِهِ فيه </a:t>
            </a:r>
          </a:p>
        </p:txBody>
      </p:sp>
      <p:sp>
        <p:nvSpPr>
          <p:cNvPr id="6" name="تمرير أفقي 5"/>
          <p:cNvSpPr/>
          <p:nvPr/>
        </p:nvSpPr>
        <p:spPr>
          <a:xfrm>
            <a:off x="457200" y="3484182"/>
            <a:ext cx="6349621" cy="119620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Y" sz="3200" b="1" dirty="0">
                <a:ln/>
                <a:solidFill>
                  <a:srgbClr val="7030A0"/>
                </a:solidFill>
              </a:rPr>
              <a:t>*  بيتُ وائلٍ الأجملُ لأنهُ نشأَ فيه ونَطقَ أولى كلماتِه</a:t>
            </a:r>
          </a:p>
        </p:txBody>
      </p:sp>
      <p:sp>
        <p:nvSpPr>
          <p:cNvPr id="7" name="تمرير أفقي 6"/>
          <p:cNvSpPr/>
          <p:nvPr/>
        </p:nvSpPr>
        <p:spPr>
          <a:xfrm>
            <a:off x="2879677" y="4497824"/>
            <a:ext cx="3790665" cy="1465407"/>
          </a:xfrm>
          <a:prstGeom prst="horizontalScroll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Y" sz="3200" b="1" dirty="0">
                <a:ln/>
                <a:solidFill>
                  <a:srgbClr val="FF0000"/>
                </a:solidFill>
              </a:rPr>
              <a:t>*  بيتُ سعيدٍ الأجملُ لأنهُ تعلَّم فيهِ ولعبَ مع إخوته</a:t>
            </a:r>
          </a:p>
        </p:txBody>
      </p:sp>
      <p:pic>
        <p:nvPicPr>
          <p:cNvPr id="8" name="ملف صوتي 7">
            <a:hlinkClick r:id="" action="ppaction://media"/>
            <a:extLst>
              <a:ext uri="{FF2B5EF4-FFF2-40B4-BE49-F238E27FC236}">
                <a16:creationId xmlns:a16="http://schemas.microsoft.com/office/drawing/2014/main" id="{0C9201FC-5D36-46EE-AB7C-20C659E29AC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609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84"/>
    </mc:Choice>
    <mc:Fallback>
      <p:transition spd="slow" advTm="29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4000" b="1" dirty="0">
                <a:solidFill>
                  <a:srgbClr val="FF0000"/>
                </a:solidFill>
              </a:rPr>
              <a:t>    غَلْقُ الدَّرس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708"/>
            <a:ext cx="8229600" cy="4769894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dirty="0"/>
              <a:t> </a:t>
            </a:r>
            <a:r>
              <a:rPr lang="ar-SY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الأهلِ لمساعدةِ أبنائِهم في تحضيرِ الدَّرسِ و إنجازِ المطلوبِ في ورقةِ العملِ المرفَقَةِ 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التَّلاميذِ لقراءَةِ الدَّرسِ وحلِّ التَّقييمِ ومُشاركتِه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مع معلَّميهم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</a:t>
            </a:r>
            <a:r>
              <a:rPr lang="ar-SY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ختاما</a:t>
            </a: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كُلٌ مِنَّا يُحِبُّ بَيتَهُ ويرَاهُ أَجْمَلَ بيتٍ في الْعَالَمِ ،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فهُوَ المكَانُ الَّذي وُلِدَ فِيهِ ونَشَأَ في أحْضانِهِ وتَعَلَّمَ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وَلَهُ فِيهِ ذِكْرَياتٌ لا تُنْسَى .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ملف صوتي 3">
            <a:hlinkClick r:id="" action="ppaction://media"/>
            <a:extLst>
              <a:ext uri="{FF2B5EF4-FFF2-40B4-BE49-F238E27FC236}">
                <a16:creationId xmlns:a16="http://schemas.microsoft.com/office/drawing/2014/main" id="{EB3C2ABA-C71C-4AA8-9DA6-2F16FB7EDF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6813">
        <p14:switch dir="r"/>
      </p:transition>
    </mc:Choice>
    <mc:Fallback>
      <p:transition spd="slow" advTm="468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3.7|5|8.6|1.4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5|5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8.7|10.6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152</TotalTime>
  <Words>411</Words>
  <Application>Microsoft Office PowerPoint</Application>
  <PresentationFormat>عرض على الشاشة (4:3)</PresentationFormat>
  <Paragraphs>54</Paragraphs>
  <Slides>9</Slides>
  <Notes>0</Notes>
  <HiddenSlides>0</HiddenSlides>
  <MMClips>9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Calibri</vt:lpstr>
      <vt:lpstr>Sakkal Majalla</vt:lpstr>
      <vt:lpstr>Wingdings</vt:lpstr>
      <vt:lpstr>school</vt:lpstr>
      <vt:lpstr>مَا أَحْلَى بَيْتِي !</vt:lpstr>
      <vt:lpstr>    الأهداف التعليمية :</vt:lpstr>
      <vt:lpstr>مَا أحْلَى بَيْتِي !</vt:lpstr>
      <vt:lpstr>عرض تقديمي في PowerPoint</vt:lpstr>
      <vt:lpstr>عرض تقديمي في PowerPoint</vt:lpstr>
      <vt:lpstr>عرض تقديمي في PowerPoint</vt:lpstr>
      <vt:lpstr>    معاني الكلمات :</vt:lpstr>
      <vt:lpstr>     فِكَرُ الدَّرْس :  </vt:lpstr>
      <vt:lpstr>    غَلْقُ الدَّرس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Maher Salmawe</cp:lastModifiedBy>
  <cp:revision>23</cp:revision>
  <dcterms:created xsi:type="dcterms:W3CDTF">2020-05-02T02:36:07Z</dcterms:created>
  <dcterms:modified xsi:type="dcterms:W3CDTF">2020-06-07T09:24:21Z</dcterms:modified>
</cp:coreProperties>
</file>