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44D629B-6298-4AE6-BDC8-537ED62A2B10}" type="datetimeFigureOut">
              <a:rPr lang="ar-SY" smtClean="0"/>
              <a:t>22/10/1441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7DCDEC9-5681-415B-99DD-F79FC053EDDB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622654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CDEC9-5681-415B-99DD-F79FC053EDDB}" type="slidenum">
              <a:rPr lang="ar-SY" smtClean="0"/>
              <a:t>7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878307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>
            <a:normAutofit/>
          </a:bodyPr>
          <a:lstStyle/>
          <a:p>
            <a:r>
              <a:rPr lang="ar-SY" sz="5400" b="1" dirty="0" smtClean="0">
                <a:solidFill>
                  <a:srgbClr val="0070C0"/>
                </a:solidFill>
              </a:rPr>
              <a:t>مَرْكَزُ التَّسَوُّقِ</a:t>
            </a:r>
            <a:endParaRPr lang="en-US" sz="5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SY" sz="4000" b="1" dirty="0" smtClean="0">
                <a:solidFill>
                  <a:srgbClr val="FF0000"/>
                </a:solidFill>
              </a:rPr>
              <a:t>   </a:t>
            </a:r>
            <a:r>
              <a:rPr lang="ar-SY" sz="4000" b="1" dirty="0" smtClean="0">
                <a:solidFill>
                  <a:srgbClr val="FF0000"/>
                </a:solidFill>
              </a:rPr>
              <a:t>الأَهْدافُ التَّعْليمِيَّةُ </a:t>
            </a:r>
            <a:r>
              <a:rPr lang="ar-SY" sz="4000" b="1" dirty="0" smtClean="0">
                <a:solidFill>
                  <a:srgbClr val="FF0000"/>
                </a:solidFill>
              </a:rPr>
              <a:t>:  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6176"/>
            <a:ext cx="8229600" cy="4525963"/>
          </a:xfrm>
        </p:spPr>
        <p:txBody>
          <a:bodyPr>
            <a:normAutofit fontScale="92500"/>
          </a:bodyPr>
          <a:lstStyle/>
          <a:p>
            <a:pPr marL="0" indent="0" algn="r" rtl="1">
              <a:buNone/>
            </a:pPr>
            <a:r>
              <a:rPr lang="ar-DZ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SY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DZ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Y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ar-SY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</a:t>
            </a:r>
            <a:r>
              <a:rPr lang="ar-SY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DZ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SY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DZ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</a:t>
            </a:r>
            <a:r>
              <a:rPr lang="ar-SY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SY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 </a:t>
            </a:r>
            <a:r>
              <a:rPr lang="ar-DZ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عزيزي </a:t>
            </a:r>
            <a:r>
              <a:rPr lang="ar-DZ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</a:t>
            </a:r>
            <a:r>
              <a:rPr lang="ar-SY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ِّ</a:t>
            </a:r>
            <a:r>
              <a:rPr lang="ar-DZ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لميذ </a:t>
            </a:r>
            <a:r>
              <a:rPr lang="ar-DZ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</a:t>
            </a:r>
            <a:r>
              <a:rPr lang="ar-DZ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SY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هاية</a:t>
            </a:r>
            <a:r>
              <a:rPr lang="ar-SY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هذا </a:t>
            </a:r>
            <a:r>
              <a:rPr lang="ar-DZ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</a:t>
            </a:r>
            <a:r>
              <a:rPr lang="ar-SY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DZ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رس</a:t>
            </a:r>
            <a:r>
              <a:rPr lang="ar-SY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أن</a:t>
            </a:r>
            <a:r>
              <a:rPr lang="ar-SY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تكون</a:t>
            </a:r>
            <a:r>
              <a:rPr lang="ar-SY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قادرا</a:t>
            </a:r>
            <a:r>
              <a:rPr lang="ar-SY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DZ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على :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١</a:t>
            </a:r>
            <a:r>
              <a:rPr lang="ar-DZ" sz="39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DZ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قراء</a:t>
            </a:r>
            <a:r>
              <a:rPr lang="ar-SY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ةِ</a:t>
            </a:r>
            <a:r>
              <a:rPr lang="ar-DZ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الد</a:t>
            </a:r>
            <a:r>
              <a:rPr lang="ar-SY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DZ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SY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SY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قراء</a:t>
            </a:r>
            <a:r>
              <a:rPr lang="ar-SY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Y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DZ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صح</a:t>
            </a:r>
            <a:r>
              <a:rPr lang="ar-SY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9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يح</a:t>
            </a:r>
            <a:r>
              <a:rPr lang="ar-SY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Y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DZ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9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وم</a:t>
            </a:r>
            <a:r>
              <a:rPr lang="ar-SY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DZ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SY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SY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ِّ</a:t>
            </a:r>
            <a:r>
              <a:rPr lang="ar-DZ" sz="39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رة</a:t>
            </a:r>
            <a:r>
              <a:rPr lang="ar-SY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DZ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م</a:t>
            </a:r>
            <a:r>
              <a:rPr lang="ar-SY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DZ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SY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اع</a:t>
            </a:r>
            <a:r>
              <a:rPr lang="ar-SY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يا</a:t>
            </a:r>
            <a:r>
              <a:rPr lang="ar-SY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DZ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المدُودَ </a:t>
            </a:r>
            <a:r>
              <a:rPr lang="ar-DZ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والح</a:t>
            </a:r>
            <a:r>
              <a:rPr lang="ar-SY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ركات</a:t>
            </a:r>
            <a:r>
              <a:rPr lang="ar-SY" sz="39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9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9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en-US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٢       </a:t>
            </a:r>
            <a:r>
              <a:rPr lang="ar-DZ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اختيار</a:t>
            </a:r>
            <a:r>
              <a:rPr lang="ar-SY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الم</a:t>
            </a:r>
            <a:r>
              <a:rPr lang="ar-SY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SY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sz="39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نى</a:t>
            </a:r>
            <a:r>
              <a:rPr lang="ar-DZ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الص</a:t>
            </a:r>
            <a:r>
              <a:rPr lang="ar-SY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DZ" sz="39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حيح</a:t>
            </a:r>
            <a:r>
              <a:rPr lang="ar-SY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ل</a:t>
            </a:r>
            <a:r>
              <a:rPr lang="ar-SY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لكلم</a:t>
            </a:r>
            <a:r>
              <a:rPr lang="ar-SY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ات</a:t>
            </a:r>
            <a:r>
              <a:rPr lang="ar-SY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الج</a:t>
            </a:r>
            <a:r>
              <a:rPr lang="ar-SY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9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ديدة</a:t>
            </a:r>
            <a:r>
              <a:rPr lang="ar-SY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9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9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en-US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٣               </a:t>
            </a:r>
            <a:r>
              <a:rPr lang="ar-DZ" sz="39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DZ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رب</a:t>
            </a:r>
            <a:r>
              <a:rPr lang="ar-SY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ط</a:t>
            </a:r>
            <a:r>
              <a:rPr lang="ar-SY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بع</a:t>
            </a:r>
            <a:r>
              <a:rPr lang="ar-SY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ض</a:t>
            </a:r>
            <a:r>
              <a:rPr lang="ar-SY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9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المف</a:t>
            </a:r>
            <a:r>
              <a:rPr lang="ar-SY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رد</a:t>
            </a:r>
            <a:r>
              <a:rPr lang="ar-SY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ات</a:t>
            </a:r>
            <a:r>
              <a:rPr lang="ar-SY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ب</a:t>
            </a:r>
            <a:r>
              <a:rPr lang="ar-SY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</a:t>
            </a:r>
            <a:r>
              <a:rPr lang="ar-SY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DZ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راد</a:t>
            </a:r>
            <a:r>
              <a:rPr lang="ar-SY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فات</a:t>
            </a:r>
            <a:r>
              <a:rPr lang="ar-SY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ها </a:t>
            </a:r>
            <a:r>
              <a:rPr lang="ar-DZ" sz="39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وأ</a:t>
            </a:r>
            <a:r>
              <a:rPr lang="ar-SY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DZ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خ</a:t>
            </a:r>
            <a:r>
              <a:rPr lang="ar-SY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sz="39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رى</a:t>
            </a:r>
            <a:r>
              <a:rPr lang="ar-DZ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ب</a:t>
            </a:r>
            <a:r>
              <a:rPr lang="ar-SY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Y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ض</a:t>
            </a:r>
            <a:r>
              <a:rPr lang="ar-SY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د</a:t>
            </a:r>
            <a:r>
              <a:rPr lang="ar-SY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اد</a:t>
            </a:r>
            <a:r>
              <a:rPr lang="ar-SY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ها </a:t>
            </a:r>
            <a:r>
              <a:rPr lang="ar-DZ" sz="39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9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en-US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٤                      </a:t>
            </a:r>
            <a:r>
              <a:rPr lang="ar-DZ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الت</a:t>
            </a:r>
            <a:r>
              <a:rPr lang="ar-SY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DZ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SY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SY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ُّ</a:t>
            </a:r>
            <a:r>
              <a:rPr lang="ar-DZ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Y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عل</a:t>
            </a:r>
            <a:r>
              <a:rPr lang="ar-SY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ى ظ</a:t>
            </a:r>
            <a:r>
              <a:rPr lang="ar-SY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SY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Y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الم</a:t>
            </a:r>
            <a:r>
              <a:rPr lang="ar-SY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كان</a:t>
            </a:r>
            <a:r>
              <a:rPr lang="ar-SY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9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Y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5 - التَّعرُّفِ عَلَى آدَابِ التَّسَوُّقِ </a:t>
            </a:r>
            <a:r>
              <a:rPr lang="ar-SY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Y" b="1" dirty="0" smtClean="0">
                <a:solidFill>
                  <a:srgbClr val="0070C0"/>
                </a:solidFill>
              </a:rPr>
              <a:t>              مَرْكَزُ </a:t>
            </a:r>
            <a:r>
              <a:rPr lang="ar-SY" b="1" dirty="0" smtClean="0">
                <a:solidFill>
                  <a:srgbClr val="0070C0"/>
                </a:solidFill>
              </a:rPr>
              <a:t>التَّسَوُّقِ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1822"/>
            <a:ext cx="8222776" cy="5034342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Y" sz="4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</a:t>
            </a:r>
            <a:r>
              <a:rPr lang="ar-SY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 </a:t>
            </a:r>
            <a:r>
              <a:rPr lang="ar-SY" sz="4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 </a:t>
            </a:r>
            <a:r>
              <a:rPr lang="ar-SY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</a:t>
            </a:r>
            <a:endParaRPr lang="ar-SY" sz="4000" b="1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Y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تَأَمَّلَ أَبِي لائِحَةَ المُشْتَرَيَاتِ ، وَقَالَ : </a:t>
            </a:r>
          </a:p>
          <a:p>
            <a:pPr marL="0" indent="0" algn="r" rtl="1">
              <a:buNone/>
            </a:pPr>
            <a:r>
              <a:rPr lang="ar-SY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هَذِهِ تَحْتَاجُ إِلَى جُهْدٍ و وَقْتٍ طَوِيلٍ ،</a:t>
            </a:r>
          </a:p>
          <a:p>
            <a:pPr marL="0" indent="0" algn="r" rtl="1">
              <a:buNone/>
            </a:pPr>
            <a:r>
              <a:rPr lang="ar-SY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فَمَا رَأْيُكُمْ فِي الذَّهابِ إلى مَرْكَزِ </a:t>
            </a:r>
          </a:p>
          <a:p>
            <a:pPr marL="0" indent="0" algn="r" rtl="1">
              <a:buNone/>
            </a:pPr>
            <a:r>
              <a:rPr lang="ar-SY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</a:t>
            </a:r>
            <a:r>
              <a:rPr lang="ar-SY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Y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التَّسَوُّقِ، لِنَشْتَرِيَ حاجَاتِنَا ؟ .</a:t>
            </a:r>
            <a:endParaRPr lang="ar-SY" sz="40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2354239" cy="3213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9433"/>
            <a:ext cx="8031707" cy="5716731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SY" sz="4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 </a:t>
            </a:r>
            <a:r>
              <a:rPr lang="ar-SY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 </a:t>
            </a:r>
            <a:r>
              <a:rPr lang="ar-SY" sz="4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 </a:t>
            </a:r>
            <a:r>
              <a:rPr lang="ar-SY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ar-SY" sz="4000" b="1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Y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وَقَفَتِ السَّيَّارَ ةُ أَمامَ مَبْنًى كَبِيرٍ مُؤَلَّفٍ مِنْ أَرْبَعةِ طَوَابِقَ تَحُوطُهُ الأَنْوارُ . أَخَذْنَا </a:t>
            </a:r>
            <a:r>
              <a:rPr lang="ar-SY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عَرَبَةً و بدَأْنَا </a:t>
            </a:r>
            <a:r>
              <a:rPr lang="ar-SY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نَتَجَوَّلُ، </a:t>
            </a:r>
          </a:p>
          <a:p>
            <a:pPr marL="0" indent="0" algn="r" rtl="1">
              <a:buNone/>
            </a:pPr>
            <a:r>
              <a:rPr lang="ar-SY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كانَ الطَّابِقُ الأَوَّلُ للْمَوادِّ الغِذَائِيَّةِ ، أَخَذْنَا حَاجَاتِنا </a:t>
            </a:r>
          </a:p>
          <a:p>
            <a:pPr marL="0" indent="0" algn="r" rtl="1">
              <a:buNone/>
            </a:pPr>
            <a:r>
              <a:rPr lang="ar-SY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مِنْهُ ،  ثُمَّ صَعِدْنَا الدَّرَجَ الكَهْرَبائِيَّ </a:t>
            </a:r>
            <a:r>
              <a:rPr lang="ar-SY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إلى </a:t>
            </a:r>
            <a:r>
              <a:rPr lang="ar-SY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الطَّابِقِ الثَّانِي </a:t>
            </a:r>
            <a:r>
              <a:rPr lang="ar-SY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</a:p>
          <a:p>
            <a:pPr marL="0" indent="0" algn="r" rtl="1">
              <a:buNone/>
            </a:pPr>
            <a:r>
              <a:rPr lang="ar-SY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</a:t>
            </a:r>
            <a:r>
              <a:rPr lang="ar-SY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وكَانَ </a:t>
            </a:r>
            <a:r>
              <a:rPr lang="ar-SY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لِلأَدواتِ المَدْرَسِيَّةِ </a:t>
            </a:r>
          </a:p>
          <a:p>
            <a:pPr marL="0" indent="0" algn="r" rtl="1">
              <a:buNone/>
            </a:pPr>
            <a:r>
              <a:rPr lang="ar-SY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والرِّياضِيَّة والْكُتبِ والقِصَصِ </a:t>
            </a:r>
            <a:r>
              <a:rPr lang="ar-SY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ar-SY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ar-SY" sz="40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4968"/>
            <a:ext cx="7990764" cy="5621196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Y" sz="4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وَلَفتَ اِنْتِباهِي – وَأَنَا أَقْرَأُ عَنَاوِينَ الْقِصَصِ – قصَّةَ </a:t>
            </a:r>
            <a:r>
              <a:rPr lang="ar-SY" sz="4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(( </a:t>
            </a:r>
            <a:r>
              <a:rPr lang="ar-SY" sz="4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أُخْتِي الصَّغِيرَةُ تَمْشِي </a:t>
            </a:r>
            <a:r>
              <a:rPr lang="ar-SY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)) . </a:t>
            </a:r>
            <a:endParaRPr lang="ar-SY" sz="44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Y" sz="4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وضعْتُ القِصَّةَ في الْعَرَبَةِ وتَابَعْتُ </a:t>
            </a:r>
          </a:p>
          <a:p>
            <a:pPr marL="0" indent="0" algn="r" rtl="1">
              <a:buNone/>
            </a:pPr>
            <a:r>
              <a:rPr lang="ar-SY" sz="4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مَعَ أُسْرَتِي التَّجَوالَ إلى الطَّابِقِ </a:t>
            </a:r>
          </a:p>
          <a:p>
            <a:pPr marL="0" indent="0" algn="r" rtl="1">
              <a:buNone/>
            </a:pPr>
            <a:r>
              <a:rPr lang="ar-SY" sz="4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الثَّالِثِ ثُمَّ الرَّابِعِ .</a:t>
            </a:r>
            <a:endParaRPr lang="en-US" sz="4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15" y="1487606"/>
            <a:ext cx="1941394" cy="266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2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490" y="423080"/>
            <a:ext cx="8134065" cy="5976039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Y" sz="4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</a:t>
            </a:r>
            <a:r>
              <a:rPr lang="ar-SY" sz="28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 </a:t>
            </a:r>
            <a:r>
              <a:rPr lang="ar-SY" sz="4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 </a:t>
            </a:r>
            <a:r>
              <a:rPr lang="ar-SY" sz="28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ar-SY" sz="4000" b="1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Y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ولَمَّا اِنْتَهينَا ، وَقَفَ والدِي مَعَ الْعَرَبَةِ </a:t>
            </a:r>
          </a:p>
          <a:p>
            <a:pPr marL="0" indent="0" algn="r" rtl="1">
              <a:buNone/>
            </a:pPr>
            <a:r>
              <a:rPr lang="ar-SY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أمَامَ قِسْمِ المُحَاسَبَةِ،</a:t>
            </a:r>
          </a:p>
          <a:p>
            <a:pPr marL="0" indent="0" algn="r" rtl="1">
              <a:buNone/>
            </a:pPr>
            <a:r>
              <a:rPr lang="ar-SY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وَقالَ : ما أَرْوَعَ هذهِ الآلةَ !</a:t>
            </a:r>
          </a:p>
          <a:p>
            <a:pPr marL="0" indent="0" algn="r" rtl="1">
              <a:buNone/>
            </a:pPr>
            <a:r>
              <a:rPr lang="ar-SY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إِنَّها بِحَجْمِ </a:t>
            </a:r>
            <a:r>
              <a:rPr lang="ar-SY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قَبْضَةِ </a:t>
            </a:r>
            <a:r>
              <a:rPr lang="ar-SY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الْكَفِّ ، تَقْرَأ الأَسْعارَ،</a:t>
            </a:r>
          </a:p>
          <a:p>
            <a:pPr marL="0" indent="0" algn="r" rtl="1">
              <a:buNone/>
            </a:pPr>
            <a:r>
              <a:rPr lang="ar-SY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وَتُسَجِّلُهَا علَى الْحَاسُوبِ ، ثُمَّ يَخْرُجُ</a:t>
            </a:r>
          </a:p>
          <a:p>
            <a:pPr marL="0" indent="0" algn="r" rtl="1">
              <a:buNone/>
            </a:pPr>
            <a:r>
              <a:rPr lang="ar-SY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الْحِسَابُ منْ مَكَانٍ آخَرَ .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25" y="1559256"/>
            <a:ext cx="2224585" cy="16684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78" y="3227694"/>
            <a:ext cx="1362439" cy="133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1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SY" sz="4000" b="1" dirty="0" smtClean="0">
                <a:solidFill>
                  <a:srgbClr val="FF0000"/>
                </a:solidFill>
              </a:rPr>
              <a:t>         </a:t>
            </a:r>
            <a:r>
              <a:rPr lang="ar-SY" sz="4000" b="1" dirty="0" smtClean="0">
                <a:solidFill>
                  <a:srgbClr val="FF0000"/>
                </a:solidFill>
              </a:rPr>
              <a:t>مَعَانِي الْكَلِمَاتِ: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194" y="1239106"/>
            <a:ext cx="8345606" cy="508893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وسيلة شرح مع سهم إلى اليسار 3"/>
          <p:cNvSpPr/>
          <p:nvPr/>
        </p:nvSpPr>
        <p:spPr>
          <a:xfrm>
            <a:off x="6776204" y="1239106"/>
            <a:ext cx="1733266" cy="1237694"/>
          </a:xfrm>
          <a:prstGeom prst="leftArrowCallou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600" b="1" dirty="0" smtClean="0">
                <a:solidFill>
                  <a:srgbClr val="FF0000"/>
                </a:solidFill>
              </a:rPr>
              <a:t>الكَلِمَةُ</a:t>
            </a:r>
            <a:endParaRPr lang="ar-SY" sz="2800" b="1" dirty="0">
              <a:solidFill>
                <a:srgbClr val="FF0000"/>
              </a:solidFill>
            </a:endParaRPr>
          </a:p>
        </p:txBody>
      </p:sp>
      <p:sp>
        <p:nvSpPr>
          <p:cNvPr id="5" name="وسيلة شرح مع سهم إلى اليسار 4"/>
          <p:cNvSpPr/>
          <p:nvPr/>
        </p:nvSpPr>
        <p:spPr>
          <a:xfrm>
            <a:off x="6776204" y="2476800"/>
            <a:ext cx="1733266" cy="1306773"/>
          </a:xfrm>
          <a:prstGeom prst="leftArrowCallou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600" b="1" dirty="0" smtClean="0">
                <a:solidFill>
                  <a:srgbClr val="FF0000"/>
                </a:solidFill>
              </a:rPr>
              <a:t>مَعْنَاهَا</a:t>
            </a:r>
            <a:endParaRPr lang="ar-SY" sz="3600" b="1" dirty="0">
              <a:solidFill>
                <a:srgbClr val="FF0000"/>
              </a:solidFill>
            </a:endParaRPr>
          </a:p>
        </p:txBody>
      </p:sp>
      <p:sp>
        <p:nvSpPr>
          <p:cNvPr id="6" name="سداسي 5"/>
          <p:cNvSpPr/>
          <p:nvPr/>
        </p:nvSpPr>
        <p:spPr>
          <a:xfrm>
            <a:off x="4644924" y="1260911"/>
            <a:ext cx="1762473" cy="1279922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4000" b="1" dirty="0" smtClean="0">
                <a:solidFill>
                  <a:schemeClr val="tx1"/>
                </a:solidFill>
              </a:rPr>
              <a:t>جُهْدٌ</a:t>
            </a:r>
            <a:endParaRPr lang="ar-SY" sz="4000" b="1" dirty="0">
              <a:solidFill>
                <a:schemeClr val="tx1"/>
              </a:solidFill>
            </a:endParaRPr>
          </a:p>
        </p:txBody>
      </p:sp>
      <p:sp>
        <p:nvSpPr>
          <p:cNvPr id="7" name="سداسي 6"/>
          <p:cNvSpPr/>
          <p:nvPr/>
        </p:nvSpPr>
        <p:spPr>
          <a:xfrm>
            <a:off x="4662029" y="3145365"/>
            <a:ext cx="1762473" cy="1372044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4400" b="1" dirty="0" smtClean="0">
                <a:solidFill>
                  <a:schemeClr val="tx1"/>
                </a:solidFill>
              </a:rPr>
              <a:t>تَعَبٌ</a:t>
            </a:r>
            <a:endParaRPr lang="ar-SY" sz="2800" b="1" dirty="0">
              <a:solidFill>
                <a:schemeClr val="tx1"/>
              </a:solidFill>
            </a:endParaRPr>
          </a:p>
        </p:txBody>
      </p:sp>
      <p:sp>
        <p:nvSpPr>
          <p:cNvPr id="8" name="سداسي 7"/>
          <p:cNvSpPr/>
          <p:nvPr/>
        </p:nvSpPr>
        <p:spPr>
          <a:xfrm>
            <a:off x="2513644" y="3145365"/>
            <a:ext cx="1762473" cy="1372044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4400" b="1" dirty="0" smtClean="0">
                <a:solidFill>
                  <a:schemeClr val="tx1"/>
                </a:solidFill>
              </a:rPr>
              <a:t>نظَرَ</a:t>
            </a:r>
            <a:endParaRPr lang="ar-SY" sz="4400" b="1" dirty="0">
              <a:solidFill>
                <a:schemeClr val="tx1"/>
              </a:solidFill>
            </a:endParaRPr>
          </a:p>
        </p:txBody>
      </p:sp>
      <p:sp>
        <p:nvSpPr>
          <p:cNvPr id="9" name="سداسي 8"/>
          <p:cNvSpPr/>
          <p:nvPr/>
        </p:nvSpPr>
        <p:spPr>
          <a:xfrm>
            <a:off x="457200" y="3220903"/>
            <a:ext cx="1762473" cy="129650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4400" b="1" dirty="0" smtClean="0">
                <a:solidFill>
                  <a:schemeClr val="tx1"/>
                </a:solidFill>
              </a:rPr>
              <a:t>نَتَنَقَّلُ </a:t>
            </a:r>
            <a:endParaRPr lang="ar-SY" sz="4400" b="1" dirty="0">
              <a:solidFill>
                <a:schemeClr val="tx1"/>
              </a:solidFill>
            </a:endParaRPr>
          </a:p>
        </p:txBody>
      </p:sp>
      <p:sp>
        <p:nvSpPr>
          <p:cNvPr id="10" name="سداسي 9"/>
          <p:cNvSpPr/>
          <p:nvPr/>
        </p:nvSpPr>
        <p:spPr>
          <a:xfrm>
            <a:off x="2575377" y="1241633"/>
            <a:ext cx="1762473" cy="1330602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4000" b="1" dirty="0" smtClean="0">
                <a:solidFill>
                  <a:schemeClr val="tx1"/>
                </a:solidFill>
              </a:rPr>
              <a:t>تَأَمَّلَ</a:t>
            </a:r>
            <a:endParaRPr lang="ar-SY" sz="3200" b="1" dirty="0">
              <a:solidFill>
                <a:schemeClr val="tx1"/>
              </a:solidFill>
            </a:endParaRPr>
          </a:p>
        </p:txBody>
      </p:sp>
      <p:sp>
        <p:nvSpPr>
          <p:cNvPr id="11" name="سداسي 10"/>
          <p:cNvSpPr/>
          <p:nvPr/>
        </p:nvSpPr>
        <p:spPr>
          <a:xfrm>
            <a:off x="444097" y="1260911"/>
            <a:ext cx="1762473" cy="1330602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4000" b="1" dirty="0" smtClean="0">
                <a:solidFill>
                  <a:schemeClr val="tx1"/>
                </a:solidFill>
              </a:rPr>
              <a:t>نَتَجَوَّلُ</a:t>
            </a:r>
            <a:endParaRPr lang="ar-SY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162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4968"/>
            <a:ext cx="7990764" cy="5621196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Y" sz="4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فِكَرُ الدَّرْسِ : </a:t>
            </a:r>
          </a:p>
          <a:p>
            <a:pPr marL="0" indent="0" algn="r" rtl="1">
              <a:buNone/>
            </a:pPr>
            <a:endParaRPr lang="ar-SY" sz="4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en-US" sz="4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خطط انسيابي: محطة طرفية 3"/>
          <p:cNvSpPr/>
          <p:nvPr/>
        </p:nvSpPr>
        <p:spPr>
          <a:xfrm>
            <a:off x="1146412" y="1218746"/>
            <a:ext cx="7301552" cy="665328"/>
          </a:xfrm>
          <a:prstGeom prst="flowChartTerminator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600" b="1" dirty="0" smtClean="0">
                <a:solidFill>
                  <a:schemeClr val="tx2"/>
                </a:solidFill>
              </a:rPr>
              <a:t>ذَهَابُ الأُسْرَةِ إلى مَرْكَزٍ حدِيثٍ للتَّسُوُّقِ</a:t>
            </a:r>
            <a:endParaRPr lang="ar-SY" sz="3600" b="1" dirty="0">
              <a:solidFill>
                <a:schemeClr val="tx2"/>
              </a:solidFill>
            </a:endParaRPr>
          </a:p>
        </p:txBody>
      </p:sp>
      <p:sp>
        <p:nvSpPr>
          <p:cNvPr id="6" name="مخطط انسيابي: محطة طرفية 5"/>
          <p:cNvSpPr/>
          <p:nvPr/>
        </p:nvSpPr>
        <p:spPr>
          <a:xfrm>
            <a:off x="770530" y="2349964"/>
            <a:ext cx="7364104" cy="665328"/>
          </a:xfrm>
          <a:prstGeom prst="flowChartTerminator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600" b="1" dirty="0" smtClean="0">
                <a:solidFill>
                  <a:schemeClr val="tx1"/>
                </a:solidFill>
              </a:rPr>
              <a:t>وَصْفُ بِنَاءِ المَركَزِ وأَقْسامِهِ المُتَنَوِّعَة</a:t>
            </a:r>
            <a:endParaRPr lang="ar-SY" sz="3600" b="1" dirty="0">
              <a:solidFill>
                <a:schemeClr val="tx1"/>
              </a:solidFill>
            </a:endParaRPr>
          </a:p>
        </p:txBody>
      </p:sp>
      <p:sp>
        <p:nvSpPr>
          <p:cNvPr id="7" name="مخطط انسيابي: محطة طرفية 6"/>
          <p:cNvSpPr/>
          <p:nvPr/>
        </p:nvSpPr>
        <p:spPr>
          <a:xfrm>
            <a:off x="716507" y="3435212"/>
            <a:ext cx="7177585" cy="665328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600" b="1" dirty="0" smtClean="0">
                <a:solidFill>
                  <a:srgbClr val="00B050"/>
                </a:solidFill>
              </a:rPr>
              <a:t>إِعْجابُ الأَبِ بِعِمِل آلةِ المُحَاسَبَةِ</a:t>
            </a:r>
            <a:endParaRPr lang="ar-SY" sz="3600" b="1" dirty="0">
              <a:solidFill>
                <a:srgbClr val="00B050"/>
              </a:solidFill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576" y="4367284"/>
            <a:ext cx="3207224" cy="195815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50766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59259E-6 C -2.77778E-6 0.0331 0.02709 0.05995 0.06007 0.05995 C 0.09896 0.05995 0.11302 0.03009 0.11893 0.01203 L 0.125 -0.01204 C 0.13108 -0.0301 0.14601 -0.05996 0.18993 -0.05996 C 0.21806 -0.05996 0.25 -0.0331 0.25 2.59259E-6 C 0.25 0.0331 0.21806 0.05995 0.18993 0.05995 C 0.14601 0.05995 0.13108 0.03009 0.125 0.01203 L 0.11893 -0.01204 C 0.11302 -0.0301 0.09896 -0.05996 0.06007 -0.05996 C 0.02709 -0.05996 -2.77778E-6 -0.0331 -2.77778E-6 2.59259E-6 Z " pathEditMode="relative" rAng="0" ptsTypes="AAA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22222E-6 C 4.44444E-6 0.0331 0.02708 0.05996 0.06007 0.05996 C 0.09895 0.05996 0.11302 0.03009 0.11892 0.01204 L 0.125 -0.01203 C 0.13107 -0.03009 0.146 -0.05995 0.18993 -0.05995 C 0.21805 -0.05995 0.25 -0.0331 0.25 -2.22222E-6 C 0.25 0.0331 0.21805 0.05996 0.18993 0.05996 C 0.146 0.05996 0.13107 0.03009 0.125 0.01204 L 0.11892 -0.01203 C 0.11302 -0.03009 0.09895 -0.05995 0.06007 -0.05995 C 0.02708 -0.05995 4.44444E-6 -0.0331 4.44444E-6 -2.22222E-6 Z " pathEditMode="relative" rAng="0" ptsTypes="AAAAAAA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C -3.33333E-6 0.0331 0.02709 0.05995 0.06007 0.05995 C 0.09896 0.05995 0.11302 0.03009 0.11893 0.01203 L 0.125 -0.01204 C 0.13108 -0.0301 0.14601 -0.05996 0.18993 -0.05996 C 0.21806 -0.05996 0.25 -0.03311 0.25 4.44444E-6 C 0.25 0.0331 0.21806 0.05995 0.18993 0.05995 C 0.14601 0.05995 0.13108 0.03009 0.125 0.01203 L 0.11893 -0.01204 C 0.11302 -0.0301 0.09896 -0.05996 0.06007 -0.05996 C 0.02709 -0.05996 -3.33333E-6 -0.03311 -3.33333E-6 4.44444E-6 Z " pathEditMode="relative" rAng="0" ptsTypes="AAAAAAAAA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SY" sz="4000" b="1" dirty="0" smtClean="0">
                <a:solidFill>
                  <a:srgbClr val="FF0000"/>
                </a:solidFill>
              </a:rPr>
              <a:t>      غَلْقُ الدَّرْس 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ar-SY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توجيهُ الأهلِ لمساعدةِ أبنائِهم في تحضيرِ الدَّرسِ و إنجازِ المطلوبِ في ورقةِ العملِ المرفَقَةِ .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SY" b="1" dirty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توجيهُ التَّلاميذِ لقراءَةِ الدَّرسِ وحلِّ التَّقييمِ ومُشاركتِه </a:t>
            </a:r>
          </a:p>
          <a:p>
            <a:pPr marL="0" indent="0" algn="r" rtl="1">
              <a:buNone/>
            </a:pPr>
            <a:r>
              <a:rPr lang="ar-SY" b="1" dirty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مع معلَّميهم</a:t>
            </a:r>
          </a:p>
          <a:p>
            <a:pPr marL="0" indent="0" algn="r" rtl="1">
              <a:buNone/>
            </a:pPr>
            <a:r>
              <a:rPr lang="ar-SY" dirty="0" smtClean="0"/>
              <a:t>                    </a:t>
            </a:r>
            <a:r>
              <a:rPr lang="ar-SY" dirty="0" smtClean="0">
                <a:solidFill>
                  <a:srgbClr val="FF0000"/>
                </a:solidFill>
              </a:rPr>
              <a:t>ختاماً</a:t>
            </a:r>
            <a:r>
              <a:rPr lang="ar-SY" dirty="0" smtClean="0"/>
              <a:t> : </a:t>
            </a:r>
            <a:r>
              <a:rPr lang="ar-SY" dirty="0" smtClean="0">
                <a:solidFill>
                  <a:srgbClr val="7030A0"/>
                </a:solidFill>
              </a:rPr>
              <a:t>عِندَ زيارَةِ مراكزِ التَّسوُّقِ أو غيرِها </a:t>
            </a:r>
          </a:p>
          <a:p>
            <a:pPr marL="0" indent="0" algn="r" rtl="1">
              <a:buNone/>
            </a:pPr>
            <a:r>
              <a:rPr lang="ar-SY" dirty="0">
                <a:solidFill>
                  <a:srgbClr val="7030A0"/>
                </a:solidFill>
              </a:rPr>
              <a:t> </a:t>
            </a:r>
            <a:r>
              <a:rPr lang="ar-SY" dirty="0" smtClean="0">
                <a:solidFill>
                  <a:srgbClr val="7030A0"/>
                </a:solidFill>
              </a:rPr>
              <a:t>                 من الأمَاكنِ العامَّةِ  لا بُدَّ مِنَ </a:t>
            </a:r>
          </a:p>
          <a:p>
            <a:pPr marL="0" indent="0" algn="r" rtl="1">
              <a:buNone/>
            </a:pPr>
            <a:r>
              <a:rPr lang="ar-SY" dirty="0">
                <a:solidFill>
                  <a:srgbClr val="7030A0"/>
                </a:solidFill>
              </a:rPr>
              <a:t> </a:t>
            </a:r>
            <a:r>
              <a:rPr lang="ar-SY" dirty="0" smtClean="0">
                <a:solidFill>
                  <a:srgbClr val="7030A0"/>
                </a:solidFill>
              </a:rPr>
              <a:t>                الالْتِزامِ  بالآدَابِ والقواعدِ الَّتِي</a:t>
            </a:r>
          </a:p>
          <a:p>
            <a:pPr marL="0" indent="0" algn="r" rtl="1">
              <a:buNone/>
            </a:pPr>
            <a:r>
              <a:rPr lang="ar-SY" dirty="0">
                <a:solidFill>
                  <a:srgbClr val="7030A0"/>
                </a:solidFill>
              </a:rPr>
              <a:t> </a:t>
            </a:r>
            <a:r>
              <a:rPr lang="ar-SY" dirty="0" smtClean="0">
                <a:solidFill>
                  <a:srgbClr val="7030A0"/>
                </a:solidFill>
              </a:rPr>
              <a:t>            حَثَّنا عليها دِينُنَا الإسلامِيُّ الْحَنِيفُ.</a:t>
            </a:r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170</TotalTime>
  <Words>445</Words>
  <Application>Microsoft Office PowerPoint</Application>
  <PresentationFormat>عرض على الشاشة (3:4)‏</PresentationFormat>
  <Paragraphs>53</Paragraphs>
  <Slides>9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5" baseType="lpstr">
      <vt:lpstr>Arial</vt:lpstr>
      <vt:lpstr>Calibri</vt:lpstr>
      <vt:lpstr>Sakkal Majalla</vt:lpstr>
      <vt:lpstr>Times New Roman</vt:lpstr>
      <vt:lpstr>Wingdings</vt:lpstr>
      <vt:lpstr>school</vt:lpstr>
      <vt:lpstr>مَرْكَزُ التَّسَوُّقِ</vt:lpstr>
      <vt:lpstr>   الأَهْدافُ التَّعْليمِيَّةُ :   </vt:lpstr>
      <vt:lpstr>              مَرْكَزُ التَّسَوُّقِ</vt:lpstr>
      <vt:lpstr>عرض تقديمي في PowerPoint</vt:lpstr>
      <vt:lpstr>عرض تقديمي في PowerPoint</vt:lpstr>
      <vt:lpstr>عرض تقديمي في PowerPoint</vt:lpstr>
      <vt:lpstr>         مَعَانِي الْكَلِمَاتِ: </vt:lpstr>
      <vt:lpstr>عرض تقديمي في PowerPoint</vt:lpstr>
      <vt:lpstr>      غَلْقُ الدَّرْس 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hp</cp:lastModifiedBy>
  <cp:revision>23</cp:revision>
  <dcterms:created xsi:type="dcterms:W3CDTF">2020-05-02T02:36:07Z</dcterms:created>
  <dcterms:modified xsi:type="dcterms:W3CDTF">2020-06-13T07:13:15Z</dcterms:modified>
</cp:coreProperties>
</file>