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1" r:id="rId2"/>
    <p:sldId id="263" r:id="rId3"/>
    <p:sldId id="257" r:id="rId4"/>
    <p:sldId id="258" r:id="rId5"/>
    <p:sldId id="271" r:id="rId6"/>
    <p:sldId id="268" r:id="rId7"/>
    <p:sldId id="272" r:id="rId8"/>
    <p:sldId id="274" r:id="rId9"/>
    <p:sldId id="27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5067B-38A2-4062-AED0-75E8BDC5B50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2978BC7B-5652-4C8E-A148-1B7167917254}">
      <dgm:prSet phldrT="[نص]" custT="1"/>
      <dgm:spPr/>
      <dgm:t>
        <a:bodyPr/>
        <a:lstStyle/>
        <a:p>
          <a:pPr rtl="1"/>
          <a:r>
            <a:rPr lang="ar-SY" sz="3600" dirty="0" smtClean="0"/>
            <a:t>- أن يذكر التلميذ مواطن الحيوانات .</a:t>
          </a:r>
          <a:endParaRPr lang="ar-SA" sz="3600" b="0" dirty="0"/>
        </a:p>
      </dgm:t>
    </dgm:pt>
    <dgm:pt modelId="{2D32EFCD-2821-4E48-92D0-A08FE59C171A}" type="par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0749626E-FDA8-4606-B6B1-579BA0CABE3E}" type="sibTrans" cxnId="{F158D41F-DC2B-4540-BA4E-98E6DD351FEE}">
      <dgm:prSet/>
      <dgm:spPr/>
      <dgm:t>
        <a:bodyPr/>
        <a:lstStyle/>
        <a:p>
          <a:pPr rtl="1"/>
          <a:endParaRPr lang="ar-SA"/>
        </a:p>
      </dgm:t>
    </dgm:pt>
    <dgm:pt modelId="{95C2E6CC-B26F-461D-A46B-9BF65218A55B}" type="pres">
      <dgm:prSet presAssocID="{52C5067B-38A2-4062-AED0-75E8BDC5B5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86E2C3E1-7113-43C7-ABA7-0658ED2DA91D}" type="pres">
      <dgm:prSet presAssocID="{2978BC7B-5652-4C8E-A148-1B7167917254}" presName="comp" presStyleCnt="0"/>
      <dgm:spPr/>
      <dgm:t>
        <a:bodyPr/>
        <a:lstStyle/>
        <a:p>
          <a:pPr rtl="1"/>
          <a:endParaRPr lang="ar-SA"/>
        </a:p>
      </dgm:t>
    </dgm:pt>
    <dgm:pt modelId="{44F5751D-0059-4829-BAAE-74FBB89C6A7D}" type="pres">
      <dgm:prSet presAssocID="{2978BC7B-5652-4C8E-A148-1B7167917254}" presName="box" presStyleLbl="node1" presStyleIdx="0" presStyleCnt="1" custLinFactNeighborY="965"/>
      <dgm:spPr/>
      <dgm:t>
        <a:bodyPr/>
        <a:lstStyle/>
        <a:p>
          <a:pPr rtl="1"/>
          <a:endParaRPr lang="ar-SA"/>
        </a:p>
      </dgm:t>
    </dgm:pt>
    <dgm:pt modelId="{3D40DE99-FB10-48E3-A87B-8B30225AE7A4}" type="pres">
      <dgm:prSet presAssocID="{2978BC7B-5652-4C8E-A148-1B7167917254}" presName="img" presStyleLbl="fgImgPlace1" presStyleIdx="0" presStyleCnt="1" custAng="10800000" custFlipVert="0" custFlipHor="1" custScaleX="3750" custScaleY="6264" custLinFactNeighborX="-4735" custLinFactNeighborY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pPr rtl="1"/>
          <a:endParaRPr lang="ar-SA"/>
        </a:p>
      </dgm:t>
    </dgm:pt>
    <dgm:pt modelId="{60816E74-EC12-4412-903F-C24923432E28}" type="pres">
      <dgm:prSet presAssocID="{2978BC7B-5652-4C8E-A148-1B716791725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D78D196F-8250-46F3-B81F-1BB4CAE9C618}" type="presOf" srcId="{2978BC7B-5652-4C8E-A148-1B7167917254}" destId="{44F5751D-0059-4829-BAAE-74FBB89C6A7D}" srcOrd="0" destOrd="0" presId="urn:microsoft.com/office/officeart/2005/8/layout/vList4"/>
    <dgm:cxn modelId="{F158D41F-DC2B-4540-BA4E-98E6DD351FEE}" srcId="{52C5067B-38A2-4062-AED0-75E8BDC5B503}" destId="{2978BC7B-5652-4C8E-A148-1B7167917254}" srcOrd="0" destOrd="0" parTransId="{2D32EFCD-2821-4E48-92D0-A08FE59C171A}" sibTransId="{0749626E-FDA8-4606-B6B1-579BA0CABE3E}"/>
    <dgm:cxn modelId="{407317A4-9D9D-4CBB-8472-BB192C10FE64}" type="presOf" srcId="{52C5067B-38A2-4062-AED0-75E8BDC5B503}" destId="{95C2E6CC-B26F-461D-A46B-9BF65218A55B}" srcOrd="0" destOrd="0" presId="urn:microsoft.com/office/officeart/2005/8/layout/vList4"/>
    <dgm:cxn modelId="{2DD7F4D5-9298-4A76-BDF3-39C7083596ED}" type="presOf" srcId="{2978BC7B-5652-4C8E-A148-1B7167917254}" destId="{60816E74-EC12-4412-903F-C24923432E28}" srcOrd="1" destOrd="0" presId="urn:microsoft.com/office/officeart/2005/8/layout/vList4"/>
    <dgm:cxn modelId="{AAC98E85-9240-460F-B687-FF6092D8CFBF}" type="presParOf" srcId="{95C2E6CC-B26F-461D-A46B-9BF65218A55B}" destId="{86E2C3E1-7113-43C7-ABA7-0658ED2DA91D}" srcOrd="0" destOrd="0" presId="urn:microsoft.com/office/officeart/2005/8/layout/vList4"/>
    <dgm:cxn modelId="{583B66DE-DD41-4041-B5D9-FE430309F92F}" type="presParOf" srcId="{86E2C3E1-7113-43C7-ABA7-0658ED2DA91D}" destId="{44F5751D-0059-4829-BAAE-74FBB89C6A7D}" srcOrd="0" destOrd="0" presId="urn:microsoft.com/office/officeart/2005/8/layout/vList4"/>
    <dgm:cxn modelId="{A15A4F51-E632-4890-98DF-B21E37942887}" type="presParOf" srcId="{86E2C3E1-7113-43C7-ABA7-0658ED2DA91D}" destId="{3D40DE99-FB10-48E3-A87B-8B30225AE7A4}" srcOrd="1" destOrd="0" presId="urn:microsoft.com/office/officeart/2005/8/layout/vList4"/>
    <dgm:cxn modelId="{FB116631-83AF-40C0-B71E-E93154941E18}" type="presParOf" srcId="{86E2C3E1-7113-43C7-ABA7-0658ED2DA91D}" destId="{60816E74-EC12-4412-903F-C24923432E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5751D-0059-4829-BAAE-74FBB89C6A7D}">
      <dsp:nvSpPr>
        <dsp:cNvPr id="0" name=""/>
        <dsp:cNvSpPr/>
      </dsp:nvSpPr>
      <dsp:spPr>
        <a:xfrm>
          <a:off x="0" y="0"/>
          <a:ext cx="6599506" cy="14354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Y" sz="3600" kern="1200" dirty="0" smtClean="0"/>
            <a:t>- أن يذكر التلميذ مواطن الحيوانات .</a:t>
          </a:r>
          <a:endParaRPr lang="ar-SA" sz="3600" b="0" kern="1200" dirty="0"/>
        </a:p>
      </dsp:txBody>
      <dsp:txXfrm>
        <a:off x="1463447" y="0"/>
        <a:ext cx="5136058" cy="1435461"/>
      </dsp:txXfrm>
    </dsp:sp>
    <dsp:sp modelId="{3D40DE99-FB10-48E3-A87B-8B30225AE7A4}">
      <dsp:nvSpPr>
        <dsp:cNvPr id="0" name=""/>
        <dsp:cNvSpPr/>
      </dsp:nvSpPr>
      <dsp:spPr>
        <a:xfrm rot="10800000" flipH="1">
          <a:off x="716251" y="681775"/>
          <a:ext cx="49496" cy="7193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noFill/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359169"/>
            <a:ext cx="4069166" cy="2216689"/>
          </a:xfrm>
        </p:spPr>
        <p:txBody>
          <a:bodyPr>
            <a:normAutofit/>
          </a:bodyPr>
          <a:lstStyle/>
          <a:p>
            <a:r>
              <a:rPr lang="ar-SY" sz="3200" b="1" dirty="0" smtClean="0">
                <a:solidFill>
                  <a:srgbClr val="E55D65"/>
                </a:solidFill>
              </a:rPr>
              <a:t>الصف : 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الأول</a:t>
            </a:r>
            <a:r>
              <a:rPr lang="ar-SY" sz="3200" dirty="0" smtClean="0"/>
              <a:t/>
            </a:r>
            <a:br>
              <a:rPr lang="ar-SY" sz="3200" dirty="0" smtClean="0"/>
            </a:br>
            <a:r>
              <a:rPr lang="ar-SY" sz="3200" b="1" dirty="0">
                <a:solidFill>
                  <a:srgbClr val="E55D65"/>
                </a:solidFill>
              </a:rPr>
              <a:t>المادة :</a:t>
            </a:r>
            <a: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  <a:t> علوم</a:t>
            </a:r>
            <a:br>
              <a:rPr lang="ar-SY" sz="32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ar-SY" sz="3200" dirty="0" smtClean="0">
                <a:solidFill>
                  <a:srgbClr val="F4868D"/>
                </a:solidFill>
              </a:rPr>
              <a:t> </a:t>
            </a:r>
            <a:r>
              <a:rPr lang="ar-SY" sz="3200" b="1" dirty="0">
                <a:solidFill>
                  <a:srgbClr val="E55D65"/>
                </a:solidFill>
              </a:rPr>
              <a:t>الدرس </a:t>
            </a:r>
            <a:r>
              <a:rPr lang="ar-SY" sz="3200" b="1" dirty="0" smtClean="0">
                <a:solidFill>
                  <a:srgbClr val="E55D65"/>
                </a:solidFill>
              </a:rPr>
              <a:t>:</a:t>
            </a:r>
            <a:r>
              <a:rPr lang="ar-SY" sz="3200" b="1" dirty="0" smtClean="0">
                <a:solidFill>
                  <a:schemeClr val="accent5">
                    <a:lumMod val="75000"/>
                  </a:schemeClr>
                </a:solidFill>
              </a:rPr>
              <a:t>مواطن الحيوانات وتنقلها 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8" y="1814945"/>
            <a:ext cx="5001491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89018" y="2074460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>
                <a:solidFill>
                  <a:srgbClr val="FF0000"/>
                </a:solidFill>
              </a:rPr>
              <a:t>شكراً لحسن استماعكم</a:t>
            </a:r>
            <a:endParaRPr lang="ar-SY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وجة 3"/>
          <p:cNvSpPr/>
          <p:nvPr/>
        </p:nvSpPr>
        <p:spPr>
          <a:xfrm>
            <a:off x="1759526" y="-193962"/>
            <a:ext cx="6012873" cy="10945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ربع نص 6"/>
          <p:cNvSpPr txBox="1"/>
          <p:nvPr/>
        </p:nvSpPr>
        <p:spPr>
          <a:xfrm>
            <a:off x="3463635" y="54905"/>
            <a:ext cx="339436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مخرجات التعلم</a:t>
            </a:r>
            <a:endParaRPr lang="ar-SY" dirty="0"/>
          </a:p>
        </p:txBody>
      </p:sp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4060617197"/>
              </p:ext>
            </p:extLst>
          </p:nvPr>
        </p:nvGraphicFramePr>
        <p:xfrm>
          <a:off x="1295986" y="1149477"/>
          <a:ext cx="6599506" cy="1435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مجموعة 5"/>
          <p:cNvGrpSpPr/>
          <p:nvPr/>
        </p:nvGrpSpPr>
        <p:grpSpPr>
          <a:xfrm>
            <a:off x="1272247" y="2711970"/>
            <a:ext cx="6599506" cy="1434059"/>
            <a:chOff x="0" y="0"/>
            <a:chExt cx="6599506" cy="1434059"/>
          </a:xfrm>
        </p:grpSpPr>
        <p:sp>
          <p:nvSpPr>
            <p:cNvPr id="9" name="مستطيل مستدير الزوايا 8"/>
            <p:cNvSpPr/>
            <p:nvPr/>
          </p:nvSpPr>
          <p:spPr>
            <a:xfrm>
              <a:off x="0" y="0"/>
              <a:ext cx="6599506" cy="143405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مربع نص 9"/>
            <p:cNvSpPr txBox="1"/>
            <p:nvPr/>
          </p:nvSpPr>
          <p:spPr>
            <a:xfrm>
              <a:off x="1463307" y="0"/>
              <a:ext cx="5136198" cy="1434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4400" kern="1200" dirty="0" smtClean="0"/>
                <a:t>- </a:t>
              </a:r>
              <a:r>
                <a:rPr lang="ar-SY" sz="3600" kern="1200" dirty="0" smtClean="0"/>
                <a:t>أن يعدد التلميذ </a:t>
              </a:r>
              <a:r>
                <a:rPr lang="ar-SY" sz="3600" dirty="0" smtClean="0"/>
                <a:t>طرق تنقل الحيوانات </a:t>
              </a:r>
              <a:r>
                <a:rPr lang="ar-SY" sz="3600" kern="1200" dirty="0" smtClean="0"/>
                <a:t>.</a:t>
              </a:r>
              <a:endParaRPr lang="ar-SA" sz="36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694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تمرير أفقي 4"/>
          <p:cNvSpPr/>
          <p:nvPr/>
        </p:nvSpPr>
        <p:spPr>
          <a:xfrm>
            <a:off x="1704109" y="389110"/>
            <a:ext cx="4461164" cy="128847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مربع نص 5"/>
          <p:cNvSpPr txBox="1"/>
          <p:nvPr/>
        </p:nvSpPr>
        <p:spPr>
          <a:xfrm>
            <a:off x="2119745" y="629866"/>
            <a:ext cx="483523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400" b="1" dirty="0" smtClean="0"/>
              <a:t>تأمل الصور الآتية:</a:t>
            </a:r>
            <a:endParaRPr lang="ar-SY" sz="4400" b="1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25" y="2231328"/>
            <a:ext cx="2169921" cy="155789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11" y="1942894"/>
            <a:ext cx="2488344" cy="184632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43" y="1796895"/>
            <a:ext cx="2247684" cy="224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مستطيل 9"/>
          <p:cNvSpPr/>
          <p:nvPr/>
        </p:nvSpPr>
        <p:spPr>
          <a:xfrm>
            <a:off x="2867891" y="4821382"/>
            <a:ext cx="3810000" cy="10252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13" name="مربع نص 12"/>
          <p:cNvSpPr txBox="1"/>
          <p:nvPr/>
        </p:nvSpPr>
        <p:spPr>
          <a:xfrm>
            <a:off x="2867891" y="5041612"/>
            <a:ext cx="50292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حيوانات تعيش على اليابسة</a:t>
            </a:r>
            <a:endParaRPr lang="ar-SY" sz="3200" b="1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2876416" y="5527963"/>
            <a:ext cx="402421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Y" sz="3600" dirty="0" smtClean="0">
                <a:solidFill>
                  <a:srgbClr val="FF0000"/>
                </a:solidFill>
              </a:rPr>
              <a:t>حيوانات تطير في الجو</a:t>
            </a:r>
            <a:endParaRPr lang="ar-SY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6" t="5480"/>
          <a:stretch/>
        </p:blipFill>
        <p:spPr>
          <a:xfrm>
            <a:off x="1274618" y="1094509"/>
            <a:ext cx="2410691" cy="286789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523" y="971117"/>
            <a:ext cx="3040207" cy="294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447" y="1088881"/>
            <a:ext cx="2758828" cy="2374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وسيلة شرح على شكل سحابة 3"/>
          <p:cNvSpPr/>
          <p:nvPr/>
        </p:nvSpPr>
        <p:spPr>
          <a:xfrm>
            <a:off x="3325091" y="4599709"/>
            <a:ext cx="3144982" cy="1399309"/>
          </a:xfrm>
          <a:prstGeom prst="cloudCallout">
            <a:avLst>
              <a:gd name="adj1" fmla="val -61362"/>
              <a:gd name="adj2" fmla="val 575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مربع نص 4"/>
          <p:cNvSpPr txBox="1"/>
          <p:nvPr/>
        </p:nvSpPr>
        <p:spPr>
          <a:xfrm>
            <a:off x="3976255" y="4699198"/>
            <a:ext cx="2590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b="1" dirty="0" smtClean="0"/>
              <a:t>حيوانات تسبح في الماء </a:t>
            </a:r>
            <a:endParaRPr lang="ar-SY" sz="3600" b="1" dirty="0"/>
          </a:p>
        </p:txBody>
      </p:sp>
      <p:sp>
        <p:nvSpPr>
          <p:cNvPr id="6" name="AutoShape 2" descr="blob:file:///c50bf411-8a60-492f-aa62-017c1dc3598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Y"/>
          </a:p>
        </p:txBody>
      </p:sp>
      <p:sp>
        <p:nvSpPr>
          <p:cNvPr id="7" name="AutoShape 4" descr="blob:file:///c50bf411-8a60-492f-aa62-017c1dc3598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Y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36" y="1165593"/>
            <a:ext cx="3463637" cy="2298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88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/>
          <p:cNvSpPr txBox="1"/>
          <p:nvPr/>
        </p:nvSpPr>
        <p:spPr>
          <a:xfrm>
            <a:off x="2958214" y="4929605"/>
            <a:ext cx="372207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Y" sz="3600" dirty="0" smtClean="0"/>
              <a:t>حيوانات تعيش في الماء</a:t>
            </a:r>
            <a:endParaRPr lang="ar-SY" sz="3600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7" y="905740"/>
            <a:ext cx="3976255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944" y="905740"/>
            <a:ext cx="2763195" cy="2237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617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خطط انسيابي: معالجة متعاقبة 8"/>
          <p:cNvSpPr/>
          <p:nvPr/>
        </p:nvSpPr>
        <p:spPr>
          <a:xfrm>
            <a:off x="512618" y="1191491"/>
            <a:ext cx="8132618" cy="195349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" name="مربع نص 7"/>
          <p:cNvSpPr txBox="1"/>
          <p:nvPr/>
        </p:nvSpPr>
        <p:spPr>
          <a:xfrm>
            <a:off x="609600" y="1634423"/>
            <a:ext cx="7855527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Y" sz="3200" dirty="0" smtClean="0"/>
              <a:t>نسمي الموطن (المكان) الذي تعيش فيه الكائنات الحية بالبيئة</a:t>
            </a:r>
          </a:p>
          <a:p>
            <a:pPr algn="r" rtl="1"/>
            <a:r>
              <a:rPr lang="ar-SY" sz="3200" dirty="0" smtClean="0"/>
              <a:t>الحيوانات تعيش في بيئات مختلفة 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39542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ربع نص 13"/>
          <p:cNvSpPr txBox="1"/>
          <p:nvPr/>
        </p:nvSpPr>
        <p:spPr>
          <a:xfrm>
            <a:off x="2824640" y="5222773"/>
            <a:ext cx="38897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Y" sz="3600" dirty="0" smtClean="0">
                <a:solidFill>
                  <a:srgbClr val="FF0000"/>
                </a:solidFill>
              </a:rPr>
              <a:t>تنتقل الحيوانات بحركات مختلفة</a:t>
            </a:r>
            <a:endParaRPr lang="ar-SY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53" y="636351"/>
            <a:ext cx="2353037" cy="121573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278" y="2849707"/>
            <a:ext cx="2491509" cy="158461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36" y="2874123"/>
            <a:ext cx="2140104" cy="144100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42" y="470879"/>
            <a:ext cx="2491509" cy="186863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15" y="364672"/>
            <a:ext cx="2143125" cy="177017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38" y="2655492"/>
            <a:ext cx="1912701" cy="1750002"/>
          </a:xfrm>
          <a:prstGeom prst="rect">
            <a:avLst/>
          </a:prstGeom>
        </p:spPr>
      </p:pic>
      <p:sp>
        <p:nvSpPr>
          <p:cNvPr id="10" name="مربع نص 9"/>
          <p:cNvSpPr txBox="1"/>
          <p:nvPr/>
        </p:nvSpPr>
        <p:spPr>
          <a:xfrm>
            <a:off x="6766160" y="2070717"/>
            <a:ext cx="12330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تسبح</a:t>
            </a:r>
            <a:endParaRPr lang="ar-SY" sz="3200" b="1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275634" y="4226590"/>
            <a:ext cx="148171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تطير</a:t>
            </a:r>
            <a:endParaRPr lang="ar-SY" sz="3200" b="1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3845468" y="4518978"/>
            <a:ext cx="12330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تزحف</a:t>
            </a:r>
            <a:endParaRPr lang="ar-SY" sz="3200" b="1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4160974" y="2243889"/>
            <a:ext cx="12330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تمشي</a:t>
            </a:r>
            <a:endParaRPr lang="ar-SY" sz="3200" b="1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1257413" y="2102783"/>
            <a:ext cx="12330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تركض</a:t>
            </a:r>
            <a:endParaRPr lang="ar-SY" sz="3200" b="1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308961" y="4262740"/>
            <a:ext cx="123305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200" b="1" dirty="0" smtClean="0"/>
              <a:t>تقفز</a:t>
            </a:r>
            <a:endParaRPr lang="ar-SY" sz="3200" b="1" dirty="0"/>
          </a:p>
        </p:txBody>
      </p:sp>
    </p:spTree>
    <p:extLst>
      <p:ext uri="{BB962C8B-B14F-4D97-AF65-F5344CB8AC3E}">
        <p14:creationId xmlns:p14="http://schemas.microsoft.com/office/powerpoint/2010/main" val="25492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59676" y="559552"/>
            <a:ext cx="59963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3600" dirty="0" smtClean="0"/>
              <a:t>كيف ينتقل هذا الحيوان ؟</a:t>
            </a:r>
            <a:endParaRPr lang="ar-SY" sz="36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960488" y="1434349"/>
            <a:ext cx="200464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Y" sz="3600" dirty="0" smtClean="0"/>
              <a:t>يمشي</a:t>
            </a:r>
          </a:p>
          <a:p>
            <a:pPr algn="r"/>
            <a:r>
              <a:rPr lang="ar-SY" sz="3600" dirty="0" smtClean="0"/>
              <a:t>يزحف</a:t>
            </a:r>
          </a:p>
          <a:p>
            <a:pPr algn="r"/>
            <a:r>
              <a:rPr lang="ar-SY" sz="3600" dirty="0" smtClean="0"/>
              <a:t>يطير</a:t>
            </a:r>
            <a:endParaRPr lang="ar-SY" sz="36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80" y="1122217"/>
            <a:ext cx="2926080" cy="3059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039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393</TotalTime>
  <Words>77</Words>
  <Application>Microsoft Office PowerPoint</Application>
  <PresentationFormat>عرض على الشاشة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school</vt:lpstr>
      <vt:lpstr>الصف : الأول المادة : علوم  الدرس :مواطن الحيوانات وتنقلها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المركز</cp:lastModifiedBy>
  <cp:revision>55</cp:revision>
  <dcterms:created xsi:type="dcterms:W3CDTF">2020-05-02T02:36:07Z</dcterms:created>
  <dcterms:modified xsi:type="dcterms:W3CDTF">2020-07-05T10:31:39Z</dcterms:modified>
</cp:coreProperties>
</file>