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9" r:id="rId8"/>
    <p:sldId id="268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xmlns="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787" y="-18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3BB57-C7FE-4F8E-A647-8F05C85140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19C440A-C942-4B33-96E0-8B6CD18634F3}">
      <dgm:prSet phldrT="[نص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rtl="1"/>
          <a:r>
            <a:rPr lang="ar-SA" dirty="0" smtClean="0"/>
            <a:t>أن يتعرف التلميذ أقسام جهاز الدوران</a:t>
          </a:r>
          <a:endParaRPr lang="ar-SA" dirty="0"/>
        </a:p>
      </dgm:t>
    </dgm:pt>
    <dgm:pt modelId="{6206EC17-F5CA-4258-B42B-65CD7665579E}" type="parTrans" cxnId="{7689E6F7-A98C-4B30-8FE6-28F09395B841}">
      <dgm:prSet/>
      <dgm:spPr/>
      <dgm:t>
        <a:bodyPr/>
        <a:lstStyle/>
        <a:p>
          <a:pPr rtl="1"/>
          <a:endParaRPr lang="ar-SA"/>
        </a:p>
      </dgm:t>
    </dgm:pt>
    <dgm:pt modelId="{F5721A6B-A827-49A6-B80F-6C50F54591F9}" type="sibTrans" cxnId="{7689E6F7-A98C-4B30-8FE6-28F09395B841}">
      <dgm:prSet/>
      <dgm:spPr/>
      <dgm:t>
        <a:bodyPr/>
        <a:lstStyle/>
        <a:p>
          <a:pPr rtl="1"/>
          <a:endParaRPr lang="ar-SA"/>
        </a:p>
      </dgm:t>
    </dgm:pt>
    <dgm:pt modelId="{68BE1D48-6973-4F65-B136-D9B9D048FCA2}">
      <dgm:prSet phldrT="[نص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1"/>
          <a:tileRect/>
        </a:gradFill>
      </dgm:spPr>
      <dgm:t>
        <a:bodyPr/>
        <a:lstStyle/>
        <a:p>
          <a:pPr rtl="1"/>
          <a:r>
            <a:rPr lang="ar-SA" dirty="0" smtClean="0"/>
            <a:t>أن يتعرف التلميذ وظيفة كل عضو </a:t>
          </a:r>
          <a:endParaRPr lang="ar-SA" dirty="0"/>
        </a:p>
      </dgm:t>
    </dgm:pt>
    <dgm:pt modelId="{04ADD8A9-0349-464A-B966-F6B36ACA3EEA}" type="parTrans" cxnId="{12F83C57-2491-46B2-9AE2-20DAA7EBB67C}">
      <dgm:prSet/>
      <dgm:spPr/>
      <dgm:t>
        <a:bodyPr/>
        <a:lstStyle/>
        <a:p>
          <a:pPr rtl="1"/>
          <a:endParaRPr lang="ar-SA"/>
        </a:p>
      </dgm:t>
    </dgm:pt>
    <dgm:pt modelId="{D884E426-4F04-4D4A-ABEB-FCF740AB75C3}" type="sibTrans" cxnId="{12F83C57-2491-46B2-9AE2-20DAA7EBB67C}">
      <dgm:prSet/>
      <dgm:spPr/>
      <dgm:t>
        <a:bodyPr/>
        <a:lstStyle/>
        <a:p>
          <a:pPr rtl="1"/>
          <a:endParaRPr lang="ar-SA"/>
        </a:p>
      </dgm:t>
    </dgm:pt>
    <dgm:pt modelId="{E4D3093F-FE66-4280-BC6F-1804DF9C1149}" type="pres">
      <dgm:prSet presAssocID="{0FB3BB57-C7FE-4F8E-A647-8F05C85140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AD833CA-4C59-4317-A562-493596E199FA}" type="pres">
      <dgm:prSet presAssocID="{819C440A-C942-4B33-96E0-8B6CD18634F3}" presName="parentText" presStyleLbl="node1" presStyleIdx="0" presStyleCnt="2" custLinFactNeighborX="-8587" custLinFactNeighborY="-618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2B8390-259D-4321-853F-961D6AF29D96}" type="pres">
      <dgm:prSet presAssocID="{F5721A6B-A827-49A6-B80F-6C50F54591F9}" presName="spacer" presStyleCnt="0"/>
      <dgm:spPr/>
    </dgm:pt>
    <dgm:pt modelId="{E309D89B-25A1-4241-8578-40CAB5D02241}" type="pres">
      <dgm:prSet presAssocID="{68BE1D48-6973-4F65-B136-D9B9D048FC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8B1DF90-6CC9-4D4B-9885-E3BD2F04694D}" type="presOf" srcId="{68BE1D48-6973-4F65-B136-D9B9D048FCA2}" destId="{E309D89B-25A1-4241-8578-40CAB5D02241}" srcOrd="0" destOrd="0" presId="urn:microsoft.com/office/officeart/2005/8/layout/vList2"/>
    <dgm:cxn modelId="{F43B2883-0246-4345-9CBC-9AE0705176E4}" type="presOf" srcId="{0FB3BB57-C7FE-4F8E-A647-8F05C8514084}" destId="{E4D3093F-FE66-4280-BC6F-1804DF9C1149}" srcOrd="0" destOrd="0" presId="urn:microsoft.com/office/officeart/2005/8/layout/vList2"/>
    <dgm:cxn modelId="{DB5493C4-DDF3-4B12-827E-EDC173B663DE}" type="presOf" srcId="{819C440A-C942-4B33-96E0-8B6CD18634F3}" destId="{BAD833CA-4C59-4317-A562-493596E199FA}" srcOrd="0" destOrd="0" presId="urn:microsoft.com/office/officeart/2005/8/layout/vList2"/>
    <dgm:cxn modelId="{12F83C57-2491-46B2-9AE2-20DAA7EBB67C}" srcId="{0FB3BB57-C7FE-4F8E-A647-8F05C8514084}" destId="{68BE1D48-6973-4F65-B136-D9B9D048FCA2}" srcOrd="1" destOrd="0" parTransId="{04ADD8A9-0349-464A-B966-F6B36ACA3EEA}" sibTransId="{D884E426-4F04-4D4A-ABEB-FCF740AB75C3}"/>
    <dgm:cxn modelId="{7689E6F7-A98C-4B30-8FE6-28F09395B841}" srcId="{0FB3BB57-C7FE-4F8E-A647-8F05C8514084}" destId="{819C440A-C942-4B33-96E0-8B6CD18634F3}" srcOrd="0" destOrd="0" parTransId="{6206EC17-F5CA-4258-B42B-65CD7665579E}" sibTransId="{F5721A6B-A827-49A6-B80F-6C50F54591F9}"/>
    <dgm:cxn modelId="{0AD8BD30-03AB-4669-8393-35FDD02D18E6}" type="presParOf" srcId="{E4D3093F-FE66-4280-BC6F-1804DF9C1149}" destId="{BAD833CA-4C59-4317-A562-493596E199FA}" srcOrd="0" destOrd="0" presId="urn:microsoft.com/office/officeart/2005/8/layout/vList2"/>
    <dgm:cxn modelId="{D481762F-3D88-4ECA-82BB-6026C8B8E628}" type="presParOf" srcId="{E4D3093F-FE66-4280-BC6F-1804DF9C1149}" destId="{112B8390-259D-4321-853F-961D6AF29D96}" srcOrd="1" destOrd="0" presId="urn:microsoft.com/office/officeart/2005/8/layout/vList2"/>
    <dgm:cxn modelId="{8E3C6CCD-3C77-4ABA-BFEE-587BF9D5504B}" type="presParOf" srcId="{E4D3093F-FE66-4280-BC6F-1804DF9C1149}" destId="{E309D89B-25A1-4241-8578-40CAB5D02241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203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30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6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3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2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83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11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1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77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99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23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200400" y="4480559"/>
            <a:ext cx="4739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الصف الثالث</a:t>
            </a:r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48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48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الوحدة الأولى</a:t>
            </a:r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48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48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أقسام جهاز الدوران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xmlns="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نفجار 2 12"/>
          <p:cNvSpPr/>
          <p:nvPr/>
        </p:nvSpPr>
        <p:spPr>
          <a:xfrm>
            <a:off x="3063240" y="-350520"/>
            <a:ext cx="6126480" cy="498348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4373880" y="1432560"/>
            <a:ext cx="2682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chemeClr val="bg1"/>
                </a:solidFill>
              </a:rPr>
              <a:t>شكراً لحسن إصغائكم</a:t>
            </a:r>
            <a:endParaRPr lang="ar-S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947161" y="807720"/>
            <a:ext cx="434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latin typeface="Sakkal Majalla" pitchFamily="2" charset="-78"/>
                <a:cs typeface="Sakkal Majalla" pitchFamily="2" charset="-78"/>
              </a:rPr>
              <a:t>مخرجات التعلّم</a:t>
            </a:r>
            <a:endParaRPr lang="ar-SA" sz="6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إطار 7"/>
          <p:cNvSpPr/>
          <p:nvPr/>
        </p:nvSpPr>
        <p:spPr>
          <a:xfrm>
            <a:off x="3688080" y="563880"/>
            <a:ext cx="4831081" cy="134112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2087880" y="2148840"/>
          <a:ext cx="723900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181580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7001898" y="631617"/>
            <a:ext cx="397090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تأمل الصورة جيّداً</a:t>
            </a:r>
            <a:endParaRPr lang="ar-SA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l="34363" t="19688" r="44553" b="11562"/>
          <a:stretch>
            <a:fillRect/>
          </a:stretch>
        </p:blipFill>
        <p:spPr bwMode="auto">
          <a:xfrm>
            <a:off x="3736046" y="277674"/>
            <a:ext cx="3265852" cy="5987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/>
          <p:cNvSpPr/>
          <p:nvPr/>
        </p:nvSpPr>
        <p:spPr>
          <a:xfrm>
            <a:off x="3435738" y="1903889"/>
            <a:ext cx="701040" cy="88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360919" y="2787809"/>
            <a:ext cx="4008121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7200" dirty="0" smtClean="0">
                <a:latin typeface="Sakkal Majalla" pitchFamily="2" charset="-78"/>
                <a:cs typeface="Sakkal Majalla" pitchFamily="2" charset="-78"/>
              </a:rPr>
              <a:t>جهاز الدوران</a:t>
            </a:r>
            <a:endParaRPr lang="ar-SA" sz="72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1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08" y="1603027"/>
            <a:ext cx="5841939" cy="2777609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257206" y="587364"/>
            <a:ext cx="2286000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القلب</a:t>
            </a:r>
            <a:endParaRPr lang="ar-SA" sz="4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702039" y="4921834"/>
            <a:ext cx="178308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الوريد</a:t>
            </a:r>
            <a:endParaRPr lang="ar-SA" sz="4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779426" y="4921835"/>
            <a:ext cx="182889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الشريان</a:t>
            </a:r>
            <a:endParaRPr lang="ar-SA" sz="4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rot="10800000">
            <a:off x="3779426" y="1418361"/>
            <a:ext cx="3116580" cy="1846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608320" y="5551139"/>
            <a:ext cx="309371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الأوعية الدموية</a:t>
            </a:r>
            <a:endParaRPr lang="ar-SA" sz="4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rot="10800000" flipV="1">
            <a:off x="5036726" y="4118580"/>
            <a:ext cx="1859280" cy="803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307486" y="4118580"/>
            <a:ext cx="1394553" cy="803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 flipV="1">
            <a:off x="8702040" y="5752829"/>
            <a:ext cx="571407" cy="362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15" idx="1"/>
          </p:cNvCxnSpPr>
          <p:nvPr/>
        </p:nvCxnSpPr>
        <p:spPr>
          <a:xfrm>
            <a:off x="4480560" y="5752831"/>
            <a:ext cx="1127760" cy="213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1718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  <p:bldP spid="1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وسيلة شرح على شكل سحابة 11"/>
          <p:cNvSpPr/>
          <p:nvPr/>
        </p:nvSpPr>
        <p:spPr>
          <a:xfrm>
            <a:off x="3261360" y="457201"/>
            <a:ext cx="6659880" cy="201798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4" name="مربع نص 13"/>
          <p:cNvSpPr txBox="1"/>
          <p:nvPr/>
        </p:nvSpPr>
        <p:spPr>
          <a:xfrm>
            <a:off x="4282440" y="655320"/>
            <a:ext cx="49987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يتـألّف جهاز الدوران من</a:t>
            </a:r>
            <a:endParaRPr lang="ar-SA" sz="6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892040" y="2475189"/>
            <a:ext cx="3962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6600" dirty="0" smtClean="0">
                <a:latin typeface="Sakkal Majalla" pitchFamily="2" charset="-78"/>
                <a:cs typeface="Sakkal Majalla" pitchFamily="2" charset="-78"/>
              </a:rPr>
              <a:t>القلب</a:t>
            </a:r>
            <a:endParaRPr lang="ar-SA" sz="6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92040" y="3679149"/>
            <a:ext cx="39624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6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الأوعية الدموية</a:t>
            </a:r>
            <a:endParaRPr lang="ar-SA" sz="66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892040" y="4909124"/>
            <a:ext cx="39624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6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الدم</a:t>
            </a:r>
            <a:endParaRPr lang="ar-SA" sz="6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5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build="allAtOnce" animBg="1"/>
      <p:bldP spid="18" grpId="0" build="allAtOnce" animBg="1"/>
      <p:bldP spid="1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2941320" y="1817072"/>
            <a:ext cx="701040" cy="88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13" name="صورة 12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88" y="140672"/>
            <a:ext cx="6164179" cy="4419600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642359" y="4560272"/>
            <a:ext cx="5717807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ينبض القلب فيضخّ الدم في الأوعية الدمويّة إلى كافة الأعضاء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34052" y="579120"/>
            <a:ext cx="2007268" cy="1938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يتكون القلب من: بطينين    </a:t>
            </a:r>
            <a:r>
              <a:rPr lang="ar-SA" sz="4000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وأذينتين</a:t>
            </a:r>
            <a:endParaRPr lang="ar-SA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9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.jpg"/>
          <p:cNvPicPr>
            <a:picLocks noChangeAspect="1"/>
          </p:cNvPicPr>
          <p:nvPr/>
        </p:nvPicPr>
        <p:blipFill>
          <a:blip r:embed="rId3"/>
          <a:srcRect l="23833" r="28667"/>
          <a:stretch>
            <a:fillRect/>
          </a:stretch>
        </p:blipFill>
        <p:spPr>
          <a:xfrm>
            <a:off x="4828413" y="511076"/>
            <a:ext cx="4147947" cy="582168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33652" y="511076"/>
            <a:ext cx="3794761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الشريان: ينقل الدّم من القلب إلى أنحاء الجسم</a:t>
            </a:r>
            <a:endParaRPr lang="ar-SA" sz="4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9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11.jpg"/>
          <p:cNvPicPr>
            <a:picLocks noChangeAspect="1"/>
          </p:cNvPicPr>
          <p:nvPr/>
        </p:nvPicPr>
        <p:blipFill>
          <a:blip r:embed="rId3"/>
          <a:srcRect l="22667" r="29667"/>
          <a:stretch>
            <a:fillRect/>
          </a:stretch>
        </p:blipFill>
        <p:spPr>
          <a:xfrm>
            <a:off x="3810000" y="413760"/>
            <a:ext cx="4084320" cy="570662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894320" y="640080"/>
            <a:ext cx="35052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الوريد: ينقل الدم من أنحاء الجسم إلى القلب</a:t>
            </a:r>
            <a:endParaRPr lang="ar-SA" sz="48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9317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82040" y="655320"/>
            <a:ext cx="7132320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en-US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ينقل الدم من القلب لكافة أنحاء الجسم</a:t>
            </a:r>
          </a:p>
          <a:p>
            <a:pPr algn="r"/>
            <a:r>
              <a:rPr lang="ar-SA" sz="4400" dirty="0" smtClean="0">
                <a:solidFill>
                  <a:schemeClr val="bg2">
                    <a:lumMod val="25000"/>
                  </a:schemeClr>
                </a:solidFill>
                <a:latin typeface="Sakkal Majalla" pitchFamily="2" charset="-78"/>
                <a:cs typeface="Sakkal Majalla" pitchFamily="2" charset="-78"/>
              </a:rPr>
              <a:t>1- </a:t>
            </a:r>
            <a:r>
              <a:rPr lang="ar-SA" sz="4400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الوريد</a:t>
            </a:r>
          </a:p>
          <a:p>
            <a:pPr algn="r"/>
            <a:r>
              <a:rPr lang="ar-SA" sz="4400" dirty="0" smtClean="0">
                <a:solidFill>
                  <a:schemeClr val="bg2">
                    <a:lumMod val="25000"/>
                  </a:schemeClr>
                </a:solidFill>
                <a:latin typeface="Sakkal Majalla" pitchFamily="2" charset="-78"/>
                <a:cs typeface="Sakkal Majalla" pitchFamily="2" charset="-78"/>
              </a:rPr>
              <a:t>2- </a:t>
            </a:r>
            <a:r>
              <a:rPr lang="ar-SA" sz="4400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القلب</a:t>
            </a:r>
          </a:p>
          <a:p>
            <a:pPr algn="r"/>
            <a:r>
              <a:rPr lang="ar-SA" sz="4400" dirty="0" smtClean="0">
                <a:solidFill>
                  <a:schemeClr val="bg2">
                    <a:lumMod val="25000"/>
                  </a:schemeClr>
                </a:solidFill>
                <a:latin typeface="Sakkal Majalla" pitchFamily="2" charset="-78"/>
                <a:cs typeface="Sakkal Majalla" pitchFamily="2" charset="-78"/>
              </a:rPr>
              <a:t>3- </a:t>
            </a:r>
            <a:r>
              <a:rPr lang="ar-SA" sz="4400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الشريان</a:t>
            </a:r>
          </a:p>
          <a:p>
            <a:pPr algn="r"/>
            <a:r>
              <a:rPr lang="ar-SA" sz="4400" dirty="0" smtClean="0">
                <a:solidFill>
                  <a:schemeClr val="bg2">
                    <a:lumMod val="25000"/>
                  </a:schemeClr>
                </a:solidFill>
                <a:latin typeface="Sakkal Majalla" pitchFamily="2" charset="-78"/>
                <a:cs typeface="Sakkal Majalla" pitchFamily="2" charset="-78"/>
              </a:rPr>
              <a:t>4-</a:t>
            </a:r>
            <a:r>
              <a:rPr lang="ar-SA" sz="44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جميع الأوعية الدموية</a:t>
            </a:r>
            <a:endParaRPr lang="ar-SA" sz="4400" dirty="0"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انفجار 1 2"/>
          <p:cNvSpPr/>
          <p:nvPr/>
        </p:nvSpPr>
        <p:spPr>
          <a:xfrm>
            <a:off x="8458200" y="441960"/>
            <a:ext cx="3063240" cy="23317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9098280" y="1112520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فكّر ثم أجب</a:t>
            </a:r>
            <a:endParaRPr lang="ar-SA" sz="36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99560" y="4831080"/>
            <a:ext cx="626364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ليس من جهاز الدوران: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40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4000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1-القلب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 2- </a:t>
            </a:r>
            <a:r>
              <a:rPr lang="ar-SA" sz="40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الكبد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 3- </a:t>
            </a:r>
            <a:r>
              <a:rPr lang="ar-SA" sz="40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الشريان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 4- </a:t>
            </a:r>
            <a:r>
              <a:rPr lang="ar-SA" sz="4000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الوريد</a:t>
            </a:r>
            <a:endParaRPr lang="ar-SA" sz="4000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931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867</TotalTime>
  <Words>97</Words>
  <Application>Microsoft Office PowerPoint</Application>
  <PresentationFormat>مخصص</PresentationFormat>
  <Paragraphs>26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124</cp:revision>
  <dcterms:created xsi:type="dcterms:W3CDTF">2020-05-02T02:36:07Z</dcterms:created>
  <dcterms:modified xsi:type="dcterms:W3CDTF">2020-07-26T18:42:04Z</dcterms:modified>
</cp:coreProperties>
</file>