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64" r:id="rId3"/>
    <p:sldId id="257" r:id="rId4"/>
    <p:sldId id="258" r:id="rId5"/>
    <p:sldId id="259" r:id="rId6"/>
    <p:sldId id="267" r:id="rId7"/>
    <p:sldId id="266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21" d="100"/>
          <a:sy n="21" d="100"/>
        </p:scale>
        <p:origin x="2778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ma"/><Relationship Id="rId2" Type="http://schemas.microsoft.com/office/2007/relationships/media" Target="../media/media1.wm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ma"/><Relationship Id="rId2" Type="http://schemas.microsoft.com/office/2007/relationships/media" Target="../media/media2.wm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2" Type="http://schemas.microsoft.com/office/2007/relationships/media" Target="../media/media3.wma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ma"/><Relationship Id="rId2" Type="http://schemas.microsoft.com/office/2007/relationships/media" Target="../media/media4.wma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ma"/><Relationship Id="rId2" Type="http://schemas.microsoft.com/office/2007/relationships/media" Target="../media/media5.wma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ma"/><Relationship Id="rId2" Type="http://schemas.microsoft.com/office/2007/relationships/media" Target="../media/media5.wma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ma"/><Relationship Id="rId2" Type="http://schemas.microsoft.com/office/2007/relationships/media" Target="../media/media6.wma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5" Type="http://schemas.openxmlformats.org/officeDocument/2006/relationships/image" Target="../media/image6.jp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2" name="مربع نص 1"/>
          <p:cNvSpPr txBox="1"/>
          <p:nvPr/>
        </p:nvSpPr>
        <p:spPr>
          <a:xfrm>
            <a:off x="3070746" y="4640239"/>
            <a:ext cx="2811439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 smtClean="0"/>
              <a:t>الدرس الأول</a:t>
            </a:r>
          </a:p>
          <a:p>
            <a:pPr algn="ctr"/>
            <a:r>
              <a:rPr lang="ar-SA" sz="2800" dirty="0" smtClean="0"/>
              <a:t>اعداد ناقصة في عملية الجمع</a:t>
            </a:r>
            <a:endParaRPr lang="ar-AE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1209">
        <p:split orient="vert"/>
      </p:transition>
    </mc:Choice>
    <mc:Fallback xmlns="">
      <p:transition spd="slow" advTm="11209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3" name="تمرير أفقي 2"/>
          <p:cNvSpPr/>
          <p:nvPr/>
        </p:nvSpPr>
        <p:spPr>
          <a:xfrm>
            <a:off x="2115403" y="600502"/>
            <a:ext cx="4781492" cy="973768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/>
              <a:t>اعداد ناقصة في عملية الجمع</a:t>
            </a:r>
            <a:endParaRPr lang="ar-AE" sz="3600" dirty="0"/>
          </a:p>
        </p:txBody>
      </p:sp>
      <p:sp>
        <p:nvSpPr>
          <p:cNvPr id="2" name="مربع نص 1"/>
          <p:cNvSpPr txBox="1"/>
          <p:nvPr/>
        </p:nvSpPr>
        <p:spPr>
          <a:xfrm>
            <a:off x="2804804" y="1678675"/>
            <a:ext cx="5513696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800" dirty="0" smtClean="0"/>
              <a:t>عزيزي التلميذ يتوقع منك في نهاية الدرس ان:</a:t>
            </a:r>
          </a:p>
          <a:p>
            <a:pPr algn="r" rtl="1"/>
            <a:endParaRPr lang="ar-SA" sz="2800" dirty="0" smtClean="0"/>
          </a:p>
          <a:p>
            <a:pPr algn="r" rtl="1"/>
            <a:r>
              <a:rPr lang="ar-SA" sz="2800" dirty="0" smtClean="0">
                <a:solidFill>
                  <a:srgbClr val="00B050"/>
                </a:solidFill>
              </a:rPr>
              <a:t>تكمل عملية الجمع الناقصة بالعدد المناسب</a:t>
            </a:r>
          </a:p>
          <a:p>
            <a:pPr algn="r" rtl="1"/>
            <a:endParaRPr lang="ar-SA" sz="2800" dirty="0" smtClean="0"/>
          </a:p>
          <a:p>
            <a:pPr algn="r" rtl="1"/>
            <a:r>
              <a:rPr lang="ar-SA" sz="2800" dirty="0" smtClean="0">
                <a:solidFill>
                  <a:srgbClr val="00B050"/>
                </a:solidFill>
              </a:rPr>
              <a:t>تربط عملية الجمع بالطرح</a:t>
            </a:r>
            <a:endParaRPr lang="ar-AE" sz="2800" dirty="0">
              <a:solidFill>
                <a:srgbClr val="00B05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3273363"/>
      </p:ext>
    </p:extLst>
  </p:cSld>
  <p:clrMapOvr>
    <a:masterClrMapping/>
  </p:clrMapOvr>
  <p:transition spd="slow" advTm="2129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ت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2" name="تمرير أفقي 1"/>
          <p:cNvSpPr/>
          <p:nvPr/>
        </p:nvSpPr>
        <p:spPr>
          <a:xfrm>
            <a:off x="2115403" y="600502"/>
            <a:ext cx="4781492" cy="973768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/>
              <a:t>اعداد ناقصة في عملية الجمع</a:t>
            </a:r>
            <a:endParaRPr lang="ar-AE" sz="3600" dirty="0"/>
          </a:p>
        </p:txBody>
      </p:sp>
      <p:sp>
        <p:nvSpPr>
          <p:cNvPr id="3" name="مربع نص 2"/>
          <p:cNvSpPr txBox="1"/>
          <p:nvPr/>
        </p:nvSpPr>
        <p:spPr>
          <a:xfrm>
            <a:off x="1978925" y="2864732"/>
            <a:ext cx="581394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Y" sz="2800" dirty="0" smtClean="0"/>
              <a:t>7+8=15</a:t>
            </a:r>
            <a:endParaRPr lang="ar-AE" sz="2800" dirty="0"/>
          </a:p>
        </p:txBody>
      </p:sp>
      <p:cxnSp>
        <p:nvCxnSpPr>
          <p:cNvPr id="6" name="رابط كسهم مستقيم 5"/>
          <p:cNvCxnSpPr/>
          <p:nvPr/>
        </p:nvCxnSpPr>
        <p:spPr>
          <a:xfrm flipH="1" flipV="1">
            <a:off x="5472751" y="2517919"/>
            <a:ext cx="1037230" cy="4230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 flipH="1">
            <a:off x="5588758" y="3305731"/>
            <a:ext cx="1037230" cy="4469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مربع نص 8"/>
          <p:cNvSpPr txBox="1"/>
          <p:nvPr/>
        </p:nvSpPr>
        <p:spPr>
          <a:xfrm>
            <a:off x="3496214" y="2218181"/>
            <a:ext cx="19516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Y" sz="2800" dirty="0" smtClean="0"/>
              <a:t>15-8=</a:t>
            </a:r>
            <a:endParaRPr lang="ar-AE" sz="2800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3637128" y="3594196"/>
            <a:ext cx="19516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Y" sz="2800" dirty="0" smtClean="0"/>
              <a:t>15-7=</a:t>
            </a:r>
            <a:endParaRPr lang="ar-AE" sz="2800" dirty="0"/>
          </a:p>
        </p:txBody>
      </p:sp>
      <p:sp>
        <p:nvSpPr>
          <p:cNvPr id="12" name="مربع نص 11"/>
          <p:cNvSpPr txBox="1"/>
          <p:nvPr/>
        </p:nvSpPr>
        <p:spPr>
          <a:xfrm>
            <a:off x="5841242" y="1659473"/>
            <a:ext cx="19516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Y" sz="2800" dirty="0" smtClean="0"/>
              <a:t>اجد ناتج </a:t>
            </a:r>
            <a:r>
              <a:rPr lang="ar-SY" sz="2800" dirty="0" err="1" smtClean="0"/>
              <a:t>مايلي</a:t>
            </a:r>
            <a:r>
              <a:rPr lang="ar-SY" sz="2800" dirty="0"/>
              <a:t>:</a:t>
            </a:r>
            <a:endParaRPr lang="ar-AE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ransition spd="slow" advTm="18802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3" name="تمرير أفقي 2"/>
          <p:cNvSpPr/>
          <p:nvPr/>
        </p:nvSpPr>
        <p:spPr>
          <a:xfrm>
            <a:off x="2115403" y="600502"/>
            <a:ext cx="4781492" cy="973768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/>
              <a:t>اعداد ناقصة في عملية الجمع</a:t>
            </a:r>
            <a:endParaRPr lang="ar-AE" sz="3600" dirty="0"/>
          </a:p>
        </p:txBody>
      </p:sp>
      <p:sp>
        <p:nvSpPr>
          <p:cNvPr id="2" name="مربع نص 1"/>
          <p:cNvSpPr txBox="1"/>
          <p:nvPr/>
        </p:nvSpPr>
        <p:spPr>
          <a:xfrm>
            <a:off x="1426380" y="1446663"/>
            <a:ext cx="689212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dirty="0" smtClean="0"/>
              <a:t>النشاط رقم (1)</a:t>
            </a:r>
          </a:p>
          <a:p>
            <a:pPr algn="r" rtl="1"/>
            <a:endParaRPr lang="ar-SA" sz="2400" dirty="0"/>
          </a:p>
          <a:p>
            <a:pPr algn="r" rtl="1"/>
            <a:r>
              <a:rPr lang="ar-SA" sz="2400" dirty="0" smtClean="0"/>
              <a:t>في بداية الدرس كان لدينا 12جائزة حل التلاميذ المسائل ونالوا الجوائز في نهاية الدرس بقيت 4 جوائز .ما عدد الجوائز التي يجب اضافتها الى ما بقي من جوائز ليصبح  لدينا جائزة 12من جديد؟ </a:t>
            </a:r>
            <a:endParaRPr lang="ar-AE" sz="2400" dirty="0"/>
          </a:p>
        </p:txBody>
      </p:sp>
      <p:sp>
        <p:nvSpPr>
          <p:cNvPr id="5" name="مربع نص 4"/>
          <p:cNvSpPr txBox="1"/>
          <p:nvPr/>
        </p:nvSpPr>
        <p:spPr>
          <a:xfrm>
            <a:off x="2647854" y="3539318"/>
            <a:ext cx="4449171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800" dirty="0" smtClean="0"/>
              <a:t>........+4=12</a:t>
            </a:r>
          </a:p>
          <a:p>
            <a:pPr algn="r" rtl="1"/>
            <a:r>
              <a:rPr lang="ar-SA" sz="2800" dirty="0" smtClean="0"/>
              <a:t>12-.......=4</a:t>
            </a:r>
          </a:p>
          <a:p>
            <a:pPr algn="r" rtl="1"/>
            <a:r>
              <a:rPr lang="ar-SA" sz="2800" dirty="0" smtClean="0"/>
              <a:t>12-4=........</a:t>
            </a:r>
            <a:endParaRPr lang="ar-AE" sz="2800" dirty="0"/>
          </a:p>
        </p:txBody>
      </p:sp>
      <p:sp>
        <p:nvSpPr>
          <p:cNvPr id="6" name="مربع نص 5"/>
          <p:cNvSpPr txBox="1"/>
          <p:nvPr/>
        </p:nvSpPr>
        <p:spPr>
          <a:xfrm>
            <a:off x="3220873" y="5527343"/>
            <a:ext cx="33027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800" dirty="0" smtClean="0"/>
              <a:t>نحتاج الى 8 جوائز </a:t>
            </a:r>
            <a:endParaRPr lang="ar-AE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7053">
        <p:split orient="vert"/>
      </p:transition>
    </mc:Choice>
    <mc:Fallback xmlns="">
      <p:transition spd="slow" advTm="17053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3" name="تمرير أفقي 2"/>
          <p:cNvSpPr/>
          <p:nvPr/>
        </p:nvSpPr>
        <p:spPr>
          <a:xfrm>
            <a:off x="2115403" y="600502"/>
            <a:ext cx="4781492" cy="973768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/>
              <a:t>اعداد ناقصة في عملية الجمع</a:t>
            </a:r>
            <a:endParaRPr lang="ar-AE" sz="3600" dirty="0"/>
          </a:p>
        </p:txBody>
      </p:sp>
      <p:sp>
        <p:nvSpPr>
          <p:cNvPr id="2" name="مربع نص 1"/>
          <p:cNvSpPr txBox="1"/>
          <p:nvPr/>
        </p:nvSpPr>
        <p:spPr>
          <a:xfrm>
            <a:off x="2552131" y="1692322"/>
            <a:ext cx="554099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dirty="0" smtClean="0"/>
              <a:t>اجد العدد الناقص .استخدم مجموعات العبارات 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4299045" y="2565779"/>
            <a:ext cx="337099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dirty="0" smtClean="0"/>
              <a:t>9+......=16</a:t>
            </a:r>
          </a:p>
          <a:p>
            <a:pPr algn="r" rtl="1"/>
            <a:r>
              <a:rPr lang="ar-SA" sz="2400" dirty="0" smtClean="0"/>
              <a:t>16-9=........</a:t>
            </a:r>
            <a:endParaRPr lang="ar-AE" sz="2400" dirty="0"/>
          </a:p>
        </p:txBody>
      </p:sp>
      <p:sp>
        <p:nvSpPr>
          <p:cNvPr id="6" name="مربع نص 5"/>
          <p:cNvSpPr txBox="1"/>
          <p:nvPr/>
        </p:nvSpPr>
        <p:spPr>
          <a:xfrm>
            <a:off x="1257869" y="2565778"/>
            <a:ext cx="337099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dirty="0" smtClean="0"/>
              <a:t>5+......=13</a:t>
            </a:r>
          </a:p>
          <a:p>
            <a:pPr algn="r" rtl="1"/>
            <a:r>
              <a:rPr lang="ar-SA" sz="2400" dirty="0" smtClean="0"/>
              <a:t>13-5=........</a:t>
            </a:r>
            <a:endParaRPr lang="ar-AE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p:transition spd="slow" advTm="53296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3" name="تمرير أفقي 2"/>
          <p:cNvSpPr/>
          <p:nvPr/>
        </p:nvSpPr>
        <p:spPr>
          <a:xfrm>
            <a:off x="2115403" y="600502"/>
            <a:ext cx="4781492" cy="973768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/>
              <a:t>اعداد ناقصة في عملية الجمع</a:t>
            </a:r>
            <a:endParaRPr lang="ar-AE" sz="3600" dirty="0"/>
          </a:p>
        </p:txBody>
      </p:sp>
      <p:sp>
        <p:nvSpPr>
          <p:cNvPr id="2" name="مربع نص 1"/>
          <p:cNvSpPr txBox="1"/>
          <p:nvPr/>
        </p:nvSpPr>
        <p:spPr>
          <a:xfrm>
            <a:off x="2552131" y="1692322"/>
            <a:ext cx="554099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800" dirty="0" smtClean="0"/>
              <a:t>اجد العدد الناقص .استخدم مجموعات العبارات 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429904" y="2935110"/>
            <a:ext cx="337099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dirty="0" smtClean="0"/>
              <a:t>8+......=16</a:t>
            </a:r>
          </a:p>
          <a:p>
            <a:pPr algn="r" rtl="1"/>
            <a:endParaRPr lang="ar-SA" sz="2400" dirty="0" smtClean="0"/>
          </a:p>
          <a:p>
            <a:pPr algn="r" rtl="1"/>
            <a:r>
              <a:rPr lang="ar-SA" sz="2400" dirty="0" smtClean="0"/>
              <a:t>13-9=........</a:t>
            </a:r>
            <a:endParaRPr lang="ar-AE" sz="2400" dirty="0"/>
          </a:p>
        </p:txBody>
      </p:sp>
      <p:sp>
        <p:nvSpPr>
          <p:cNvPr id="6" name="مربع نص 5"/>
          <p:cNvSpPr txBox="1"/>
          <p:nvPr/>
        </p:nvSpPr>
        <p:spPr>
          <a:xfrm>
            <a:off x="3525898" y="2565779"/>
            <a:ext cx="3370997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dirty="0" smtClean="0"/>
              <a:t>5+......=11</a:t>
            </a:r>
          </a:p>
          <a:p>
            <a:pPr algn="r" rtl="1"/>
            <a:endParaRPr lang="ar-SA" sz="2400" dirty="0" smtClean="0"/>
          </a:p>
          <a:p>
            <a:pPr algn="r" rtl="1"/>
            <a:r>
              <a:rPr lang="ar-SA" sz="2400" dirty="0" smtClean="0"/>
              <a:t>15-5=........</a:t>
            </a:r>
          </a:p>
          <a:p>
            <a:pPr algn="r" rtl="1"/>
            <a:endParaRPr lang="ar-SA" sz="2400" dirty="0"/>
          </a:p>
          <a:p>
            <a:pPr algn="r" rtl="1"/>
            <a:r>
              <a:rPr lang="ar-SA" sz="2400" dirty="0" smtClean="0"/>
              <a:t>14-.....=7</a:t>
            </a:r>
            <a:endParaRPr lang="ar-AE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5237736"/>
      </p:ext>
    </p:extLst>
  </p:cSld>
  <p:clrMapOvr>
    <a:masterClrMapping/>
  </p:clrMapOvr>
  <p:transition spd="slow" advTm="53296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4363" y="2321220"/>
            <a:ext cx="7924492" cy="371128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ar-AE" dirty="0"/>
          </a:p>
          <a:p>
            <a:pPr marL="0" indent="0">
              <a:buNone/>
            </a:pPr>
            <a:r>
              <a:rPr lang="en-US" dirty="0" smtClean="0"/>
              <a:t>                               </a:t>
            </a:r>
            <a:endParaRPr lang="ar-AE" dirty="0" smtClean="0"/>
          </a:p>
          <a:p>
            <a:r>
              <a:rPr lang="en-US" dirty="0" smtClean="0"/>
              <a:t>                                               </a:t>
            </a:r>
            <a:r>
              <a:rPr lang="ar-AE" dirty="0" smtClean="0"/>
              <a:t>                               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عزيزي الطالب: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                            ارجو حل التمرين الموجود في الملف المرفق مع الفيديو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عزيزي ولي امر الطالب :</a:t>
            </a:r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</a:t>
            </a: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ارجو متابعة التلميذ في حل التمرين                                            </a:t>
            </a:r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  </a:t>
            </a:r>
            <a:endParaRPr lang="ar-SA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       </a:t>
            </a:r>
          </a:p>
          <a:p>
            <a:pPr marL="0" indent="0">
              <a:buNone/>
            </a:pP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أتمنى لكم النجاح والتوفيق                        والسلام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عليكم ورحمة الله </a:t>
            </a: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وبركاته                       </a:t>
            </a:r>
          </a:p>
          <a:p>
            <a:pPr marL="0" indent="0">
              <a:buNone/>
            </a:pP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دمتم بخير                                                                  </a:t>
            </a:r>
            <a:r>
              <a:rPr lang="en-US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endParaRPr lang="ar-AE" dirty="0"/>
          </a:p>
        </p:txBody>
      </p:sp>
      <p:sp>
        <p:nvSpPr>
          <p:cNvPr id="5" name="تمرير أفقي 4"/>
          <p:cNvSpPr/>
          <p:nvPr/>
        </p:nvSpPr>
        <p:spPr>
          <a:xfrm>
            <a:off x="2115403" y="600502"/>
            <a:ext cx="4781492" cy="973768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/>
              <a:t>اعداد ناقصة في عملية الجمع</a:t>
            </a:r>
            <a:endParaRPr lang="ar-AE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01143"/>
      </p:ext>
    </p:extLst>
  </p:cSld>
  <p:clrMapOvr>
    <a:masterClrMapping/>
  </p:clrMapOvr>
  <p:transition spd="slow" advTm="49298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5.2|4.9|3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3|3.4|0.8|6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1.7|1.1|3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6.5|4.8|13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6.5|4.8|13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2.9|8.5|4.6"/>
</p:tagLst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216</TotalTime>
  <Words>194</Words>
  <Application>Microsoft Office PowerPoint</Application>
  <PresentationFormat>عرض على الشاشة (3:4)‏</PresentationFormat>
  <Paragraphs>51</Paragraphs>
  <Slides>7</Slides>
  <Notes>0</Notes>
  <HiddenSlides>0</HiddenSlides>
  <MMClips>7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1" baseType="lpstr">
      <vt:lpstr>Arabic Typesetting</vt:lpstr>
      <vt:lpstr>Arial</vt:lpstr>
      <vt:lpstr>Calibri</vt:lpstr>
      <vt:lpstr>school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محمد سليمان</cp:lastModifiedBy>
  <cp:revision>26</cp:revision>
  <dcterms:created xsi:type="dcterms:W3CDTF">2020-05-02T02:36:07Z</dcterms:created>
  <dcterms:modified xsi:type="dcterms:W3CDTF">2020-06-18T12:17:08Z</dcterms:modified>
</cp:coreProperties>
</file>