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70" r:id="rId4"/>
    <p:sldId id="264" r:id="rId5"/>
    <p:sldId id="268" r:id="rId6"/>
    <p:sldId id="267" r:id="rId7"/>
    <p:sldId id="269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930770" y="4759569"/>
            <a:ext cx="288387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Y" sz="3200" dirty="0" smtClean="0"/>
              <a:t>الدرس الأول</a:t>
            </a:r>
          </a:p>
          <a:p>
            <a:pPr algn="ctr" rtl="1"/>
            <a:r>
              <a:rPr lang="ar-SY" sz="3200" dirty="0" smtClean="0"/>
              <a:t>كون عشرة عند الجمع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تمرير أفقي 1"/>
          <p:cNvSpPr/>
          <p:nvPr/>
        </p:nvSpPr>
        <p:spPr>
          <a:xfrm>
            <a:off x="1735015" y="309349"/>
            <a:ext cx="5134708" cy="106680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Y" sz="3200" dirty="0"/>
              <a:t>كون عشرة عند الجمع</a:t>
            </a:r>
            <a:endParaRPr lang="ar-AE" sz="32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32263" y="1487606"/>
            <a:ext cx="7786237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عزيزي التلميذ يتوقع منك في نهاية الدرس ان :</a:t>
            </a:r>
          </a:p>
          <a:p>
            <a:pPr algn="r" rtl="1"/>
            <a:endParaRPr lang="ar-SY" sz="2400" dirty="0"/>
          </a:p>
          <a:p>
            <a:pPr algn="r" rtl="1"/>
            <a:r>
              <a:rPr lang="ar-SY" sz="2400" dirty="0"/>
              <a:t>ت</a:t>
            </a:r>
            <a:r>
              <a:rPr lang="ar-SY" sz="2400" dirty="0" smtClean="0"/>
              <a:t>جمع </a:t>
            </a:r>
            <a:r>
              <a:rPr lang="ar-SY" sz="2400" dirty="0" err="1" smtClean="0"/>
              <a:t>بالاتمام</a:t>
            </a:r>
            <a:r>
              <a:rPr lang="ar-SY" sz="2400" dirty="0" smtClean="0"/>
              <a:t> الى عشرة </a:t>
            </a:r>
          </a:p>
          <a:p>
            <a:pPr algn="r" rtl="1"/>
            <a:endParaRPr lang="ar-SY" sz="2400" dirty="0"/>
          </a:p>
          <a:p>
            <a:pPr algn="r" rtl="1"/>
            <a:r>
              <a:rPr lang="ar-SY" sz="2400" dirty="0" smtClean="0"/>
              <a:t>تجد ناتج الجمع </a:t>
            </a:r>
          </a:p>
          <a:p>
            <a:pPr algn="r" rtl="1"/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تمرير أفقي 1"/>
          <p:cNvSpPr/>
          <p:nvPr/>
        </p:nvSpPr>
        <p:spPr>
          <a:xfrm>
            <a:off x="1735015" y="609600"/>
            <a:ext cx="5134708" cy="106680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Y"/>
              <a:t>كون عشرة عند الجمع</a:t>
            </a:r>
            <a:endParaRPr lang="ar-AE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892062" y="2063262"/>
            <a:ext cx="442643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لنتذكر معا</a:t>
            </a:r>
          </a:p>
          <a:p>
            <a:pPr algn="r" rtl="1"/>
            <a:endParaRPr lang="ar-SY" sz="2400" dirty="0"/>
          </a:p>
          <a:p>
            <a:pPr algn="r" rtl="1"/>
            <a:r>
              <a:rPr lang="ar-SY" sz="2400" dirty="0" smtClean="0"/>
              <a:t>6+6=                           4+4=</a:t>
            </a:r>
          </a:p>
          <a:p>
            <a:pPr algn="r" rtl="1"/>
            <a:endParaRPr lang="ar-SY" sz="2400" dirty="0"/>
          </a:p>
          <a:p>
            <a:pPr algn="r" rtl="1"/>
            <a:r>
              <a:rPr lang="ar-SY" sz="2400" dirty="0" smtClean="0"/>
              <a:t>5+5=                           8+8=</a:t>
            </a:r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3991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35015" y="609600"/>
            <a:ext cx="5134708" cy="106680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Y"/>
              <a:t>كون عشرة عند الجمع</a:t>
            </a:r>
            <a:endParaRPr lang="ar-AE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95697"/>
              </p:ext>
            </p:extLst>
          </p:nvPr>
        </p:nvGraphicFramePr>
        <p:xfrm>
          <a:off x="5791196" y="2790091"/>
          <a:ext cx="1699850" cy="7737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9970"/>
                <a:gridCol w="339970"/>
                <a:gridCol w="339970"/>
                <a:gridCol w="339970"/>
                <a:gridCol w="339970"/>
              </a:tblGrid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مخطط انسيابي: رابط 4"/>
          <p:cNvSpPr/>
          <p:nvPr/>
        </p:nvSpPr>
        <p:spPr>
          <a:xfrm>
            <a:off x="6500443" y="3352800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خطط انسيابي: رابط 5"/>
          <p:cNvSpPr/>
          <p:nvPr/>
        </p:nvSpPr>
        <p:spPr>
          <a:xfrm>
            <a:off x="6869723" y="3352800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خطط انسيابي: رابط 6"/>
          <p:cNvSpPr/>
          <p:nvPr/>
        </p:nvSpPr>
        <p:spPr>
          <a:xfrm>
            <a:off x="7250722" y="3352800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خطط انسيابي: رابط 7"/>
          <p:cNvSpPr/>
          <p:nvPr/>
        </p:nvSpPr>
        <p:spPr>
          <a:xfrm>
            <a:off x="5858603" y="2919046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خطط انسيابي: رابط 8"/>
          <p:cNvSpPr/>
          <p:nvPr/>
        </p:nvSpPr>
        <p:spPr>
          <a:xfrm>
            <a:off x="6131163" y="2919046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خطط انسيابي: رابط 9"/>
          <p:cNvSpPr/>
          <p:nvPr/>
        </p:nvSpPr>
        <p:spPr>
          <a:xfrm>
            <a:off x="6500443" y="290732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خطط انسيابي: رابط 10"/>
          <p:cNvSpPr/>
          <p:nvPr/>
        </p:nvSpPr>
        <p:spPr>
          <a:xfrm>
            <a:off x="6869723" y="290732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خطط انسيابي: رابط 11"/>
          <p:cNvSpPr/>
          <p:nvPr/>
        </p:nvSpPr>
        <p:spPr>
          <a:xfrm>
            <a:off x="7250722" y="2919046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خطط انسيابي: رابط 12"/>
          <p:cNvSpPr/>
          <p:nvPr/>
        </p:nvSpPr>
        <p:spPr>
          <a:xfrm>
            <a:off x="7250722" y="3704493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خطط انسيابي: رابط 15"/>
          <p:cNvSpPr/>
          <p:nvPr/>
        </p:nvSpPr>
        <p:spPr>
          <a:xfrm>
            <a:off x="6869723" y="4073771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خطط انسيابي: رابط 16"/>
          <p:cNvSpPr/>
          <p:nvPr/>
        </p:nvSpPr>
        <p:spPr>
          <a:xfrm>
            <a:off x="5841018" y="3675186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خطط انسيابي: رابط 17"/>
          <p:cNvSpPr/>
          <p:nvPr/>
        </p:nvSpPr>
        <p:spPr>
          <a:xfrm>
            <a:off x="6198570" y="3681048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خطط انسيابي: رابط 18"/>
          <p:cNvSpPr/>
          <p:nvPr/>
        </p:nvSpPr>
        <p:spPr>
          <a:xfrm>
            <a:off x="6500443" y="3681048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مخطط انسيابي: رابط 19"/>
          <p:cNvSpPr/>
          <p:nvPr/>
        </p:nvSpPr>
        <p:spPr>
          <a:xfrm>
            <a:off x="6881444" y="3704493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ربع نص 20"/>
          <p:cNvSpPr txBox="1"/>
          <p:nvPr/>
        </p:nvSpPr>
        <p:spPr>
          <a:xfrm>
            <a:off x="3528646" y="1805356"/>
            <a:ext cx="446531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نشاط رقم (1)</a:t>
            </a:r>
          </a:p>
          <a:p>
            <a:pPr algn="r" rtl="1"/>
            <a:r>
              <a:rPr lang="ar-SY" dirty="0" smtClean="0"/>
              <a:t>ضع ثمانية أقراص بلاستيكية ,ثم ضع ستة أقراص بلاستيكية. كوًن عشرة . ما العدد </a:t>
            </a:r>
            <a:endParaRPr lang="ar-AE" dirty="0"/>
          </a:p>
        </p:txBody>
      </p:sp>
      <p:graphicFrame>
        <p:nvGraphicFramePr>
          <p:cNvPr id="22" name="جدول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82902"/>
              </p:ext>
            </p:extLst>
          </p:nvPr>
        </p:nvGraphicFramePr>
        <p:xfrm>
          <a:off x="3411411" y="2790091"/>
          <a:ext cx="1699850" cy="7737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9970"/>
                <a:gridCol w="339970"/>
                <a:gridCol w="339970"/>
                <a:gridCol w="339970"/>
                <a:gridCol w="339970"/>
              </a:tblGrid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مخطط انسيابي: رابط 22"/>
          <p:cNvSpPr/>
          <p:nvPr/>
        </p:nvSpPr>
        <p:spPr>
          <a:xfrm>
            <a:off x="4132618" y="3335215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4" name="مخطط انسيابي: رابط 23"/>
          <p:cNvSpPr/>
          <p:nvPr/>
        </p:nvSpPr>
        <p:spPr>
          <a:xfrm>
            <a:off x="4500186" y="330744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5" name="مخطط انسيابي: رابط 24"/>
          <p:cNvSpPr/>
          <p:nvPr/>
        </p:nvSpPr>
        <p:spPr>
          <a:xfrm>
            <a:off x="4869466" y="330744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6" name="مخطط انسيابي: رابط 25"/>
          <p:cNvSpPr/>
          <p:nvPr/>
        </p:nvSpPr>
        <p:spPr>
          <a:xfrm>
            <a:off x="3474783" y="290732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7" name="مخطط انسيابي: رابط 26"/>
          <p:cNvSpPr/>
          <p:nvPr/>
        </p:nvSpPr>
        <p:spPr>
          <a:xfrm>
            <a:off x="3809793" y="2919046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8" name="مخطط انسيابي: رابط 27"/>
          <p:cNvSpPr/>
          <p:nvPr/>
        </p:nvSpPr>
        <p:spPr>
          <a:xfrm>
            <a:off x="4132618" y="290732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9" name="مخطط انسيابي: رابط 28"/>
          <p:cNvSpPr/>
          <p:nvPr/>
        </p:nvSpPr>
        <p:spPr>
          <a:xfrm>
            <a:off x="4483336" y="290732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0" name="مخطط انسيابي: رابط 29"/>
          <p:cNvSpPr/>
          <p:nvPr/>
        </p:nvSpPr>
        <p:spPr>
          <a:xfrm>
            <a:off x="4869466" y="2919046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1" name="مخطط انسيابي: رابط 30"/>
          <p:cNvSpPr/>
          <p:nvPr/>
        </p:nvSpPr>
        <p:spPr>
          <a:xfrm>
            <a:off x="3800471" y="3675186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2" name="مخطط انسيابي: رابط 31"/>
          <p:cNvSpPr/>
          <p:nvPr/>
        </p:nvSpPr>
        <p:spPr>
          <a:xfrm>
            <a:off x="4123826" y="3681048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3" name="مخطط انسيابي: رابط 32"/>
          <p:cNvSpPr/>
          <p:nvPr/>
        </p:nvSpPr>
        <p:spPr>
          <a:xfrm>
            <a:off x="4552946" y="3675186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4" name="مخطط انسيابي: رابط 33"/>
          <p:cNvSpPr/>
          <p:nvPr/>
        </p:nvSpPr>
        <p:spPr>
          <a:xfrm>
            <a:off x="4894383" y="3681048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5" name="مخطط انسيابي: رابط 34"/>
          <p:cNvSpPr/>
          <p:nvPr/>
        </p:nvSpPr>
        <p:spPr>
          <a:xfrm>
            <a:off x="3467820" y="3307443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6" name="مخطط انسيابي: رابط 35"/>
          <p:cNvSpPr/>
          <p:nvPr/>
        </p:nvSpPr>
        <p:spPr>
          <a:xfrm>
            <a:off x="3807793" y="3278136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7" name="مربع نص 36"/>
          <p:cNvSpPr txBox="1"/>
          <p:nvPr/>
        </p:nvSpPr>
        <p:spPr>
          <a:xfrm>
            <a:off x="2684585" y="4073771"/>
            <a:ext cx="27080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8+6=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35015" y="580103"/>
            <a:ext cx="5134708" cy="106680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Y"/>
              <a:t>كون عشرة عند الجمع</a:t>
            </a:r>
            <a:endParaRPr lang="ar-AE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95697"/>
              </p:ext>
            </p:extLst>
          </p:nvPr>
        </p:nvGraphicFramePr>
        <p:xfrm>
          <a:off x="5791196" y="2790091"/>
          <a:ext cx="1699850" cy="7737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9970"/>
                <a:gridCol w="339970"/>
                <a:gridCol w="339970"/>
                <a:gridCol w="339970"/>
                <a:gridCol w="339970"/>
              </a:tblGrid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مخطط انسيابي: رابط 5"/>
          <p:cNvSpPr/>
          <p:nvPr/>
        </p:nvSpPr>
        <p:spPr>
          <a:xfrm>
            <a:off x="6869723" y="3352800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خطط انسيابي: رابط 6"/>
          <p:cNvSpPr/>
          <p:nvPr/>
        </p:nvSpPr>
        <p:spPr>
          <a:xfrm>
            <a:off x="7250722" y="3352800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خطط انسيابي: رابط 7"/>
          <p:cNvSpPr/>
          <p:nvPr/>
        </p:nvSpPr>
        <p:spPr>
          <a:xfrm>
            <a:off x="5858603" y="2919046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خطط انسيابي: رابط 8"/>
          <p:cNvSpPr/>
          <p:nvPr/>
        </p:nvSpPr>
        <p:spPr>
          <a:xfrm>
            <a:off x="6131163" y="2919046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خطط انسيابي: رابط 9"/>
          <p:cNvSpPr/>
          <p:nvPr/>
        </p:nvSpPr>
        <p:spPr>
          <a:xfrm>
            <a:off x="6500443" y="290732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خطط انسيابي: رابط 10"/>
          <p:cNvSpPr/>
          <p:nvPr/>
        </p:nvSpPr>
        <p:spPr>
          <a:xfrm>
            <a:off x="6869723" y="290732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خطط انسيابي: رابط 11"/>
          <p:cNvSpPr/>
          <p:nvPr/>
        </p:nvSpPr>
        <p:spPr>
          <a:xfrm>
            <a:off x="7250722" y="2919046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خطط انسيابي: رابط 12"/>
          <p:cNvSpPr/>
          <p:nvPr/>
        </p:nvSpPr>
        <p:spPr>
          <a:xfrm>
            <a:off x="7250722" y="3704493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خطط انسيابي: رابط 15"/>
          <p:cNvSpPr/>
          <p:nvPr/>
        </p:nvSpPr>
        <p:spPr>
          <a:xfrm>
            <a:off x="6869723" y="4073771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مخطط انسيابي: رابط 16"/>
          <p:cNvSpPr/>
          <p:nvPr/>
        </p:nvSpPr>
        <p:spPr>
          <a:xfrm>
            <a:off x="5841018" y="3675186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خطط انسيابي: رابط 17"/>
          <p:cNvSpPr/>
          <p:nvPr/>
        </p:nvSpPr>
        <p:spPr>
          <a:xfrm>
            <a:off x="6198570" y="3681048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خطط انسيابي: رابط 18"/>
          <p:cNvSpPr/>
          <p:nvPr/>
        </p:nvSpPr>
        <p:spPr>
          <a:xfrm>
            <a:off x="6500443" y="3681048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مخطط انسيابي: رابط 19"/>
          <p:cNvSpPr/>
          <p:nvPr/>
        </p:nvSpPr>
        <p:spPr>
          <a:xfrm>
            <a:off x="6881444" y="3704493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ربع نص 20"/>
          <p:cNvSpPr txBox="1"/>
          <p:nvPr/>
        </p:nvSpPr>
        <p:spPr>
          <a:xfrm>
            <a:off x="3528646" y="1805356"/>
            <a:ext cx="446531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نشاط رقم (1)</a:t>
            </a:r>
          </a:p>
          <a:p>
            <a:pPr algn="r" rtl="1"/>
            <a:r>
              <a:rPr lang="ar-SY" dirty="0" smtClean="0"/>
              <a:t>ضع 7 أقراص بلاستيكية ,ثم ضع 6 أقراص بلاستيكية. كوًن عشرة . ما العدد </a:t>
            </a:r>
            <a:endParaRPr lang="ar-AE" dirty="0"/>
          </a:p>
        </p:txBody>
      </p:sp>
      <p:graphicFrame>
        <p:nvGraphicFramePr>
          <p:cNvPr id="22" name="جدول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82902"/>
              </p:ext>
            </p:extLst>
          </p:nvPr>
        </p:nvGraphicFramePr>
        <p:xfrm>
          <a:off x="3411411" y="2790091"/>
          <a:ext cx="1699850" cy="7737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9970"/>
                <a:gridCol w="339970"/>
                <a:gridCol w="339970"/>
                <a:gridCol w="339970"/>
                <a:gridCol w="339970"/>
              </a:tblGrid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مخطط انسيابي: رابط 23"/>
          <p:cNvSpPr/>
          <p:nvPr/>
        </p:nvSpPr>
        <p:spPr>
          <a:xfrm>
            <a:off x="4500186" y="330744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5" name="مخطط انسيابي: رابط 24"/>
          <p:cNvSpPr/>
          <p:nvPr/>
        </p:nvSpPr>
        <p:spPr>
          <a:xfrm>
            <a:off x="4869466" y="330744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6" name="مخطط انسيابي: رابط 25"/>
          <p:cNvSpPr/>
          <p:nvPr/>
        </p:nvSpPr>
        <p:spPr>
          <a:xfrm>
            <a:off x="3474783" y="290732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7" name="مخطط انسيابي: رابط 26"/>
          <p:cNvSpPr/>
          <p:nvPr/>
        </p:nvSpPr>
        <p:spPr>
          <a:xfrm>
            <a:off x="3809793" y="2919046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8" name="مخطط انسيابي: رابط 27"/>
          <p:cNvSpPr/>
          <p:nvPr/>
        </p:nvSpPr>
        <p:spPr>
          <a:xfrm>
            <a:off x="4132618" y="290732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9" name="مخطط انسيابي: رابط 28"/>
          <p:cNvSpPr/>
          <p:nvPr/>
        </p:nvSpPr>
        <p:spPr>
          <a:xfrm>
            <a:off x="4483336" y="290732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0" name="مخطط انسيابي: رابط 29"/>
          <p:cNvSpPr/>
          <p:nvPr/>
        </p:nvSpPr>
        <p:spPr>
          <a:xfrm>
            <a:off x="4869466" y="2919046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1" name="مخطط انسيابي: رابط 30"/>
          <p:cNvSpPr/>
          <p:nvPr/>
        </p:nvSpPr>
        <p:spPr>
          <a:xfrm>
            <a:off x="4147766" y="3278136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2" name="مخطط انسيابي: رابط 31"/>
          <p:cNvSpPr/>
          <p:nvPr/>
        </p:nvSpPr>
        <p:spPr>
          <a:xfrm>
            <a:off x="4123826" y="3681048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3" name="مخطط انسيابي: رابط 32"/>
          <p:cNvSpPr/>
          <p:nvPr/>
        </p:nvSpPr>
        <p:spPr>
          <a:xfrm>
            <a:off x="4552946" y="3675186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4" name="مخطط انسيابي: رابط 33"/>
          <p:cNvSpPr/>
          <p:nvPr/>
        </p:nvSpPr>
        <p:spPr>
          <a:xfrm>
            <a:off x="4894383" y="3681048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5" name="مخطط انسيابي: رابط 34"/>
          <p:cNvSpPr/>
          <p:nvPr/>
        </p:nvSpPr>
        <p:spPr>
          <a:xfrm>
            <a:off x="3467820" y="3307443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6" name="مخطط انسيابي: رابط 35"/>
          <p:cNvSpPr/>
          <p:nvPr/>
        </p:nvSpPr>
        <p:spPr>
          <a:xfrm>
            <a:off x="3807793" y="3278136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7" name="مربع نص 36"/>
          <p:cNvSpPr txBox="1"/>
          <p:nvPr/>
        </p:nvSpPr>
        <p:spPr>
          <a:xfrm>
            <a:off x="2684585" y="4073771"/>
            <a:ext cx="27080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7+6=13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974958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35015" y="609600"/>
            <a:ext cx="5134708" cy="106680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Y"/>
              <a:t>كون عشرة عند الجمع</a:t>
            </a:r>
            <a:endParaRPr lang="ar-AE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95697"/>
              </p:ext>
            </p:extLst>
          </p:nvPr>
        </p:nvGraphicFramePr>
        <p:xfrm>
          <a:off x="5791196" y="2790091"/>
          <a:ext cx="1699850" cy="7737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9970"/>
                <a:gridCol w="339970"/>
                <a:gridCol w="339970"/>
                <a:gridCol w="339970"/>
                <a:gridCol w="339970"/>
              </a:tblGrid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مخطط انسيابي: رابط 4"/>
          <p:cNvSpPr/>
          <p:nvPr/>
        </p:nvSpPr>
        <p:spPr>
          <a:xfrm>
            <a:off x="6500443" y="3352800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خطط انسيابي: رابط 5"/>
          <p:cNvSpPr/>
          <p:nvPr/>
        </p:nvSpPr>
        <p:spPr>
          <a:xfrm>
            <a:off x="6869723" y="3352800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خطط انسيابي: رابط 6"/>
          <p:cNvSpPr/>
          <p:nvPr/>
        </p:nvSpPr>
        <p:spPr>
          <a:xfrm>
            <a:off x="7250722" y="3352800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مخطط انسيابي: رابط 7"/>
          <p:cNvSpPr/>
          <p:nvPr/>
        </p:nvSpPr>
        <p:spPr>
          <a:xfrm>
            <a:off x="5858603" y="2919046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مخطط انسيابي: رابط 8"/>
          <p:cNvSpPr/>
          <p:nvPr/>
        </p:nvSpPr>
        <p:spPr>
          <a:xfrm>
            <a:off x="6131163" y="2919046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خطط انسيابي: رابط 9"/>
          <p:cNvSpPr/>
          <p:nvPr/>
        </p:nvSpPr>
        <p:spPr>
          <a:xfrm>
            <a:off x="6500443" y="290732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خطط انسيابي: رابط 10"/>
          <p:cNvSpPr/>
          <p:nvPr/>
        </p:nvSpPr>
        <p:spPr>
          <a:xfrm>
            <a:off x="6869723" y="290732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خطط انسيابي: رابط 11"/>
          <p:cNvSpPr/>
          <p:nvPr/>
        </p:nvSpPr>
        <p:spPr>
          <a:xfrm>
            <a:off x="7250722" y="2919046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خطط انسيابي: رابط 12"/>
          <p:cNvSpPr/>
          <p:nvPr/>
        </p:nvSpPr>
        <p:spPr>
          <a:xfrm>
            <a:off x="7250722" y="3704493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خطط انسيابي: رابط 17"/>
          <p:cNvSpPr/>
          <p:nvPr/>
        </p:nvSpPr>
        <p:spPr>
          <a:xfrm>
            <a:off x="6198570" y="3681048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خطط انسيابي: رابط 18"/>
          <p:cNvSpPr/>
          <p:nvPr/>
        </p:nvSpPr>
        <p:spPr>
          <a:xfrm>
            <a:off x="6500443" y="3681048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مخطط انسيابي: رابط 19"/>
          <p:cNvSpPr/>
          <p:nvPr/>
        </p:nvSpPr>
        <p:spPr>
          <a:xfrm>
            <a:off x="6881444" y="3704493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ربع نص 20"/>
          <p:cNvSpPr txBox="1"/>
          <p:nvPr/>
        </p:nvSpPr>
        <p:spPr>
          <a:xfrm>
            <a:off x="3528646" y="1805356"/>
            <a:ext cx="446531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نشاط رقم (1)</a:t>
            </a:r>
          </a:p>
          <a:p>
            <a:pPr algn="r" rtl="1"/>
            <a:r>
              <a:rPr lang="ar-SY" dirty="0" smtClean="0"/>
              <a:t>ضع8 أقراص بلاستيكية ,ثم ضع  4 أقراص بلاستيكية. كوًن عشرة . ما العدد </a:t>
            </a:r>
            <a:endParaRPr lang="ar-AE" dirty="0"/>
          </a:p>
        </p:txBody>
      </p:sp>
      <p:graphicFrame>
        <p:nvGraphicFramePr>
          <p:cNvPr id="22" name="جدول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82902"/>
              </p:ext>
            </p:extLst>
          </p:nvPr>
        </p:nvGraphicFramePr>
        <p:xfrm>
          <a:off x="3411411" y="2790091"/>
          <a:ext cx="1699850" cy="7737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9970"/>
                <a:gridCol w="339970"/>
                <a:gridCol w="339970"/>
                <a:gridCol w="339970"/>
                <a:gridCol w="339970"/>
              </a:tblGrid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مخطط انسيابي: رابط 22"/>
          <p:cNvSpPr/>
          <p:nvPr/>
        </p:nvSpPr>
        <p:spPr>
          <a:xfrm>
            <a:off x="4132618" y="3335215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4" name="مخطط انسيابي: رابط 23"/>
          <p:cNvSpPr/>
          <p:nvPr/>
        </p:nvSpPr>
        <p:spPr>
          <a:xfrm>
            <a:off x="4500186" y="330744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5" name="مخطط انسيابي: رابط 24"/>
          <p:cNvSpPr/>
          <p:nvPr/>
        </p:nvSpPr>
        <p:spPr>
          <a:xfrm>
            <a:off x="4869466" y="330744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6" name="مخطط انسيابي: رابط 25"/>
          <p:cNvSpPr/>
          <p:nvPr/>
        </p:nvSpPr>
        <p:spPr>
          <a:xfrm>
            <a:off x="3474783" y="290732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7" name="مخطط انسيابي: رابط 26"/>
          <p:cNvSpPr/>
          <p:nvPr/>
        </p:nvSpPr>
        <p:spPr>
          <a:xfrm>
            <a:off x="3809793" y="2919046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8" name="مخطط انسيابي: رابط 27"/>
          <p:cNvSpPr/>
          <p:nvPr/>
        </p:nvSpPr>
        <p:spPr>
          <a:xfrm>
            <a:off x="4132618" y="290732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9" name="مخطط انسيابي: رابط 28"/>
          <p:cNvSpPr/>
          <p:nvPr/>
        </p:nvSpPr>
        <p:spPr>
          <a:xfrm>
            <a:off x="4483336" y="290732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0" name="مخطط انسيابي: رابط 29"/>
          <p:cNvSpPr/>
          <p:nvPr/>
        </p:nvSpPr>
        <p:spPr>
          <a:xfrm>
            <a:off x="4869466" y="2919046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3" name="مخطط انسيابي: رابط 32"/>
          <p:cNvSpPr/>
          <p:nvPr/>
        </p:nvSpPr>
        <p:spPr>
          <a:xfrm>
            <a:off x="4552946" y="3675186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4" name="مخطط انسيابي: رابط 33"/>
          <p:cNvSpPr/>
          <p:nvPr/>
        </p:nvSpPr>
        <p:spPr>
          <a:xfrm>
            <a:off x="4894383" y="3681048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5" name="مخطط انسيابي: رابط 34"/>
          <p:cNvSpPr/>
          <p:nvPr/>
        </p:nvSpPr>
        <p:spPr>
          <a:xfrm>
            <a:off x="3467820" y="3307443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6" name="مخطط انسيابي: رابط 35"/>
          <p:cNvSpPr/>
          <p:nvPr/>
        </p:nvSpPr>
        <p:spPr>
          <a:xfrm>
            <a:off x="3807793" y="3278136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7" name="مربع نص 36"/>
          <p:cNvSpPr txBox="1"/>
          <p:nvPr/>
        </p:nvSpPr>
        <p:spPr>
          <a:xfrm>
            <a:off x="2684585" y="4073771"/>
            <a:ext cx="27080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8+4=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039655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35015" y="609600"/>
            <a:ext cx="5134708" cy="106680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Y"/>
              <a:t>كون عشرة عند الجمع</a:t>
            </a:r>
            <a:endParaRPr lang="ar-AE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90021"/>
              </p:ext>
            </p:extLst>
          </p:nvPr>
        </p:nvGraphicFramePr>
        <p:xfrm>
          <a:off x="6236676" y="2327029"/>
          <a:ext cx="1699850" cy="7737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9970"/>
                <a:gridCol w="339970"/>
                <a:gridCol w="339970"/>
                <a:gridCol w="339970"/>
                <a:gridCol w="339970"/>
              </a:tblGrid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مخطط انسيابي: رابط 8"/>
          <p:cNvSpPr/>
          <p:nvPr/>
        </p:nvSpPr>
        <p:spPr>
          <a:xfrm>
            <a:off x="6649907" y="245601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خطط انسيابي: رابط 9"/>
          <p:cNvSpPr/>
          <p:nvPr/>
        </p:nvSpPr>
        <p:spPr>
          <a:xfrm>
            <a:off x="6972296" y="2441359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خطط انسيابي: رابط 10"/>
          <p:cNvSpPr/>
          <p:nvPr/>
        </p:nvSpPr>
        <p:spPr>
          <a:xfrm>
            <a:off x="7338644" y="2427474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خطط انسيابي: رابط 11"/>
          <p:cNvSpPr/>
          <p:nvPr/>
        </p:nvSpPr>
        <p:spPr>
          <a:xfrm>
            <a:off x="7637584" y="2427474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خطط انسيابي: رابط 12"/>
          <p:cNvSpPr/>
          <p:nvPr/>
        </p:nvSpPr>
        <p:spPr>
          <a:xfrm>
            <a:off x="7719648" y="3184352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خطط انسيابي: رابط 17"/>
          <p:cNvSpPr/>
          <p:nvPr/>
        </p:nvSpPr>
        <p:spPr>
          <a:xfrm>
            <a:off x="6637447" y="3178490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مخطط انسيابي: رابط 18"/>
          <p:cNvSpPr/>
          <p:nvPr/>
        </p:nvSpPr>
        <p:spPr>
          <a:xfrm>
            <a:off x="6948847" y="3178490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مخطط انسيابي: رابط 19"/>
          <p:cNvSpPr/>
          <p:nvPr/>
        </p:nvSpPr>
        <p:spPr>
          <a:xfrm>
            <a:off x="7318127" y="3178490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ربع نص 20"/>
          <p:cNvSpPr txBox="1"/>
          <p:nvPr/>
        </p:nvSpPr>
        <p:spPr>
          <a:xfrm>
            <a:off x="3528646" y="1805356"/>
            <a:ext cx="44653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اوجد ناتج الجمع بالإتمام الى عشرة مستعينا بالجدول</a:t>
            </a:r>
            <a:endParaRPr lang="ar-AE" dirty="0"/>
          </a:p>
        </p:txBody>
      </p:sp>
      <p:graphicFrame>
        <p:nvGraphicFramePr>
          <p:cNvPr id="22" name="جدول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10157"/>
              </p:ext>
            </p:extLst>
          </p:nvPr>
        </p:nvGraphicFramePr>
        <p:xfrm>
          <a:off x="3062136" y="2333688"/>
          <a:ext cx="1699850" cy="7737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9970"/>
                <a:gridCol w="339970"/>
                <a:gridCol w="339970"/>
                <a:gridCol w="339970"/>
                <a:gridCol w="339970"/>
              </a:tblGrid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مخطط انسيابي: رابط 23"/>
          <p:cNvSpPr/>
          <p:nvPr/>
        </p:nvSpPr>
        <p:spPr>
          <a:xfrm>
            <a:off x="3458399" y="2459964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5" name="مخطط انسيابي: رابط 24"/>
          <p:cNvSpPr/>
          <p:nvPr/>
        </p:nvSpPr>
        <p:spPr>
          <a:xfrm>
            <a:off x="3776761" y="2477297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6" name="مخطط انسيابي: رابط 25"/>
          <p:cNvSpPr/>
          <p:nvPr/>
        </p:nvSpPr>
        <p:spPr>
          <a:xfrm>
            <a:off x="4451832" y="2441359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7" name="مخطط انسيابي: رابط 26"/>
          <p:cNvSpPr/>
          <p:nvPr/>
        </p:nvSpPr>
        <p:spPr>
          <a:xfrm>
            <a:off x="4154833" y="2467904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8" name="مخطط انسيابي: رابط 27"/>
          <p:cNvSpPr/>
          <p:nvPr/>
        </p:nvSpPr>
        <p:spPr>
          <a:xfrm>
            <a:off x="4095617" y="2814531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9" name="مخطط انسيابي: رابط 28"/>
          <p:cNvSpPr/>
          <p:nvPr/>
        </p:nvSpPr>
        <p:spPr>
          <a:xfrm>
            <a:off x="4452750" y="281450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0" name="مخطط انسيابي: رابط 29"/>
          <p:cNvSpPr/>
          <p:nvPr/>
        </p:nvSpPr>
        <p:spPr>
          <a:xfrm>
            <a:off x="3117198" y="2467904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3" name="مخطط انسيابي: رابط 32"/>
          <p:cNvSpPr/>
          <p:nvPr/>
        </p:nvSpPr>
        <p:spPr>
          <a:xfrm>
            <a:off x="3420207" y="3200399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4" name="مخطط انسيابي: رابط 33"/>
          <p:cNvSpPr/>
          <p:nvPr/>
        </p:nvSpPr>
        <p:spPr>
          <a:xfrm>
            <a:off x="3069332" y="3189183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5" name="مخطط انسيابي: رابط 34"/>
          <p:cNvSpPr/>
          <p:nvPr/>
        </p:nvSpPr>
        <p:spPr>
          <a:xfrm>
            <a:off x="4113534" y="3187647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6" name="مخطط انسيابي: رابط 35"/>
          <p:cNvSpPr/>
          <p:nvPr/>
        </p:nvSpPr>
        <p:spPr>
          <a:xfrm>
            <a:off x="3740956" y="3184352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7" name="مربع نص 36"/>
          <p:cNvSpPr txBox="1"/>
          <p:nvPr/>
        </p:nvSpPr>
        <p:spPr>
          <a:xfrm>
            <a:off x="3522031" y="2567550"/>
            <a:ext cx="27080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4+7=</a:t>
            </a:r>
            <a:endParaRPr lang="ar-AE" dirty="0"/>
          </a:p>
        </p:txBody>
      </p:sp>
      <p:sp>
        <p:nvSpPr>
          <p:cNvPr id="32" name="مخطط انسيابي: رابط 31"/>
          <p:cNvSpPr/>
          <p:nvPr/>
        </p:nvSpPr>
        <p:spPr>
          <a:xfrm>
            <a:off x="7338644" y="3530182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8" name="مخطط انسيابي: رابط 37"/>
          <p:cNvSpPr/>
          <p:nvPr/>
        </p:nvSpPr>
        <p:spPr>
          <a:xfrm>
            <a:off x="7719642" y="3518460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9" name="مخطط انسيابي: رابط 38"/>
          <p:cNvSpPr/>
          <p:nvPr/>
        </p:nvSpPr>
        <p:spPr>
          <a:xfrm>
            <a:off x="6238854" y="3178490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0" name="مخطط انسيابي: رابط 39"/>
          <p:cNvSpPr/>
          <p:nvPr/>
        </p:nvSpPr>
        <p:spPr>
          <a:xfrm>
            <a:off x="4545108" y="3187647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1" name="مربع نص 40"/>
          <p:cNvSpPr txBox="1"/>
          <p:nvPr/>
        </p:nvSpPr>
        <p:spPr>
          <a:xfrm>
            <a:off x="339250" y="2508140"/>
            <a:ext cx="27080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7+5=</a:t>
            </a:r>
            <a:endParaRPr lang="ar-AE" dirty="0"/>
          </a:p>
        </p:txBody>
      </p:sp>
      <p:graphicFrame>
        <p:nvGraphicFramePr>
          <p:cNvPr id="42" name="جدول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60929"/>
              </p:ext>
            </p:extLst>
          </p:nvPr>
        </p:nvGraphicFramePr>
        <p:xfrm>
          <a:off x="4550718" y="4130135"/>
          <a:ext cx="1699850" cy="7737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9970"/>
                <a:gridCol w="339970"/>
                <a:gridCol w="339970"/>
                <a:gridCol w="339970"/>
                <a:gridCol w="339970"/>
              </a:tblGrid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مخطط انسيابي: رابط 42"/>
          <p:cNvSpPr/>
          <p:nvPr/>
        </p:nvSpPr>
        <p:spPr>
          <a:xfrm>
            <a:off x="4604232" y="424671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4" name="مخطط انسيابي: رابط 43"/>
          <p:cNvSpPr/>
          <p:nvPr/>
        </p:nvSpPr>
        <p:spPr>
          <a:xfrm>
            <a:off x="4937328" y="424671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5" name="مخطط انسيابي: رابط 44"/>
          <p:cNvSpPr/>
          <p:nvPr/>
        </p:nvSpPr>
        <p:spPr>
          <a:xfrm>
            <a:off x="5307197" y="424671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6" name="مخطط انسيابي: رابط 45"/>
          <p:cNvSpPr/>
          <p:nvPr/>
        </p:nvSpPr>
        <p:spPr>
          <a:xfrm>
            <a:off x="5652866" y="424671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7" name="مخطط انسيابي: رابط 46"/>
          <p:cNvSpPr/>
          <p:nvPr/>
        </p:nvSpPr>
        <p:spPr>
          <a:xfrm>
            <a:off x="6013183" y="4246713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8" name="مخطط انسيابي: رابط 47"/>
          <p:cNvSpPr/>
          <p:nvPr/>
        </p:nvSpPr>
        <p:spPr>
          <a:xfrm>
            <a:off x="6013183" y="4598405"/>
            <a:ext cx="216878" cy="199292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9" name="مخطط انسيابي: رابط 48"/>
          <p:cNvSpPr/>
          <p:nvPr/>
        </p:nvSpPr>
        <p:spPr>
          <a:xfrm>
            <a:off x="5292549" y="5351947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0" name="مخطط انسيابي: رابط 49"/>
          <p:cNvSpPr/>
          <p:nvPr/>
        </p:nvSpPr>
        <p:spPr>
          <a:xfrm>
            <a:off x="5652866" y="5354599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1" name="مخطط انسيابي: رابط 50"/>
          <p:cNvSpPr/>
          <p:nvPr/>
        </p:nvSpPr>
        <p:spPr>
          <a:xfrm>
            <a:off x="6013183" y="5354599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2" name="مخطط انسيابي: رابط 51"/>
          <p:cNvSpPr/>
          <p:nvPr/>
        </p:nvSpPr>
        <p:spPr>
          <a:xfrm>
            <a:off x="4596995" y="4976502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3" name="مخطط انسيابي: رابط 52"/>
          <p:cNvSpPr/>
          <p:nvPr/>
        </p:nvSpPr>
        <p:spPr>
          <a:xfrm>
            <a:off x="4944772" y="4976502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4" name="مخطط انسيابي: رابط 53"/>
          <p:cNvSpPr/>
          <p:nvPr/>
        </p:nvSpPr>
        <p:spPr>
          <a:xfrm>
            <a:off x="5292549" y="4976502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5" name="مخطط انسيابي: رابط 54"/>
          <p:cNvSpPr/>
          <p:nvPr/>
        </p:nvSpPr>
        <p:spPr>
          <a:xfrm>
            <a:off x="5652866" y="4976502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6" name="مخطط انسيابي: رابط 55"/>
          <p:cNvSpPr/>
          <p:nvPr/>
        </p:nvSpPr>
        <p:spPr>
          <a:xfrm>
            <a:off x="6013183" y="4976502"/>
            <a:ext cx="216878" cy="199292"/>
          </a:xfrm>
          <a:prstGeom prst="flowChartConnector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7" name="مربع نص 56"/>
          <p:cNvSpPr txBox="1"/>
          <p:nvPr/>
        </p:nvSpPr>
        <p:spPr>
          <a:xfrm>
            <a:off x="1628336" y="4416153"/>
            <a:ext cx="27080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6+8=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712754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35015" y="580103"/>
            <a:ext cx="5134708" cy="106680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Y"/>
              <a:t>كون عشرة عند الجمع</a:t>
            </a:r>
            <a:endParaRPr lang="ar-A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5015" y="1932816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1143"/>
      </p:ext>
    </p:extLst>
  </p:cSld>
  <p:clrMapOvr>
    <a:masterClrMapping/>
  </p:clrMapOvr>
  <p:transition spd="slow" advTm="492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9|8.5|4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221</TotalTime>
  <Words>182</Words>
  <Application>Microsoft Office PowerPoint</Application>
  <PresentationFormat>عرض على الشاشة (3:4)‏</PresentationFormat>
  <Paragraphs>45</Paragraphs>
  <Slides>8</Slides>
  <Notes>0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Arabic Typesetting</vt:lpstr>
      <vt:lpstr>Arial</vt:lpstr>
      <vt:lpstr>Calibri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27</cp:revision>
  <dcterms:created xsi:type="dcterms:W3CDTF">2020-05-02T02:36:07Z</dcterms:created>
  <dcterms:modified xsi:type="dcterms:W3CDTF">2020-06-20T07:44:38Z</dcterms:modified>
</cp:coreProperties>
</file>