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13"/>
  </p:notesMasterIdLst>
  <p:sldIdLst>
    <p:sldId id="261" r:id="rId3"/>
    <p:sldId id="277" r:id="rId4"/>
    <p:sldId id="258" r:id="rId5"/>
    <p:sldId id="276" r:id="rId6"/>
    <p:sldId id="280" r:id="rId7"/>
    <p:sldId id="278" r:id="rId8"/>
    <p:sldId id="279" r:id="rId9"/>
    <p:sldId id="267" r:id="rId10"/>
    <p:sldId id="274" r:id="rId11"/>
    <p:sldId id="262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0522" autoAdjust="0"/>
  </p:normalViewPr>
  <p:slideViewPr>
    <p:cSldViewPr snapToGrid="0" snapToObjects="1">
      <p:cViewPr varScale="1">
        <p:scale>
          <a:sx n="81" d="100"/>
          <a:sy n="81" d="100"/>
        </p:scale>
        <p:origin x="876" y="4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402D3-5EBA-42EA-AEF7-C18774145650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pPr rtl="1"/>
          <a:endParaRPr lang="ar-SA"/>
        </a:p>
      </dgm:t>
    </dgm:pt>
    <dgm:pt modelId="{32A55A70-DE80-4B23-8B4C-2CE86E7A92EE}">
      <dgm:prSet phldrT="[نص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SA" sz="3200" dirty="0">
              <a:latin typeface="Sakkal Majalla" pitchFamily="2" charset="-78"/>
              <a:cs typeface="Sakkal Majalla" pitchFamily="2" charset="-78"/>
            </a:rPr>
            <a:t>أن يتعرّف التلميذ </a:t>
          </a:r>
          <a:r>
            <a:rPr lang="ar-SY" sz="3200">
              <a:latin typeface="Sakkal Majalla" pitchFamily="2" charset="-78"/>
              <a:cs typeface="Sakkal Majalla" pitchFamily="2" charset="-78"/>
            </a:rPr>
            <a:t> على </a:t>
          </a:r>
          <a:r>
            <a:rPr lang="ar-SA" sz="3200">
              <a:latin typeface="Sakkal Majalla" pitchFamily="2" charset="-78"/>
              <a:cs typeface="Sakkal Majalla" pitchFamily="2" charset="-78"/>
            </a:rPr>
            <a:t>دورة </a:t>
          </a:r>
          <a:r>
            <a:rPr lang="ar-SA" sz="3200" dirty="0">
              <a:latin typeface="Sakkal Majalla" pitchFamily="2" charset="-78"/>
              <a:cs typeface="Sakkal Majalla" pitchFamily="2" charset="-78"/>
            </a:rPr>
            <a:t>حياة الجرادة أو النحل</a:t>
          </a:r>
        </a:p>
      </dgm:t>
    </dgm:pt>
    <dgm:pt modelId="{A69ACC5D-6D4B-4955-AA41-0DB2E4E64856}" type="parTrans" cxnId="{947E3051-7F66-4F95-BEE4-761F9502DE02}">
      <dgm:prSet/>
      <dgm:spPr/>
      <dgm:t>
        <a:bodyPr/>
        <a:lstStyle/>
        <a:p>
          <a:pPr rtl="1"/>
          <a:endParaRPr lang="ar-SA"/>
        </a:p>
      </dgm:t>
    </dgm:pt>
    <dgm:pt modelId="{5174D304-F762-4D52-9A9B-3BD1B755DE92}" type="sibTrans" cxnId="{947E3051-7F66-4F95-BEE4-761F9502DE02}">
      <dgm:prSet/>
      <dgm:spPr/>
      <dgm:t>
        <a:bodyPr/>
        <a:lstStyle/>
        <a:p>
          <a:pPr rtl="1"/>
          <a:endParaRPr lang="ar-SA"/>
        </a:p>
      </dgm:t>
    </dgm:pt>
    <dgm:pt modelId="{4CE1B561-E7B1-435B-BB9E-35DC905971B1}">
      <dgm:prSet phldrT="[نص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SA" sz="3200" dirty="0">
              <a:latin typeface="Sakkal Majalla" pitchFamily="2" charset="-78"/>
              <a:cs typeface="Sakkal Majalla" pitchFamily="2" charset="-78"/>
            </a:rPr>
            <a:t>أن يحدّد التلميذ أفراد خليّة النحل </a:t>
          </a:r>
          <a:r>
            <a:rPr lang="ar-SA" sz="3200" dirty="0" err="1">
              <a:latin typeface="Sakkal Majalla" pitchFamily="2" charset="-78"/>
              <a:cs typeface="Sakkal Majalla" pitchFamily="2" charset="-78"/>
            </a:rPr>
            <a:t>و</a:t>
          </a:r>
          <a:r>
            <a:rPr lang="ar-SA" sz="3200" dirty="0">
              <a:latin typeface="Sakkal Majalla" pitchFamily="2" charset="-78"/>
              <a:cs typeface="Sakkal Majalla" pitchFamily="2" charset="-78"/>
            </a:rPr>
            <a:t> عملها</a:t>
          </a:r>
        </a:p>
      </dgm:t>
    </dgm:pt>
    <dgm:pt modelId="{864348DD-4336-406F-A86C-8D5F42A235C4}" type="parTrans" cxnId="{9673F45E-4B7D-471B-899E-A95A295D74B6}">
      <dgm:prSet/>
      <dgm:spPr/>
      <dgm:t>
        <a:bodyPr/>
        <a:lstStyle/>
        <a:p>
          <a:pPr rtl="1"/>
          <a:endParaRPr lang="ar-SA"/>
        </a:p>
      </dgm:t>
    </dgm:pt>
    <dgm:pt modelId="{6A336AA3-DDF7-464C-9239-36D05E94F835}" type="sibTrans" cxnId="{9673F45E-4B7D-471B-899E-A95A295D74B6}">
      <dgm:prSet/>
      <dgm:spPr/>
      <dgm:t>
        <a:bodyPr/>
        <a:lstStyle/>
        <a:p>
          <a:pPr rtl="1"/>
          <a:endParaRPr lang="ar-SA"/>
        </a:p>
      </dgm:t>
    </dgm:pt>
    <dgm:pt modelId="{32AF0209-7A2C-4B95-A5C5-19B013737DD9}" type="pres">
      <dgm:prSet presAssocID="{AE1402D3-5EBA-42EA-AEF7-C18774145650}" presName="linear" presStyleCnt="0">
        <dgm:presLayoutVars>
          <dgm:dir/>
          <dgm:animLvl val="lvl"/>
          <dgm:resizeHandles val="exact"/>
        </dgm:presLayoutVars>
      </dgm:prSet>
      <dgm:spPr/>
    </dgm:pt>
    <dgm:pt modelId="{4D5CA4D6-E46E-42C3-9A55-0F423445D71C}" type="pres">
      <dgm:prSet presAssocID="{32A55A70-DE80-4B23-8B4C-2CE86E7A92EE}" presName="parentLin" presStyleCnt="0"/>
      <dgm:spPr/>
    </dgm:pt>
    <dgm:pt modelId="{0C33FA5E-F0E3-47CE-80FD-B8287BFD3D4D}" type="pres">
      <dgm:prSet presAssocID="{32A55A70-DE80-4B23-8B4C-2CE86E7A92EE}" presName="parentLeftMargin" presStyleLbl="node1" presStyleIdx="0" presStyleCnt="2"/>
      <dgm:spPr/>
    </dgm:pt>
    <dgm:pt modelId="{C074E04B-0E6C-4B7D-916E-421F09730490}" type="pres">
      <dgm:prSet presAssocID="{32A55A70-DE80-4B23-8B4C-2CE86E7A92E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A63877-FA32-4EC5-B2F8-29AA5AFC1BC2}" type="pres">
      <dgm:prSet presAssocID="{32A55A70-DE80-4B23-8B4C-2CE86E7A92EE}" presName="negativeSpace" presStyleCnt="0"/>
      <dgm:spPr/>
    </dgm:pt>
    <dgm:pt modelId="{839A369A-EF39-484D-A4CB-B7401102A30A}" type="pres">
      <dgm:prSet presAssocID="{32A55A70-DE80-4B23-8B4C-2CE86E7A92EE}" presName="childText" presStyleLbl="conFgAcc1" presStyleIdx="0" presStyleCnt="2">
        <dgm:presLayoutVars>
          <dgm:bulletEnabled val="1"/>
        </dgm:presLayoutVars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8F49BF22-4701-4C58-A87F-08A617A9EA96}" type="pres">
      <dgm:prSet presAssocID="{5174D304-F762-4D52-9A9B-3BD1B755DE92}" presName="spaceBetweenRectangles" presStyleCnt="0"/>
      <dgm:spPr/>
    </dgm:pt>
    <dgm:pt modelId="{3681243A-76F8-46B9-BB27-36C9D3D35E1D}" type="pres">
      <dgm:prSet presAssocID="{4CE1B561-E7B1-435B-BB9E-35DC905971B1}" presName="parentLin" presStyleCnt="0"/>
      <dgm:spPr/>
    </dgm:pt>
    <dgm:pt modelId="{8066A31D-13BA-49C3-AC5F-4ACD21BF58CB}" type="pres">
      <dgm:prSet presAssocID="{4CE1B561-E7B1-435B-BB9E-35DC905971B1}" presName="parentLeftMargin" presStyleLbl="node1" presStyleIdx="0" presStyleCnt="2"/>
      <dgm:spPr/>
    </dgm:pt>
    <dgm:pt modelId="{56CA539D-EBAE-4D0C-AE37-AF17436928CE}" type="pres">
      <dgm:prSet presAssocID="{4CE1B561-E7B1-435B-BB9E-35DC905971B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BBC9F97-5D8B-45F4-9A9A-50841FDDDF20}" type="pres">
      <dgm:prSet presAssocID="{4CE1B561-E7B1-435B-BB9E-35DC905971B1}" presName="negativeSpace" presStyleCnt="0"/>
      <dgm:spPr/>
    </dgm:pt>
    <dgm:pt modelId="{22DA5740-E012-4A90-8455-8E4F45C5AABB}" type="pres">
      <dgm:prSet presAssocID="{4CE1B561-E7B1-435B-BB9E-35DC905971B1}" presName="childText" presStyleLbl="conFgAcc1" presStyleIdx="1" presStyleCnt="2">
        <dgm:presLayoutVars>
          <dgm:bulletEnabled val="1"/>
        </dgm:presLayoutVars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</dgm:ptLst>
  <dgm:cxnLst>
    <dgm:cxn modelId="{EB74CD07-E1ED-4553-8D00-E55F631BCDB9}" type="presOf" srcId="{4CE1B561-E7B1-435B-BB9E-35DC905971B1}" destId="{56CA539D-EBAE-4D0C-AE37-AF17436928CE}" srcOrd="1" destOrd="0" presId="urn:microsoft.com/office/officeart/2005/8/layout/list1"/>
    <dgm:cxn modelId="{9673F45E-4B7D-471B-899E-A95A295D74B6}" srcId="{AE1402D3-5EBA-42EA-AEF7-C18774145650}" destId="{4CE1B561-E7B1-435B-BB9E-35DC905971B1}" srcOrd="1" destOrd="0" parTransId="{864348DD-4336-406F-A86C-8D5F42A235C4}" sibTransId="{6A336AA3-DDF7-464C-9239-36D05E94F835}"/>
    <dgm:cxn modelId="{E92ED465-80EB-4746-8B97-E533470263B4}" type="presOf" srcId="{AE1402D3-5EBA-42EA-AEF7-C18774145650}" destId="{32AF0209-7A2C-4B95-A5C5-19B013737DD9}" srcOrd="0" destOrd="0" presId="urn:microsoft.com/office/officeart/2005/8/layout/list1"/>
    <dgm:cxn modelId="{947E3051-7F66-4F95-BEE4-761F9502DE02}" srcId="{AE1402D3-5EBA-42EA-AEF7-C18774145650}" destId="{32A55A70-DE80-4B23-8B4C-2CE86E7A92EE}" srcOrd="0" destOrd="0" parTransId="{A69ACC5D-6D4B-4955-AA41-0DB2E4E64856}" sibTransId="{5174D304-F762-4D52-9A9B-3BD1B755DE92}"/>
    <dgm:cxn modelId="{0D944D53-6AC3-4EEC-8A5A-C144543BB5E6}" type="presOf" srcId="{32A55A70-DE80-4B23-8B4C-2CE86E7A92EE}" destId="{0C33FA5E-F0E3-47CE-80FD-B8287BFD3D4D}" srcOrd="0" destOrd="0" presId="urn:microsoft.com/office/officeart/2005/8/layout/list1"/>
    <dgm:cxn modelId="{0B39219B-4C1F-4152-AB73-B7B6790AB8F0}" type="presOf" srcId="{32A55A70-DE80-4B23-8B4C-2CE86E7A92EE}" destId="{C074E04B-0E6C-4B7D-916E-421F09730490}" srcOrd="1" destOrd="0" presId="urn:microsoft.com/office/officeart/2005/8/layout/list1"/>
    <dgm:cxn modelId="{F90148BB-FD80-402C-AA51-517EFF7BA6A6}" type="presOf" srcId="{4CE1B561-E7B1-435B-BB9E-35DC905971B1}" destId="{8066A31D-13BA-49C3-AC5F-4ACD21BF58CB}" srcOrd="0" destOrd="0" presId="urn:microsoft.com/office/officeart/2005/8/layout/list1"/>
    <dgm:cxn modelId="{39E2782C-00C0-415F-AA76-0A3D80310C90}" type="presParOf" srcId="{32AF0209-7A2C-4B95-A5C5-19B013737DD9}" destId="{4D5CA4D6-E46E-42C3-9A55-0F423445D71C}" srcOrd="0" destOrd="0" presId="urn:microsoft.com/office/officeart/2005/8/layout/list1"/>
    <dgm:cxn modelId="{420C8067-BE96-4BE5-9680-39A43BB1EAB8}" type="presParOf" srcId="{4D5CA4D6-E46E-42C3-9A55-0F423445D71C}" destId="{0C33FA5E-F0E3-47CE-80FD-B8287BFD3D4D}" srcOrd="0" destOrd="0" presId="urn:microsoft.com/office/officeart/2005/8/layout/list1"/>
    <dgm:cxn modelId="{D770A6BF-9F6A-4180-A38B-D64FD9073848}" type="presParOf" srcId="{4D5CA4D6-E46E-42C3-9A55-0F423445D71C}" destId="{C074E04B-0E6C-4B7D-916E-421F09730490}" srcOrd="1" destOrd="0" presId="urn:microsoft.com/office/officeart/2005/8/layout/list1"/>
    <dgm:cxn modelId="{38BB5FAA-4CF8-4998-900A-17544F11CFB9}" type="presParOf" srcId="{32AF0209-7A2C-4B95-A5C5-19B013737DD9}" destId="{5DA63877-FA32-4EC5-B2F8-29AA5AFC1BC2}" srcOrd="1" destOrd="0" presId="urn:microsoft.com/office/officeart/2005/8/layout/list1"/>
    <dgm:cxn modelId="{29483618-8527-4AE9-A77F-D3612C924306}" type="presParOf" srcId="{32AF0209-7A2C-4B95-A5C5-19B013737DD9}" destId="{839A369A-EF39-484D-A4CB-B7401102A30A}" srcOrd="2" destOrd="0" presId="urn:microsoft.com/office/officeart/2005/8/layout/list1"/>
    <dgm:cxn modelId="{AA825C6F-662A-4B99-A37A-D318882252C9}" type="presParOf" srcId="{32AF0209-7A2C-4B95-A5C5-19B013737DD9}" destId="{8F49BF22-4701-4C58-A87F-08A617A9EA96}" srcOrd="3" destOrd="0" presId="urn:microsoft.com/office/officeart/2005/8/layout/list1"/>
    <dgm:cxn modelId="{E71E44B2-5A07-42A2-A490-5E2F35F30FCE}" type="presParOf" srcId="{32AF0209-7A2C-4B95-A5C5-19B013737DD9}" destId="{3681243A-76F8-46B9-BB27-36C9D3D35E1D}" srcOrd="4" destOrd="0" presId="urn:microsoft.com/office/officeart/2005/8/layout/list1"/>
    <dgm:cxn modelId="{A5B77DF8-DA50-4CB1-9BDE-6154F9EE08C0}" type="presParOf" srcId="{3681243A-76F8-46B9-BB27-36C9D3D35E1D}" destId="{8066A31D-13BA-49C3-AC5F-4ACD21BF58CB}" srcOrd="0" destOrd="0" presId="urn:microsoft.com/office/officeart/2005/8/layout/list1"/>
    <dgm:cxn modelId="{F61530BE-AF0A-496B-BBED-2F055CE7A483}" type="presParOf" srcId="{3681243A-76F8-46B9-BB27-36C9D3D35E1D}" destId="{56CA539D-EBAE-4D0C-AE37-AF17436928CE}" srcOrd="1" destOrd="0" presId="urn:microsoft.com/office/officeart/2005/8/layout/list1"/>
    <dgm:cxn modelId="{7CB93FD3-53F6-45F1-8B01-160A31332DD7}" type="presParOf" srcId="{32AF0209-7A2C-4B95-A5C5-19B013737DD9}" destId="{BBBC9F97-5D8B-45F4-9A9A-50841FDDDF20}" srcOrd="5" destOrd="0" presId="urn:microsoft.com/office/officeart/2005/8/layout/list1"/>
    <dgm:cxn modelId="{BDFEE892-965A-46F3-8751-8311EA193CC0}" type="presParOf" srcId="{32AF0209-7A2C-4B95-A5C5-19B013737DD9}" destId="{22DA5740-E012-4A90-8455-8E4F45C5AAB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A369A-EF39-484D-A4CB-B7401102A30A}">
      <dsp:nvSpPr>
        <dsp:cNvPr id="0" name=""/>
        <dsp:cNvSpPr/>
      </dsp:nvSpPr>
      <dsp:spPr>
        <a:xfrm>
          <a:off x="0" y="401439"/>
          <a:ext cx="5100084" cy="680400"/>
        </a:xfrm>
        <a:prstGeom prst="rect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C074E04B-0E6C-4B7D-916E-421F09730490}">
      <dsp:nvSpPr>
        <dsp:cNvPr id="0" name=""/>
        <dsp:cNvSpPr/>
      </dsp:nvSpPr>
      <dsp:spPr>
        <a:xfrm>
          <a:off x="255004" y="2919"/>
          <a:ext cx="3570058" cy="7970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4940" tIns="0" rIns="134940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itchFamily="2" charset="-78"/>
              <a:cs typeface="Sakkal Majalla" pitchFamily="2" charset="-78"/>
            </a:rPr>
            <a:t>أن يتعرّف التلميذ </a:t>
          </a:r>
          <a:r>
            <a:rPr lang="ar-SY" sz="3200" kern="1200">
              <a:latin typeface="Sakkal Majalla" pitchFamily="2" charset="-78"/>
              <a:cs typeface="Sakkal Majalla" pitchFamily="2" charset="-78"/>
            </a:rPr>
            <a:t> على </a:t>
          </a:r>
          <a:r>
            <a:rPr lang="ar-SA" sz="3200" kern="1200">
              <a:latin typeface="Sakkal Majalla" pitchFamily="2" charset="-78"/>
              <a:cs typeface="Sakkal Majalla" pitchFamily="2" charset="-78"/>
            </a:rPr>
            <a:t>دورة </a:t>
          </a:r>
          <a:r>
            <a:rPr lang="ar-SA" sz="3200" kern="1200" dirty="0">
              <a:latin typeface="Sakkal Majalla" pitchFamily="2" charset="-78"/>
              <a:cs typeface="Sakkal Majalla" pitchFamily="2" charset="-78"/>
            </a:rPr>
            <a:t>حياة الجرادة أو النحل</a:t>
          </a:r>
        </a:p>
      </dsp:txBody>
      <dsp:txXfrm>
        <a:off x="293912" y="41827"/>
        <a:ext cx="3492242" cy="719224"/>
      </dsp:txXfrm>
    </dsp:sp>
    <dsp:sp modelId="{22DA5740-E012-4A90-8455-8E4F45C5AABB}">
      <dsp:nvSpPr>
        <dsp:cNvPr id="0" name=""/>
        <dsp:cNvSpPr/>
      </dsp:nvSpPr>
      <dsp:spPr>
        <a:xfrm>
          <a:off x="0" y="1626160"/>
          <a:ext cx="5100084" cy="680400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56CA539D-EBAE-4D0C-AE37-AF17436928CE}">
      <dsp:nvSpPr>
        <dsp:cNvPr id="0" name=""/>
        <dsp:cNvSpPr/>
      </dsp:nvSpPr>
      <dsp:spPr>
        <a:xfrm>
          <a:off x="255004" y="1227640"/>
          <a:ext cx="3570058" cy="7970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4940" tIns="0" rIns="134940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itchFamily="2" charset="-78"/>
              <a:cs typeface="Sakkal Majalla" pitchFamily="2" charset="-78"/>
            </a:rPr>
            <a:t>أن يحدّد التلميذ أفراد خليّة النحل </a:t>
          </a:r>
          <a:r>
            <a:rPr lang="ar-SA" sz="3200" kern="1200" dirty="0" err="1">
              <a:latin typeface="Sakkal Majalla" pitchFamily="2" charset="-78"/>
              <a:cs typeface="Sakkal Majalla" pitchFamily="2" charset="-78"/>
            </a:rPr>
            <a:t>و</a:t>
          </a:r>
          <a:r>
            <a:rPr lang="ar-SA" sz="3200" kern="1200" dirty="0">
              <a:latin typeface="Sakkal Majalla" pitchFamily="2" charset="-78"/>
              <a:cs typeface="Sakkal Majalla" pitchFamily="2" charset="-78"/>
            </a:rPr>
            <a:t> عملها</a:t>
          </a:r>
        </a:p>
      </dsp:txBody>
      <dsp:txXfrm>
        <a:off x="293912" y="1266548"/>
        <a:ext cx="3492242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pPr/>
              <a:t>04/01/1442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6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7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0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5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4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0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9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6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6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4586" y="3269377"/>
            <a:ext cx="3066687" cy="1662517"/>
          </a:xfrm>
        </p:spPr>
        <p:txBody>
          <a:bodyPr>
            <a:normAutofit fontScale="90000"/>
          </a:bodyPr>
          <a:lstStyle/>
          <a:p>
            <a:pPr algn="r"/>
            <a:r>
              <a:rPr lang="ar-SY" sz="3200" b="1" dirty="0">
                <a:solidFill>
                  <a:srgbClr val="E55D65"/>
                </a:solidFill>
              </a:rPr>
              <a:t>الصف :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الثالث</a:t>
            </a:r>
            <a:br>
              <a:rPr lang="ar-SY" sz="3200" dirty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العلوم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أقسام الجهاز البوليّ وصحّته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85488" y="2758859"/>
            <a:ext cx="19037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تصميم    ساري العم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وسيلة شرح على شكل سحابة 2"/>
          <p:cNvSpPr/>
          <p:nvPr/>
        </p:nvSpPr>
        <p:spPr>
          <a:xfrm>
            <a:off x="4805916" y="276348"/>
            <a:ext cx="3755335" cy="1797002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02" y="2758858"/>
            <a:ext cx="2634914" cy="197618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199321" y="718319"/>
            <a:ext cx="31599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شكراً لاستماعكم</a:t>
            </a: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26" y="3533954"/>
            <a:ext cx="1714500" cy="128587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61908" y="1331728"/>
            <a:ext cx="23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9600" dirty="0">
                <a:solidFill>
                  <a:schemeClr val="bg1"/>
                </a:solidFill>
              </a:rPr>
              <a:t>س</a:t>
            </a:r>
            <a:endParaRPr lang="en-GB" sz="9600" dirty="0">
              <a:solidFill>
                <a:schemeClr val="bg1"/>
              </a:solidFill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2820015" y="287079"/>
            <a:ext cx="3568502" cy="69740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4037" y="287079"/>
            <a:ext cx="8187070" cy="591286"/>
          </a:xfrm>
        </p:spPr>
        <p:txBody>
          <a:bodyPr>
            <a:normAutofit fontScale="90000"/>
          </a:bodyPr>
          <a:lstStyle/>
          <a:p>
            <a:pPr rtl="1"/>
            <a:r>
              <a:rPr lang="ar" dirty="0">
                <a:latin typeface="Sakkal Majalla" pitchFamily="2" charset="-78"/>
                <a:cs typeface="Sakkal Majalla" pitchFamily="2" charset="-78"/>
              </a:rPr>
              <a:t>مخرجات</a:t>
            </a:r>
            <a:r>
              <a:rPr lang="en-US" altLang="ar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" altLang="ar" dirty="0">
                <a:latin typeface="Sakkal Majalla" pitchFamily="2" charset="-78"/>
                <a:cs typeface="Sakkal Majalla" pitchFamily="2" charset="-78"/>
              </a:rPr>
              <a:t>التعلم</a:t>
            </a:r>
            <a:r>
              <a:rPr lang="en-US" altLang="ar" dirty="0">
                <a:latin typeface="Sakkal Majalla" pitchFamily="2" charset="-78"/>
                <a:cs typeface="Sakkal Majalla" pitchFamily="2" charset="-78"/>
              </a:rPr>
              <a:t> 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" name="Oval 38">
            <a:extLst>
              <a:ext uri="{FF2B5EF4-FFF2-40B4-BE49-F238E27FC236}">
                <a16:creationId xmlns:a16="http://schemas.microsoft.com/office/drawing/2014/main" id="{C8B9C6D0-3688-4A30-BF0A-B21713DA7795}"/>
              </a:ext>
            </a:extLst>
          </p:cNvPr>
          <p:cNvSpPr/>
          <p:nvPr/>
        </p:nvSpPr>
        <p:spPr>
          <a:xfrm>
            <a:off x="7106622" y="508638"/>
            <a:ext cx="1464730" cy="1098546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6" name="Group 72">
            <a:extLst>
              <a:ext uri="{FF2B5EF4-FFF2-40B4-BE49-F238E27FC236}">
                <a16:creationId xmlns:a16="http://schemas.microsoft.com/office/drawing/2014/main" id="{284DC9F7-878D-459F-9009-FF1B2A351836}"/>
              </a:ext>
            </a:extLst>
          </p:cNvPr>
          <p:cNvGrpSpPr/>
          <p:nvPr/>
        </p:nvGrpSpPr>
        <p:grpSpPr>
          <a:xfrm>
            <a:off x="7304585" y="638361"/>
            <a:ext cx="1044790" cy="825101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aphicFrame>
        <p:nvGraphicFramePr>
          <p:cNvPr id="40" name="رسم تخطيطي 39"/>
          <p:cNvGraphicFramePr/>
          <p:nvPr>
            <p:extLst>
              <p:ext uri="{D42A27DB-BD31-4B8C-83A1-F6EECF244321}">
                <p14:modId xmlns:p14="http://schemas.microsoft.com/office/powerpoint/2010/main" val="558717605"/>
              </p:ext>
            </p:extLst>
          </p:nvPr>
        </p:nvGraphicFramePr>
        <p:xfrm>
          <a:off x="2006538" y="1131397"/>
          <a:ext cx="5100084" cy="230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757906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C074E04B-0E6C-4B7D-916E-421F09730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>
                                            <p:graphicEl>
                                              <a:dgm id="{C074E04B-0E6C-4B7D-916E-421F09730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839A369A-EF39-484D-A4CB-B7401102A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">
                                            <p:graphicEl>
                                              <a:dgm id="{839A369A-EF39-484D-A4CB-B7401102A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56CA539D-EBAE-4D0C-AE37-AF1743692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">
                                            <p:graphicEl>
                                              <a:dgm id="{56CA539D-EBAE-4D0C-AE37-AF1743692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22DA5740-E012-4A90-8455-8E4F45C5A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">
                                            <p:graphicEl>
                                              <a:dgm id="{22DA5740-E012-4A90-8455-8E4F45C5A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40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23156" t="21102" r="17149" b="14653"/>
          <a:stretch>
            <a:fillRect/>
          </a:stretch>
        </p:blipFill>
        <p:spPr bwMode="auto">
          <a:xfrm>
            <a:off x="2622902" y="454542"/>
            <a:ext cx="5178057" cy="313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489098" y="454542"/>
            <a:ext cx="21338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تأمّل الصورة: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806995" y="3710764"/>
            <a:ext cx="402146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تكون الجرادة بيضة ثم حوريّة ثم تصبح جرادة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7134447" y="454542"/>
            <a:ext cx="1371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بيضة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7134447" y="1995852"/>
            <a:ext cx="13716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حوريّة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73191" y="2705165"/>
            <a:ext cx="2133804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جرادة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8" grpId="0" build="allAtOnce" animBg="1"/>
      <p:bldP spid="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23033" t="37706" r="25117" b="7676"/>
          <a:stretch>
            <a:fillRect/>
          </a:stretch>
        </p:blipFill>
        <p:spPr bwMode="auto">
          <a:xfrm>
            <a:off x="752935" y="361509"/>
            <a:ext cx="5881781" cy="318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6425405" y="361509"/>
            <a:ext cx="21338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تأمّل الصورة: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849526" y="3551275"/>
            <a:ext cx="3785190" cy="1323439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تكون النحلة بيضة ثم شرنقة ثم نحلة</a:t>
            </a:r>
          </a:p>
        </p:txBody>
      </p:sp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425405" y="361509"/>
            <a:ext cx="21338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تأمّل الصورة: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849526" y="3551275"/>
            <a:ext cx="378519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تتكون خلية النحل من الملكة </a:t>
            </a:r>
            <a:r>
              <a:rPr lang="ar-SA" sz="3600" dirty="0" err="1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الذكور </a:t>
            </a:r>
            <a:r>
              <a:rPr lang="ar-SA" sz="3600" dirty="0" err="1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</a:t>
            </a:r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العاملات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0459" t="19194" r="21807" b="16615"/>
          <a:stretch>
            <a:fillRect/>
          </a:stretch>
        </p:blipFill>
        <p:spPr bwMode="auto">
          <a:xfrm>
            <a:off x="606056" y="361509"/>
            <a:ext cx="5819349" cy="313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698842" y="1382233"/>
            <a:ext cx="6091820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latin typeface="Sakkal Majalla" pitchFamily="2" charset="-78"/>
                <a:cs typeface="Sakkal Majalla" pitchFamily="2" charset="-78"/>
              </a:rPr>
              <a:t>يتكاثر النحل بالبيض</a:t>
            </a:r>
            <a:br>
              <a:rPr lang="ar-SA" sz="4400" dirty="0">
                <a:latin typeface="Sakkal Majalla" pitchFamily="2" charset="-78"/>
                <a:cs typeface="Sakkal Majalla" pitchFamily="2" charset="-78"/>
              </a:rPr>
            </a:br>
            <a:r>
              <a:rPr lang="ar-SA" sz="4400" dirty="0">
                <a:latin typeface="Sakkal Majalla" pitchFamily="2" charset="-78"/>
                <a:cs typeface="Sakkal Majalla" pitchFamily="2" charset="-78"/>
              </a:rPr>
              <a:t>يعيش النحل في الخليّة على شكل جماعات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327990" y="337585"/>
            <a:ext cx="3802913" cy="1044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/>
          </a:p>
        </p:txBody>
      </p:sp>
      <p:sp>
        <p:nvSpPr>
          <p:cNvPr id="9" name="مربع نص 8"/>
          <p:cNvSpPr txBox="1"/>
          <p:nvPr/>
        </p:nvSpPr>
        <p:spPr>
          <a:xfrm>
            <a:off x="3615070" y="366570"/>
            <a:ext cx="317559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latin typeface="Sakkal Majalla" pitchFamily="2" charset="-78"/>
                <a:cs typeface="Sakkal Majalla" pitchFamily="2" charset="-78"/>
              </a:rPr>
              <a:t>هل تعلم</a:t>
            </a:r>
          </a:p>
        </p:txBody>
      </p:sp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/>
          <p:cNvSpPr/>
          <p:nvPr/>
        </p:nvSpPr>
        <p:spPr>
          <a:xfrm>
            <a:off x="2509284" y="358850"/>
            <a:ext cx="3965944" cy="830997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2881424" y="358849"/>
            <a:ext cx="3296093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أتعلّم</a:t>
            </a:r>
            <a:endParaRPr lang="ar-SA" sz="5400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414130" y="1251984"/>
            <a:ext cx="7031667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نربّي النحل للاستفادة من العسل والشمع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57200" y="2456120"/>
            <a:ext cx="6188149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نستفيد من العسل غذاءَ ودواءَ.</a:t>
            </a:r>
          </a:p>
        </p:txBody>
      </p:sp>
      <p:sp>
        <p:nvSpPr>
          <p:cNvPr id="9" name="سهم للأسفل 8"/>
          <p:cNvSpPr/>
          <p:nvPr/>
        </p:nvSpPr>
        <p:spPr>
          <a:xfrm>
            <a:off x="1860697" y="1829065"/>
            <a:ext cx="1020726" cy="627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 descr="ggggg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638" y="3602530"/>
            <a:ext cx="1384093" cy="121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4742121" y="384902"/>
            <a:ext cx="386316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اختر الإجابة الصحيحة: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742121" y="1154343"/>
            <a:ext cx="386316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تتكاثر الحشرات </a:t>
            </a:r>
            <a:r>
              <a:rPr lang="ar-SA" sz="4400" dirty="0" err="1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بـ</a:t>
            </a:r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: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709145" y="2043400"/>
            <a:ext cx="189614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الولادة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5209952" y="2043400"/>
            <a:ext cx="149919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البيض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3583172" y="2043400"/>
            <a:ext cx="162678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 err="1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الانشطا</a:t>
            </a:r>
            <a:r>
              <a:rPr lang="ar-SY" sz="40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ر</a:t>
            </a:r>
            <a:endParaRPr lang="ar-SA" sz="40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32389" y="2043400"/>
            <a:ext cx="3150783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لا شيء مما سبق</a:t>
            </a:r>
          </a:p>
        </p:txBody>
      </p:sp>
      <p:pic>
        <p:nvPicPr>
          <p:cNvPr id="15" name="صورة 14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219" y="2954123"/>
            <a:ext cx="1188720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061" y="2983363"/>
            <a:ext cx="1188720" cy="184023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540643" y="1104659"/>
            <a:ext cx="488034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نربي النحل للاستفادة من: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422606" y="389078"/>
            <a:ext cx="314723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/>
              <a:t>اختر الإجابة الصحيحة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156253" y="1750990"/>
            <a:ext cx="241359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العسل كغذاء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136065" y="1750990"/>
            <a:ext cx="202018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العسل كدواء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724061" y="1750990"/>
            <a:ext cx="141200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الشمع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99731" y="1750990"/>
            <a:ext cx="222433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كل ما سبق صحيح</a:t>
            </a:r>
          </a:p>
        </p:txBody>
      </p:sp>
    </p:spTree>
    <p:extLst>
      <p:ext uri="{BB962C8B-B14F-4D97-AF65-F5344CB8AC3E}">
        <p14:creationId xmlns:p14="http://schemas.microsoft.com/office/powerpoint/2010/main" val="21793694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135</Words>
  <Application>Microsoft Office PowerPoint</Application>
  <PresentationFormat>عرض على الشاشة (16:9)</PresentationFormat>
  <Paragraphs>33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Calibri</vt:lpstr>
      <vt:lpstr>Sakkal Majalla</vt:lpstr>
      <vt:lpstr>نسق Office</vt:lpstr>
      <vt:lpstr>school</vt:lpstr>
      <vt:lpstr>الصف : الثالث المادة : العلوم  الدرس : أقسام الجهاز البوليّ وصحّته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Asus</cp:lastModifiedBy>
  <cp:revision>111</cp:revision>
  <dcterms:created xsi:type="dcterms:W3CDTF">2020-05-02T02:36:07Z</dcterms:created>
  <dcterms:modified xsi:type="dcterms:W3CDTF">2020-08-22T10:29:41Z</dcterms:modified>
</cp:coreProperties>
</file>