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6" r:id="rId2"/>
    <p:sldId id="265" r:id="rId3"/>
    <p:sldId id="263" r:id="rId4"/>
    <p:sldId id="264" r:id="rId5"/>
    <p:sldId id="258" r:id="rId6"/>
    <p:sldId id="261" r:id="rId7"/>
    <p:sldId id="259" r:id="rId8"/>
    <p:sldId id="262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99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234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5737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0929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53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0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636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8948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42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249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87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298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7/5/2020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088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42470" y="4511569"/>
            <a:ext cx="3761405" cy="2216689"/>
          </a:xfrm>
        </p:spPr>
        <p:txBody>
          <a:bodyPr/>
          <a:lstStyle/>
          <a:p>
            <a:r>
              <a:rPr lang="ar-SA" sz="4800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الصف</a:t>
            </a: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:</a:t>
            </a:r>
            <a:r>
              <a:rPr lang="ar-SA" b="1" dirty="0">
                <a:latin typeface="Sakkal Majalla" pitchFamily="2" charset="-78"/>
                <a:cs typeface="Sakkal Majalla" pitchFamily="2" charset="-78"/>
              </a:rPr>
              <a:t>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الأول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المادة: </a:t>
            </a:r>
            <a: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حساب</a:t>
            </a:r>
            <a:br>
              <a:rPr lang="ar-SA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</a:br>
            <a:r>
              <a:rPr lang="ar-SA" b="1" dirty="0">
                <a:solidFill>
                  <a:srgbClr val="7030A0"/>
                </a:solidFill>
                <a:latin typeface="Sakkal Majalla" pitchFamily="2" charset="-78"/>
                <a:cs typeface="Sakkal Majalla" pitchFamily="2" charset="-78"/>
              </a:rPr>
              <a:t>الدرس: </a:t>
            </a:r>
            <a:r>
              <a:rPr lang="ar-SA" b="1" dirty="0" smtClean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الطرح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741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عنوان 10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884237"/>
          </a:xfrm>
        </p:spPr>
        <p:txBody>
          <a:bodyPr>
            <a:normAutofit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مخرجات التعلم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2" name="عنصر نائب للمحتوى 11"/>
          <p:cNvSpPr>
            <a:spLocks noGrp="1"/>
          </p:cNvSpPr>
          <p:nvPr>
            <p:ph idx="1"/>
          </p:nvPr>
        </p:nvSpPr>
        <p:spPr>
          <a:xfrm>
            <a:off x="1075267" y="1600200"/>
            <a:ext cx="6968066" cy="183726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ناتج عملية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الطرح بالشكل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الأفقي</a:t>
            </a:r>
          </a:p>
          <a:p>
            <a:pPr marL="0" indent="0" algn="r">
              <a:buNone/>
            </a:pP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- أن يجد التلميذ ناتج عملية </a:t>
            </a:r>
            <a:r>
              <a:rPr lang="ar-SA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الطرح </a:t>
            </a:r>
            <a:r>
              <a:rPr lang="ar-SA" b="1" dirty="0">
                <a:latin typeface="Sakkal Majalla" panose="02000000000000000000" pitchFamily="2" charset="-78"/>
                <a:cs typeface="Sakkal Majalla" panose="02000000000000000000" pitchFamily="2" charset="-78"/>
              </a:rPr>
              <a:t>بالشكل العمودي</a:t>
            </a:r>
            <a:endParaRPr lang="en-US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937049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910695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5037666" y="1820334"/>
            <a:ext cx="3191934" cy="17356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  +  5  =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1964267" y="1312334"/>
            <a:ext cx="2302933" cy="3175000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4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28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2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  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326898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أتذكر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7" name="سحابة 6"/>
          <p:cNvSpPr/>
          <p:nvPr/>
        </p:nvSpPr>
        <p:spPr>
          <a:xfrm>
            <a:off x="4961466" y="1790172"/>
            <a:ext cx="3191934" cy="1735667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3  +  5  =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endParaRPr lang="ar-SA" sz="44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سحابة 8"/>
          <p:cNvSpPr/>
          <p:nvPr/>
        </p:nvSpPr>
        <p:spPr>
          <a:xfrm>
            <a:off x="2099734" y="1320802"/>
            <a:ext cx="2362199" cy="3318932"/>
          </a:xfrm>
          <a:prstGeom prst="cloud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3</a:t>
            </a:r>
            <a:endParaRPr lang="ar-SA" sz="66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+ </a:t>
            </a:r>
            <a:r>
              <a:rPr lang="ar-SA" sz="4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5</a:t>
            </a:r>
            <a:r>
              <a:rPr lang="ar-SA" sz="40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2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ــــــــــــــــــــــــــــــــــــــــــــــــــــــــ  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  <a:p>
            <a:pPr algn="ctr"/>
            <a:r>
              <a:rPr lang="ar-SA" sz="24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=  </a:t>
            </a:r>
            <a:r>
              <a:rPr lang="ar-SA" sz="44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8</a:t>
            </a:r>
            <a:r>
              <a:rPr lang="ar-SA" sz="3200" b="1" dirty="0" smtClean="0">
                <a:solidFill>
                  <a:schemeClr val="bg1">
                    <a:lumMod val="95000"/>
                  </a:schemeClr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  </a:t>
            </a:r>
            <a:endParaRPr lang="ar-SA" sz="2400" b="1" dirty="0">
              <a:solidFill>
                <a:schemeClr val="bg1">
                  <a:lumMod val="95000"/>
                </a:schemeClr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17494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482600"/>
            <a:ext cx="7645400" cy="935037"/>
          </a:xfrm>
        </p:spPr>
        <p:txBody>
          <a:bodyPr/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أتعلم الطرح</a:t>
            </a:r>
            <a:endParaRPr lang="en-US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2093"/>
          <a:stretch/>
        </p:blipFill>
        <p:spPr>
          <a:xfrm>
            <a:off x="1320799" y="1292147"/>
            <a:ext cx="6688667" cy="2102349"/>
          </a:xfrm>
        </p:spPr>
      </p:pic>
      <p:sp>
        <p:nvSpPr>
          <p:cNvPr id="5" name="مستطيل مستدير الزوايا 4"/>
          <p:cNvSpPr/>
          <p:nvPr/>
        </p:nvSpPr>
        <p:spPr>
          <a:xfrm>
            <a:off x="3636238" y="3428999"/>
            <a:ext cx="2997200" cy="2853267"/>
          </a:xfrm>
          <a:prstGeom prst="roundRect">
            <a:avLst/>
          </a:prstGeom>
          <a:solidFill>
            <a:srgbClr val="B399FD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   </a:t>
            </a:r>
            <a:r>
              <a:rPr lang="ar-SA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-   </a:t>
            </a:r>
            <a:r>
              <a:rPr lang="ar-SA" sz="36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1     =   3</a:t>
            </a:r>
            <a:endParaRPr lang="ar-SA" sz="36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" name="سهم للأسفل 5"/>
          <p:cNvSpPr/>
          <p:nvPr/>
        </p:nvSpPr>
        <p:spPr>
          <a:xfrm>
            <a:off x="5439831" y="4953000"/>
            <a:ext cx="198967" cy="488950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سهم للأسفل 6"/>
          <p:cNvSpPr/>
          <p:nvPr/>
        </p:nvSpPr>
        <p:spPr>
          <a:xfrm>
            <a:off x="4470004" y="4953000"/>
            <a:ext cx="173371" cy="474133"/>
          </a:xfrm>
          <a:prstGeom prst="downArrow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5194299" y="5482167"/>
            <a:ext cx="999067" cy="618067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ناقص</a:t>
            </a:r>
            <a:endParaRPr lang="ar-SA" sz="2000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4029936" y="5441950"/>
            <a:ext cx="1066801" cy="658284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rgbClr val="FF0000"/>
                </a:solidFill>
              </a:rPr>
              <a:t>يساوي</a:t>
            </a:r>
            <a:endParaRPr lang="ar-SA" sz="2000" b="1" dirty="0">
              <a:solidFill>
                <a:srgbClr val="FF0000"/>
              </a:solidFill>
            </a:endParaRPr>
          </a:p>
        </p:txBody>
      </p:sp>
      <p:sp>
        <p:nvSpPr>
          <p:cNvPr id="10" name="وسيلة شرح مستطيلة مستديرة الزوايا 9"/>
          <p:cNvSpPr/>
          <p:nvPr/>
        </p:nvSpPr>
        <p:spPr>
          <a:xfrm>
            <a:off x="2912534" y="1292147"/>
            <a:ext cx="2726264" cy="849919"/>
          </a:xfrm>
          <a:prstGeom prst="wedgeRoundRectCallout">
            <a:avLst>
              <a:gd name="adj1" fmla="val -41945"/>
              <a:gd name="adj2" fmla="val 71942"/>
              <a:gd name="adj3" fmla="val 16667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لأطرح 1 أشطب  1</a:t>
            </a:r>
          </a:p>
          <a:p>
            <a:pPr algn="ctr"/>
            <a:r>
              <a:rPr lang="ar-SA" sz="2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4  -  1 =  3 عبارة طرح</a:t>
            </a:r>
            <a:endParaRPr lang="ar-SA" sz="2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48323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867" y="516466"/>
            <a:ext cx="7476066" cy="901171"/>
          </a:xfrm>
        </p:spPr>
        <p:txBody>
          <a:bodyPr/>
          <a:lstStyle/>
          <a:p>
            <a:r>
              <a:rPr lang="ar-SA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 الطرح</a:t>
            </a:r>
            <a:endParaRPr lang="en-US" dirty="0"/>
          </a:p>
        </p:txBody>
      </p:sp>
      <p:pic>
        <p:nvPicPr>
          <p:cNvPr id="5" name="عنصر نائب للمحتوى 4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11" t="40791" r="41593" b="45937"/>
          <a:stretch/>
        </p:blipFill>
        <p:spPr>
          <a:xfrm>
            <a:off x="5266267" y="1583267"/>
            <a:ext cx="3271905" cy="2074333"/>
          </a:xfrm>
        </p:spPr>
      </p:pic>
      <p:sp>
        <p:nvSpPr>
          <p:cNvPr id="6" name="خماسي 5"/>
          <p:cNvSpPr/>
          <p:nvPr/>
        </p:nvSpPr>
        <p:spPr>
          <a:xfrm>
            <a:off x="1312332" y="1904999"/>
            <a:ext cx="3090333" cy="1820333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نسمي هذا الشكل بالطرح الأفقي</a:t>
            </a:r>
            <a:endParaRPr lang="ar-SA" sz="2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520371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92666"/>
            <a:ext cx="7476067" cy="824971"/>
          </a:xfrm>
        </p:spPr>
        <p:txBody>
          <a:bodyPr>
            <a:normAutofit/>
          </a:bodyPr>
          <a:lstStyle/>
          <a:p>
            <a:r>
              <a:rPr lang="ar-SA" sz="4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أجد ناتج الطرح</a:t>
            </a:r>
            <a:endParaRPr lang="en-US" sz="4800" dirty="0"/>
          </a:p>
        </p:txBody>
      </p:sp>
      <p:pic>
        <p:nvPicPr>
          <p:cNvPr id="4" name="عنصر نائب للمحتوى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421" t="44896" r="39372" b="32094"/>
          <a:stretch/>
        </p:blipFill>
        <p:spPr>
          <a:xfrm>
            <a:off x="3869266" y="1507067"/>
            <a:ext cx="2963333" cy="3465002"/>
          </a:xfrm>
        </p:spPr>
      </p:pic>
      <p:sp>
        <p:nvSpPr>
          <p:cNvPr id="5" name="خماسي 4"/>
          <p:cNvSpPr/>
          <p:nvPr/>
        </p:nvSpPr>
        <p:spPr>
          <a:xfrm>
            <a:off x="1117600" y="2641600"/>
            <a:ext cx="2861733" cy="1642533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b="1" dirty="0" smtClean="0">
                <a:solidFill>
                  <a:srgbClr val="7030A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نسمي هذا الشكل بالطرح العمودي</a:t>
            </a:r>
            <a:endParaRPr lang="ar-SA" sz="2800" b="1" dirty="0">
              <a:solidFill>
                <a:srgbClr val="7030A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21718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عنوان 7"/>
          <p:cNvSpPr>
            <a:spLocks noGrp="1"/>
          </p:cNvSpPr>
          <p:nvPr>
            <p:ph type="title"/>
          </p:nvPr>
        </p:nvSpPr>
        <p:spPr>
          <a:xfrm>
            <a:off x="609599" y="667015"/>
            <a:ext cx="7789334" cy="664104"/>
          </a:xfrm>
        </p:spPr>
        <p:txBody>
          <a:bodyPr>
            <a:normAutofit fontScale="90000"/>
          </a:bodyPr>
          <a:lstStyle/>
          <a:p>
            <a:r>
              <a:rPr lang="ar-SA" b="1" dirty="0" smtClean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أكتب عبارات الطرح بالشكل العمودي</a:t>
            </a:r>
            <a:endParaRPr lang="ar-SA" b="1" dirty="0">
              <a:solidFill>
                <a:srgbClr val="FF0000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0" name="دبوس زينة 9"/>
          <p:cNvSpPr/>
          <p:nvPr/>
        </p:nvSpPr>
        <p:spPr>
          <a:xfrm>
            <a:off x="1858431" y="1464733"/>
            <a:ext cx="2396067" cy="1032934"/>
          </a:xfrm>
          <a:prstGeom prst="plaqu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9  -  2  =  7</a:t>
            </a:r>
            <a:endParaRPr lang="ar-SA" sz="44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1" name="دبوس زينة 10"/>
          <p:cNvSpPr/>
          <p:nvPr/>
        </p:nvSpPr>
        <p:spPr>
          <a:xfrm rot="5400000">
            <a:off x="4819649" y="3028951"/>
            <a:ext cx="2387600" cy="1612900"/>
          </a:xfrm>
          <a:prstGeom prst="plaqu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دبوس زينة 11"/>
          <p:cNvSpPr/>
          <p:nvPr/>
        </p:nvSpPr>
        <p:spPr>
          <a:xfrm>
            <a:off x="5206999" y="1464733"/>
            <a:ext cx="2142067" cy="956734"/>
          </a:xfrm>
          <a:prstGeom prst="plaqu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b="1" dirty="0" smtClean="0">
                <a:solidFill>
                  <a:schemeClr val="tx1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7 – 1 = 6</a:t>
            </a:r>
            <a:endParaRPr lang="ar-SA" sz="4400" b="1" dirty="0">
              <a:solidFill>
                <a:schemeClr val="tx1"/>
              </a:solidFill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13" name="دبوس زينة 12"/>
          <p:cNvSpPr/>
          <p:nvPr/>
        </p:nvSpPr>
        <p:spPr>
          <a:xfrm>
            <a:off x="2641598" y="2641601"/>
            <a:ext cx="1612900" cy="2387600"/>
          </a:xfrm>
          <a:prstGeom prst="plaqu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71501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شريط إلى الأعلى 5"/>
          <p:cNvSpPr/>
          <p:nvPr/>
        </p:nvSpPr>
        <p:spPr>
          <a:xfrm>
            <a:off x="1016000" y="982133"/>
            <a:ext cx="7264400" cy="2269067"/>
          </a:xfrm>
          <a:prstGeom prst="ribbon2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b="1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شكرا لحسن استماعكم</a:t>
            </a:r>
            <a:endParaRPr lang="ar-SA" sz="4800" b="1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72858950"/>
      </p:ext>
    </p:extLst>
  </p:cSld>
  <p:clrMapOvr>
    <a:masterClrMapping/>
  </p:clrMapOvr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school.thmx</Template>
  <TotalTime>108</TotalTime>
  <Words>101</Words>
  <Application>Microsoft Office PowerPoint</Application>
  <PresentationFormat>عرض على الشاشة (3:4)‏</PresentationFormat>
  <Paragraphs>30</Paragraphs>
  <Slides>9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9</vt:i4>
      </vt:variant>
    </vt:vector>
  </HeadingPairs>
  <TitlesOfParts>
    <vt:vector size="10" baseType="lpstr">
      <vt:lpstr>school</vt:lpstr>
      <vt:lpstr>الصف: الأول المادة: حساب الدرس: الطرح</vt:lpstr>
      <vt:lpstr>مخرجات التعلم</vt:lpstr>
      <vt:lpstr>أتذكر</vt:lpstr>
      <vt:lpstr>أتذكر</vt:lpstr>
      <vt:lpstr>أتعلم الطرح</vt:lpstr>
      <vt:lpstr>أجد ناتج الطرح</vt:lpstr>
      <vt:lpstr>أجد ناتج الطرح</vt:lpstr>
      <vt:lpstr>أكتب عبارات الطرح بالشكل العمودي</vt:lpstr>
      <vt:lpstr>عرض تقديمي في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ttiger</cp:lastModifiedBy>
  <cp:revision>15</cp:revision>
  <dcterms:created xsi:type="dcterms:W3CDTF">2020-05-02T02:36:07Z</dcterms:created>
  <dcterms:modified xsi:type="dcterms:W3CDTF">2020-07-05T19:58:31Z</dcterms:modified>
</cp:coreProperties>
</file>