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15"/>
  </p:notesMasterIdLst>
  <p:sldIdLst>
    <p:sldId id="261" r:id="rId2"/>
    <p:sldId id="263" r:id="rId3"/>
    <p:sldId id="275" r:id="rId4"/>
    <p:sldId id="258" r:id="rId5"/>
    <p:sldId id="267" r:id="rId6"/>
    <p:sldId id="271" r:id="rId7"/>
    <p:sldId id="274" r:id="rId8"/>
    <p:sldId id="257" r:id="rId9"/>
    <p:sldId id="269" r:id="rId10"/>
    <p:sldId id="270" r:id="rId11"/>
    <p:sldId id="272" r:id="rId12"/>
    <p:sldId id="273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 snapToObjects="1">
      <p:cViewPr>
        <p:scale>
          <a:sx n="72" d="100"/>
          <a:sy n="72" d="100"/>
        </p:scale>
        <p:origin x="-653" y="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8745C7-C3CA-465F-AF33-19D4AC05B06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</dgm:pt>
    <dgm:pt modelId="{775AAF08-6ADF-4BB1-A6BE-FBB8272E34B2}">
      <dgm:prSet phldrT="[نص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r"/>
          <a:r>
            <a:rPr lang="ar-SY" sz="2800" dirty="0" smtClean="0">
              <a:latin typeface="Sakkal Majalla" pitchFamily="2" charset="-78"/>
              <a:cs typeface="Sakkal Majalla" pitchFamily="2" charset="-78"/>
            </a:rPr>
            <a:t>أن </a:t>
          </a:r>
          <a:r>
            <a:rPr lang="ar-SA" sz="2800" dirty="0" smtClean="0">
              <a:latin typeface="Sakkal Majalla" pitchFamily="2" charset="-78"/>
              <a:cs typeface="Sakkal Majalla" pitchFamily="2" charset="-78"/>
            </a:rPr>
            <a:t>يقرأ الطالب </a:t>
          </a:r>
          <a:r>
            <a:rPr lang="ar-SY" sz="2800" dirty="0" smtClean="0">
              <a:latin typeface="Sakkal Majalla" pitchFamily="2" charset="-78"/>
              <a:cs typeface="Sakkal Majalla" pitchFamily="2" charset="-78"/>
            </a:rPr>
            <a:t>حرف التاء </a:t>
          </a:r>
          <a:r>
            <a:rPr lang="ar-SA" sz="2800" dirty="0" smtClean="0">
              <a:latin typeface="Sakkal Majalla" pitchFamily="2" charset="-78"/>
              <a:cs typeface="Sakkal Majalla" pitchFamily="2" charset="-78"/>
            </a:rPr>
            <a:t>مع الحركات والمدود</a:t>
          </a:r>
          <a:endParaRPr lang="en-GB" sz="2800" dirty="0">
            <a:latin typeface="Sakkal Majalla" pitchFamily="2" charset="-78"/>
            <a:cs typeface="Sakkal Majalla" pitchFamily="2" charset="-78"/>
          </a:endParaRPr>
        </a:p>
      </dgm:t>
    </dgm:pt>
    <dgm:pt modelId="{5AE4DA7F-DFF0-4386-B860-44B12C0505E8}" type="parTrans" cxnId="{5E61BDE9-203D-4B8D-A284-C121DD464E63}">
      <dgm:prSet/>
      <dgm:spPr/>
      <dgm:t>
        <a:bodyPr/>
        <a:lstStyle/>
        <a:p>
          <a:endParaRPr lang="en-GB"/>
        </a:p>
      </dgm:t>
    </dgm:pt>
    <dgm:pt modelId="{94B1985E-3A8B-431D-B205-1AC522D4AF69}" type="sibTrans" cxnId="{5E61BDE9-203D-4B8D-A284-C121DD464E63}">
      <dgm:prSet/>
      <dgm:spPr/>
      <dgm:t>
        <a:bodyPr/>
        <a:lstStyle/>
        <a:p>
          <a:endParaRPr lang="en-GB" sz="2800">
            <a:latin typeface="Sakkal Majalla" pitchFamily="2" charset="-78"/>
            <a:cs typeface="Sakkal Majalla" pitchFamily="2" charset="-78"/>
          </a:endParaRPr>
        </a:p>
      </dgm:t>
    </dgm:pt>
    <dgm:pt modelId="{C86DF3B1-87A0-410E-B7EB-3B12814B4535}">
      <dgm:prSet phldrT="[نص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r"/>
          <a:r>
            <a:rPr lang="ar-SY" sz="2800" dirty="0" smtClean="0">
              <a:latin typeface="Sakkal Majalla" pitchFamily="2" charset="-78"/>
              <a:cs typeface="Sakkal Majalla" pitchFamily="2" charset="-78"/>
            </a:rPr>
            <a:t>أن </a:t>
          </a:r>
          <a:r>
            <a:rPr lang="ar-SA" sz="2800" dirty="0" smtClean="0">
              <a:latin typeface="Sakkal Majalla" pitchFamily="2" charset="-78"/>
              <a:cs typeface="Sakkal Majalla" pitchFamily="2" charset="-78"/>
            </a:rPr>
            <a:t>يكتب الطالب</a:t>
          </a:r>
          <a:r>
            <a:rPr lang="ar-SY" sz="2800" dirty="0" smtClean="0">
              <a:latin typeface="Sakkal Majalla" pitchFamily="2" charset="-78"/>
              <a:cs typeface="Sakkal Majalla" pitchFamily="2" charset="-78"/>
            </a:rPr>
            <a:t> حرف التاء في أول الكلمة وفي وسطها وفي آخرها</a:t>
          </a:r>
          <a:endParaRPr lang="en-GB" sz="2800" dirty="0">
            <a:latin typeface="Sakkal Majalla" pitchFamily="2" charset="-78"/>
            <a:cs typeface="Sakkal Majalla" pitchFamily="2" charset="-78"/>
          </a:endParaRPr>
        </a:p>
      </dgm:t>
    </dgm:pt>
    <dgm:pt modelId="{3F21E988-EF27-40D5-9F4C-3EEE1FAE7ED3}" type="parTrans" cxnId="{3DD9E087-BC40-454F-9863-AD89DEEE699E}">
      <dgm:prSet/>
      <dgm:spPr/>
      <dgm:t>
        <a:bodyPr/>
        <a:lstStyle/>
        <a:p>
          <a:endParaRPr lang="en-GB"/>
        </a:p>
      </dgm:t>
    </dgm:pt>
    <dgm:pt modelId="{0594C90E-895E-4519-836E-524FC5A3C6E3}" type="sibTrans" cxnId="{3DD9E087-BC40-454F-9863-AD89DEEE699E}">
      <dgm:prSet/>
      <dgm:spPr/>
      <dgm:t>
        <a:bodyPr/>
        <a:lstStyle/>
        <a:p>
          <a:endParaRPr lang="en-GB"/>
        </a:p>
      </dgm:t>
    </dgm:pt>
    <dgm:pt modelId="{AF3D70CE-A8D2-40A0-8E85-C3A9F3CB86F9}">
      <dgm:prSet phldrT="[نص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r"/>
          <a:r>
            <a:rPr lang="ar-SY" sz="2800" dirty="0" smtClean="0">
              <a:latin typeface="Sakkal Majalla" pitchFamily="2" charset="-78"/>
              <a:cs typeface="Sakkal Majalla" pitchFamily="2" charset="-78"/>
            </a:rPr>
            <a:t>أن يتعرّف الطالب على حرف التاء في جميع مواضعه</a:t>
          </a:r>
          <a:endParaRPr lang="en-GB" sz="2800" dirty="0">
            <a:latin typeface="Sakkal Majalla" pitchFamily="2" charset="-78"/>
            <a:cs typeface="Sakkal Majalla" pitchFamily="2" charset="-78"/>
          </a:endParaRPr>
        </a:p>
      </dgm:t>
    </dgm:pt>
    <dgm:pt modelId="{643D9DD0-DF49-45AA-A5EC-1716C2669593}" type="parTrans" cxnId="{7FB64DC5-EFC5-432E-9A79-8C41BA04EC30}">
      <dgm:prSet/>
      <dgm:spPr/>
      <dgm:t>
        <a:bodyPr/>
        <a:lstStyle/>
        <a:p>
          <a:endParaRPr lang="en-GB"/>
        </a:p>
      </dgm:t>
    </dgm:pt>
    <dgm:pt modelId="{B0D032D1-D809-428D-B9FD-3D87952CEC57}" type="sibTrans" cxnId="{7FB64DC5-EFC5-432E-9A79-8C41BA04EC30}">
      <dgm:prSet/>
      <dgm:spPr/>
      <dgm:t>
        <a:bodyPr/>
        <a:lstStyle/>
        <a:p>
          <a:endParaRPr lang="en-GB"/>
        </a:p>
      </dgm:t>
    </dgm:pt>
    <dgm:pt modelId="{9D233FA0-46B6-4DE0-AF7D-C5A61882E7D3}" type="pres">
      <dgm:prSet presAssocID="{F68745C7-C3CA-465F-AF33-19D4AC05B066}" presName="Name0" presStyleCnt="0">
        <dgm:presLayoutVars>
          <dgm:chMax val="7"/>
          <dgm:chPref val="7"/>
          <dgm:dir/>
        </dgm:presLayoutVars>
      </dgm:prSet>
      <dgm:spPr/>
    </dgm:pt>
    <dgm:pt modelId="{36A908F9-24B0-4403-AAF1-DA72CA877F23}" type="pres">
      <dgm:prSet presAssocID="{F68745C7-C3CA-465F-AF33-19D4AC05B066}" presName="Name1" presStyleCnt="0"/>
      <dgm:spPr/>
    </dgm:pt>
    <dgm:pt modelId="{4A516E92-BD55-46AF-AC10-EFFBC51ADC05}" type="pres">
      <dgm:prSet presAssocID="{F68745C7-C3CA-465F-AF33-19D4AC05B066}" presName="cycle" presStyleCnt="0"/>
      <dgm:spPr/>
    </dgm:pt>
    <dgm:pt modelId="{41C35B96-3A54-4053-8AB5-2EA302F9C1A6}" type="pres">
      <dgm:prSet presAssocID="{F68745C7-C3CA-465F-AF33-19D4AC05B066}" presName="srcNode" presStyleLbl="node1" presStyleIdx="0" presStyleCnt="3"/>
      <dgm:spPr/>
    </dgm:pt>
    <dgm:pt modelId="{E20BD79D-67D5-4B2D-920F-5C43B6408830}" type="pres">
      <dgm:prSet presAssocID="{F68745C7-C3CA-465F-AF33-19D4AC05B066}" presName="conn" presStyleLbl="parChTrans1D2" presStyleIdx="0" presStyleCnt="1"/>
      <dgm:spPr/>
      <dgm:t>
        <a:bodyPr/>
        <a:lstStyle/>
        <a:p>
          <a:endParaRPr lang="en-GB"/>
        </a:p>
      </dgm:t>
    </dgm:pt>
    <dgm:pt modelId="{BC397B34-3BDE-4133-B353-D36BA1ABD759}" type="pres">
      <dgm:prSet presAssocID="{F68745C7-C3CA-465F-AF33-19D4AC05B066}" presName="extraNode" presStyleLbl="node1" presStyleIdx="0" presStyleCnt="3"/>
      <dgm:spPr/>
    </dgm:pt>
    <dgm:pt modelId="{7FC256BA-805B-4D1D-BB47-1AFA1D0E55AF}" type="pres">
      <dgm:prSet presAssocID="{F68745C7-C3CA-465F-AF33-19D4AC05B066}" presName="dstNode" presStyleLbl="node1" presStyleIdx="0" presStyleCnt="3"/>
      <dgm:spPr/>
    </dgm:pt>
    <dgm:pt modelId="{F79AFFF8-8950-4E08-950A-B0177B49BFD6}" type="pres">
      <dgm:prSet presAssocID="{775AAF08-6ADF-4BB1-A6BE-FBB8272E34B2}" presName="text_1" presStyleLbl="node1" presStyleIdx="0" presStyleCnt="3" custScaleY="1273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D4DC92-33D7-44F4-98CB-47E0D6A96CA9}" type="pres">
      <dgm:prSet presAssocID="{775AAF08-6ADF-4BB1-A6BE-FBB8272E34B2}" presName="accent_1" presStyleCnt="0"/>
      <dgm:spPr/>
    </dgm:pt>
    <dgm:pt modelId="{9337500A-A5F5-42CD-9B7C-114E14C5E2C8}" type="pres">
      <dgm:prSet presAssocID="{775AAF08-6ADF-4BB1-A6BE-FBB8272E34B2}" presName="accentRepeatNode" presStyleLbl="solidFgAcc1" presStyleIdx="0" presStyleCnt="3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3637EF15-0E53-439F-AFFA-3AF361F9A95F}" type="pres">
      <dgm:prSet presAssocID="{C86DF3B1-87A0-410E-B7EB-3B12814B4535}" presName="text_2" presStyleLbl="node1" presStyleIdx="1" presStyleCnt="3" custScaleX="101829" custScaleY="1314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2CDFAC-A977-487C-8F72-C15413DDC658}" type="pres">
      <dgm:prSet presAssocID="{C86DF3B1-87A0-410E-B7EB-3B12814B4535}" presName="accent_2" presStyleCnt="0"/>
      <dgm:spPr/>
    </dgm:pt>
    <dgm:pt modelId="{9BC25EF5-6BCE-48D5-A16E-8D0D6A60DC2D}" type="pres">
      <dgm:prSet presAssocID="{C86DF3B1-87A0-410E-B7EB-3B12814B4535}" presName="accentRepeatNode" presStyleLbl="solidFgAcc1" presStyleIdx="1" presStyleCnt="3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27F10905-74FA-45C2-AAB1-B8ACDC05E652}" type="pres">
      <dgm:prSet presAssocID="{AF3D70CE-A8D2-40A0-8E85-C3A9F3CB86F9}" presName="text_3" presStyleLbl="node1" presStyleIdx="2" presStyleCnt="3" custScaleX="102612" custScaleY="1390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721072-5546-45FA-B59A-78BC745325C7}" type="pres">
      <dgm:prSet presAssocID="{AF3D70CE-A8D2-40A0-8E85-C3A9F3CB86F9}" presName="accent_3" presStyleCnt="0"/>
      <dgm:spPr/>
    </dgm:pt>
    <dgm:pt modelId="{36AAB229-9A1E-41F5-A034-E2BA4CCF3A3A}" type="pres">
      <dgm:prSet presAssocID="{AF3D70CE-A8D2-40A0-8E85-C3A9F3CB86F9}" presName="accentRepeatNode" presStyleLbl="solidFgAcc1" presStyleIdx="2" presStyleCnt="3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</dgm:ptLst>
  <dgm:cxnLst>
    <dgm:cxn modelId="{5E61BDE9-203D-4B8D-A284-C121DD464E63}" srcId="{F68745C7-C3CA-465F-AF33-19D4AC05B066}" destId="{775AAF08-6ADF-4BB1-A6BE-FBB8272E34B2}" srcOrd="0" destOrd="0" parTransId="{5AE4DA7F-DFF0-4386-B860-44B12C0505E8}" sibTransId="{94B1985E-3A8B-431D-B205-1AC522D4AF69}"/>
    <dgm:cxn modelId="{E8200E58-3282-4F2E-B4A3-87C449D2B083}" type="presOf" srcId="{AF3D70CE-A8D2-40A0-8E85-C3A9F3CB86F9}" destId="{27F10905-74FA-45C2-AAB1-B8ACDC05E652}" srcOrd="0" destOrd="0" presId="urn:microsoft.com/office/officeart/2008/layout/VerticalCurvedList"/>
    <dgm:cxn modelId="{3AB8E3ED-551B-4928-A912-1C083B5271F9}" type="presOf" srcId="{C86DF3B1-87A0-410E-B7EB-3B12814B4535}" destId="{3637EF15-0E53-439F-AFFA-3AF361F9A95F}" srcOrd="0" destOrd="0" presId="urn:microsoft.com/office/officeart/2008/layout/VerticalCurvedList"/>
    <dgm:cxn modelId="{7FB64DC5-EFC5-432E-9A79-8C41BA04EC30}" srcId="{F68745C7-C3CA-465F-AF33-19D4AC05B066}" destId="{AF3D70CE-A8D2-40A0-8E85-C3A9F3CB86F9}" srcOrd="2" destOrd="0" parTransId="{643D9DD0-DF49-45AA-A5EC-1716C2669593}" sibTransId="{B0D032D1-D809-428D-B9FD-3D87952CEC57}"/>
    <dgm:cxn modelId="{3DD9E087-BC40-454F-9863-AD89DEEE699E}" srcId="{F68745C7-C3CA-465F-AF33-19D4AC05B066}" destId="{C86DF3B1-87A0-410E-B7EB-3B12814B4535}" srcOrd="1" destOrd="0" parTransId="{3F21E988-EF27-40D5-9F4C-3EEE1FAE7ED3}" sibTransId="{0594C90E-895E-4519-836E-524FC5A3C6E3}"/>
    <dgm:cxn modelId="{28142BDE-1968-4DE7-9E6E-C05DE1347FD9}" type="presOf" srcId="{94B1985E-3A8B-431D-B205-1AC522D4AF69}" destId="{E20BD79D-67D5-4B2D-920F-5C43B6408830}" srcOrd="0" destOrd="0" presId="urn:microsoft.com/office/officeart/2008/layout/VerticalCurvedList"/>
    <dgm:cxn modelId="{B24B5B58-BFAA-416F-9AB2-BB53142FBF57}" type="presOf" srcId="{775AAF08-6ADF-4BB1-A6BE-FBB8272E34B2}" destId="{F79AFFF8-8950-4E08-950A-B0177B49BFD6}" srcOrd="0" destOrd="0" presId="urn:microsoft.com/office/officeart/2008/layout/VerticalCurvedList"/>
    <dgm:cxn modelId="{BFE550CE-910E-4C13-A1C8-BF9FD7E3A13B}" type="presOf" srcId="{F68745C7-C3CA-465F-AF33-19D4AC05B066}" destId="{9D233FA0-46B6-4DE0-AF7D-C5A61882E7D3}" srcOrd="0" destOrd="0" presId="urn:microsoft.com/office/officeart/2008/layout/VerticalCurvedList"/>
    <dgm:cxn modelId="{2A7862F0-710A-4C2B-B74C-D0A26971FA0D}" type="presParOf" srcId="{9D233FA0-46B6-4DE0-AF7D-C5A61882E7D3}" destId="{36A908F9-24B0-4403-AAF1-DA72CA877F23}" srcOrd="0" destOrd="0" presId="urn:microsoft.com/office/officeart/2008/layout/VerticalCurvedList"/>
    <dgm:cxn modelId="{ED417DC7-E3B9-4E18-B19E-E91BEEB58F97}" type="presParOf" srcId="{36A908F9-24B0-4403-AAF1-DA72CA877F23}" destId="{4A516E92-BD55-46AF-AC10-EFFBC51ADC05}" srcOrd="0" destOrd="0" presId="urn:microsoft.com/office/officeart/2008/layout/VerticalCurvedList"/>
    <dgm:cxn modelId="{FC22FAB4-F557-42CA-8C96-D8A133CB4F81}" type="presParOf" srcId="{4A516E92-BD55-46AF-AC10-EFFBC51ADC05}" destId="{41C35B96-3A54-4053-8AB5-2EA302F9C1A6}" srcOrd="0" destOrd="0" presId="urn:microsoft.com/office/officeart/2008/layout/VerticalCurvedList"/>
    <dgm:cxn modelId="{7DB70517-492F-46CC-9456-2F28F7655847}" type="presParOf" srcId="{4A516E92-BD55-46AF-AC10-EFFBC51ADC05}" destId="{E20BD79D-67D5-4B2D-920F-5C43B6408830}" srcOrd="1" destOrd="0" presId="urn:microsoft.com/office/officeart/2008/layout/VerticalCurvedList"/>
    <dgm:cxn modelId="{E2D7A402-8B0D-4130-83BE-0CE5BD8CE711}" type="presParOf" srcId="{4A516E92-BD55-46AF-AC10-EFFBC51ADC05}" destId="{BC397B34-3BDE-4133-B353-D36BA1ABD759}" srcOrd="2" destOrd="0" presId="urn:microsoft.com/office/officeart/2008/layout/VerticalCurvedList"/>
    <dgm:cxn modelId="{2713F15A-178E-462C-A7B7-06A9A989CE66}" type="presParOf" srcId="{4A516E92-BD55-46AF-AC10-EFFBC51ADC05}" destId="{7FC256BA-805B-4D1D-BB47-1AFA1D0E55AF}" srcOrd="3" destOrd="0" presId="urn:microsoft.com/office/officeart/2008/layout/VerticalCurvedList"/>
    <dgm:cxn modelId="{91368348-E31E-4D5E-8A6A-587C45B7A1DE}" type="presParOf" srcId="{36A908F9-24B0-4403-AAF1-DA72CA877F23}" destId="{F79AFFF8-8950-4E08-950A-B0177B49BFD6}" srcOrd="1" destOrd="0" presId="urn:microsoft.com/office/officeart/2008/layout/VerticalCurvedList"/>
    <dgm:cxn modelId="{E39C261B-7461-4B71-B26F-611A97D6D1D3}" type="presParOf" srcId="{36A908F9-24B0-4403-AAF1-DA72CA877F23}" destId="{50D4DC92-33D7-44F4-98CB-47E0D6A96CA9}" srcOrd="2" destOrd="0" presId="urn:microsoft.com/office/officeart/2008/layout/VerticalCurvedList"/>
    <dgm:cxn modelId="{9FB7924D-6727-40DB-9CE1-2405964188D2}" type="presParOf" srcId="{50D4DC92-33D7-44F4-98CB-47E0D6A96CA9}" destId="{9337500A-A5F5-42CD-9B7C-114E14C5E2C8}" srcOrd="0" destOrd="0" presId="urn:microsoft.com/office/officeart/2008/layout/VerticalCurvedList"/>
    <dgm:cxn modelId="{2BE7757B-D11B-4F19-90B8-9826309F28AB}" type="presParOf" srcId="{36A908F9-24B0-4403-AAF1-DA72CA877F23}" destId="{3637EF15-0E53-439F-AFFA-3AF361F9A95F}" srcOrd="3" destOrd="0" presId="urn:microsoft.com/office/officeart/2008/layout/VerticalCurvedList"/>
    <dgm:cxn modelId="{B1E4A607-DA7D-4D8B-90A0-E554C3F10B10}" type="presParOf" srcId="{36A908F9-24B0-4403-AAF1-DA72CA877F23}" destId="{892CDFAC-A977-487C-8F72-C15413DDC658}" srcOrd="4" destOrd="0" presId="urn:microsoft.com/office/officeart/2008/layout/VerticalCurvedList"/>
    <dgm:cxn modelId="{D1A87E18-E6D8-4488-A5DC-BB04AD024077}" type="presParOf" srcId="{892CDFAC-A977-487C-8F72-C15413DDC658}" destId="{9BC25EF5-6BCE-48D5-A16E-8D0D6A60DC2D}" srcOrd="0" destOrd="0" presId="urn:microsoft.com/office/officeart/2008/layout/VerticalCurvedList"/>
    <dgm:cxn modelId="{1C726D8C-8209-4045-8254-F9D89ABE561D}" type="presParOf" srcId="{36A908F9-24B0-4403-AAF1-DA72CA877F23}" destId="{27F10905-74FA-45C2-AAB1-B8ACDC05E652}" srcOrd="5" destOrd="0" presId="urn:microsoft.com/office/officeart/2008/layout/VerticalCurvedList"/>
    <dgm:cxn modelId="{BB28AAF7-185C-4AC1-9B83-6E585C0BC1CB}" type="presParOf" srcId="{36A908F9-24B0-4403-AAF1-DA72CA877F23}" destId="{63721072-5546-45FA-B59A-78BC745325C7}" srcOrd="6" destOrd="0" presId="urn:microsoft.com/office/officeart/2008/layout/VerticalCurvedList"/>
    <dgm:cxn modelId="{4382E6AE-6DA1-4701-B049-7DD8308FF988}" type="presParOf" srcId="{63721072-5546-45FA-B59A-78BC745325C7}" destId="{36AAB229-9A1E-41F5-A034-E2BA4CCF3A3A}" srcOrd="0" destOrd="0" presId="urn:microsoft.com/office/officeart/2008/layout/VerticalCurvedList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BD79D-67D5-4B2D-920F-5C43B6408830}">
      <dsp:nvSpPr>
        <dsp:cNvPr id="0" name=""/>
        <dsp:cNvSpPr/>
      </dsp:nvSpPr>
      <dsp:spPr>
        <a:xfrm>
          <a:off x="-3737538" y="-568867"/>
          <a:ext cx="4413705" cy="4413705"/>
        </a:xfrm>
        <a:prstGeom prst="blockArc">
          <a:avLst>
            <a:gd name="adj1" fmla="val 18900000"/>
            <a:gd name="adj2" fmla="val 2700000"/>
            <a:gd name="adj3" fmla="val 48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9AFFF8-8950-4E08-950A-B0177B49BFD6}">
      <dsp:nvSpPr>
        <dsp:cNvPr id="0" name=""/>
        <dsp:cNvSpPr/>
      </dsp:nvSpPr>
      <dsp:spPr>
        <a:xfrm>
          <a:off x="422408" y="237874"/>
          <a:ext cx="5323764" cy="834638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520060" tIns="71120" rIns="71120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2800" kern="1200" dirty="0" smtClean="0">
              <a:latin typeface="Sakkal Majalla" pitchFamily="2" charset="-78"/>
              <a:cs typeface="Sakkal Majalla" pitchFamily="2" charset="-78"/>
            </a:rPr>
            <a:t>أن </a:t>
          </a:r>
          <a:r>
            <a:rPr lang="ar-SA" sz="2800" kern="1200" dirty="0" smtClean="0">
              <a:latin typeface="Sakkal Majalla" pitchFamily="2" charset="-78"/>
              <a:cs typeface="Sakkal Majalla" pitchFamily="2" charset="-78"/>
            </a:rPr>
            <a:t>يقرأ الطالب </a:t>
          </a:r>
          <a:r>
            <a:rPr lang="ar-SY" sz="2800" kern="1200" dirty="0" smtClean="0">
              <a:latin typeface="Sakkal Majalla" pitchFamily="2" charset="-78"/>
              <a:cs typeface="Sakkal Majalla" pitchFamily="2" charset="-78"/>
            </a:rPr>
            <a:t>حرف التاء </a:t>
          </a:r>
          <a:r>
            <a:rPr lang="ar-SA" sz="2800" kern="1200" dirty="0" smtClean="0">
              <a:latin typeface="Sakkal Majalla" pitchFamily="2" charset="-78"/>
              <a:cs typeface="Sakkal Majalla" pitchFamily="2" charset="-78"/>
            </a:rPr>
            <a:t>مع الحركات والمدود</a:t>
          </a:r>
          <a:endParaRPr lang="en-GB" sz="28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422408" y="237874"/>
        <a:ext cx="5323764" cy="834638"/>
      </dsp:txXfrm>
    </dsp:sp>
    <dsp:sp modelId="{9337500A-A5F5-42CD-9B7C-114E14C5E2C8}">
      <dsp:nvSpPr>
        <dsp:cNvPr id="0" name=""/>
        <dsp:cNvSpPr/>
      </dsp:nvSpPr>
      <dsp:spPr>
        <a:xfrm>
          <a:off x="12912" y="245697"/>
          <a:ext cx="818992" cy="818992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3637EF15-0E53-439F-AFFA-3AF361F9A95F}">
      <dsp:nvSpPr>
        <dsp:cNvPr id="0" name=""/>
        <dsp:cNvSpPr/>
      </dsp:nvSpPr>
      <dsp:spPr>
        <a:xfrm>
          <a:off x="614063" y="1207513"/>
          <a:ext cx="5178617" cy="860944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20060" tIns="71120" rIns="71120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2800" kern="1200" dirty="0" smtClean="0">
              <a:latin typeface="Sakkal Majalla" pitchFamily="2" charset="-78"/>
              <a:cs typeface="Sakkal Majalla" pitchFamily="2" charset="-78"/>
            </a:rPr>
            <a:t>أن </a:t>
          </a:r>
          <a:r>
            <a:rPr lang="ar-SA" sz="2800" kern="1200" dirty="0" smtClean="0">
              <a:latin typeface="Sakkal Majalla" pitchFamily="2" charset="-78"/>
              <a:cs typeface="Sakkal Majalla" pitchFamily="2" charset="-78"/>
            </a:rPr>
            <a:t>يكتب الطالب</a:t>
          </a:r>
          <a:r>
            <a:rPr lang="ar-SY" sz="2800" kern="1200" dirty="0" smtClean="0">
              <a:latin typeface="Sakkal Majalla" pitchFamily="2" charset="-78"/>
              <a:cs typeface="Sakkal Majalla" pitchFamily="2" charset="-78"/>
            </a:rPr>
            <a:t> حرف التاء في أول الكلمة وفي وسطها وفي آخرها</a:t>
          </a:r>
          <a:endParaRPr lang="en-GB" sz="28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614063" y="1207513"/>
        <a:ext cx="5178617" cy="860944"/>
      </dsp:txXfrm>
    </dsp:sp>
    <dsp:sp modelId="{9BC25EF5-6BCE-48D5-A16E-8D0D6A60DC2D}">
      <dsp:nvSpPr>
        <dsp:cNvPr id="0" name=""/>
        <dsp:cNvSpPr/>
      </dsp:nvSpPr>
      <dsp:spPr>
        <a:xfrm>
          <a:off x="251075" y="1228489"/>
          <a:ext cx="818992" cy="818992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27F10905-74FA-45C2-AAB1-B8ACDC05E652}">
      <dsp:nvSpPr>
        <dsp:cNvPr id="0" name=""/>
        <dsp:cNvSpPr/>
      </dsp:nvSpPr>
      <dsp:spPr>
        <a:xfrm>
          <a:off x="352880" y="2165194"/>
          <a:ext cx="5462821" cy="911165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20060" tIns="71120" rIns="71120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2800" kern="1200" dirty="0" smtClean="0">
              <a:latin typeface="Sakkal Majalla" pitchFamily="2" charset="-78"/>
              <a:cs typeface="Sakkal Majalla" pitchFamily="2" charset="-78"/>
            </a:rPr>
            <a:t>أن يتعرّف الطالب على حرف التاء في جميع مواضعه</a:t>
          </a:r>
          <a:endParaRPr lang="en-GB" sz="28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352880" y="2165194"/>
        <a:ext cx="5462821" cy="911165"/>
      </dsp:txXfrm>
    </dsp:sp>
    <dsp:sp modelId="{36AAB229-9A1E-41F5-A034-E2BA4CCF3A3A}">
      <dsp:nvSpPr>
        <dsp:cNvPr id="0" name=""/>
        <dsp:cNvSpPr/>
      </dsp:nvSpPr>
      <dsp:spPr>
        <a:xfrm>
          <a:off x="12912" y="2211280"/>
          <a:ext cx="818992" cy="818992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293A39-E058-44E8-9681-E3080BE0A954}" type="datetimeFigureOut">
              <a:rPr lang="ar-SY" smtClean="0"/>
              <a:t>16/11/1441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37C488-D77E-4ECB-9C98-45162F8D354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5011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3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4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7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9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5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6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5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8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4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1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359169"/>
            <a:ext cx="4069166" cy="2216689"/>
          </a:xfrm>
        </p:spPr>
        <p:txBody>
          <a:bodyPr>
            <a:normAutofit/>
          </a:bodyPr>
          <a:lstStyle/>
          <a:p>
            <a:r>
              <a:rPr lang="ar-SY" sz="3200" b="1" dirty="0" smtClean="0">
                <a:solidFill>
                  <a:srgbClr val="E55D65"/>
                </a:solidFill>
              </a:rPr>
              <a:t>الصف :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الأول</a:t>
            </a:r>
            <a:r>
              <a:rPr lang="ar-SY" sz="3200" dirty="0" smtClean="0"/>
              <a:t/>
            </a:r>
            <a:br>
              <a:rPr lang="ar-SY" sz="3200" dirty="0" smtClean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اللغة العربية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 smtClean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حرف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التاء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449705" y="502715"/>
            <a:ext cx="8124669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تأمل </a:t>
            </a:r>
            <a:r>
              <a:rPr lang="ar-S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حرف التاء مع المدود الطويلة</a:t>
            </a:r>
            <a:endParaRPr lang="ar-SA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1557955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>
            <a:off x="4571999" y="1484026"/>
            <a:ext cx="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/>
          <p:cNvCxnSpPr/>
          <p:nvPr/>
        </p:nvCxnSpPr>
        <p:spPr>
          <a:xfrm flipH="1">
            <a:off x="2818150" y="1484026"/>
            <a:ext cx="175385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2818150" y="4586272"/>
            <a:ext cx="40173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ت</a:t>
            </a:r>
            <a:r>
              <a:rPr lang="ar-S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ا    </a:t>
            </a:r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ت</a:t>
            </a:r>
            <a:r>
              <a:rPr lang="ar-S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و    </a:t>
            </a:r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ت</a:t>
            </a:r>
            <a:r>
              <a:rPr lang="ar-S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ي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778259" y="1828641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</a:t>
            </a:r>
            <a:r>
              <a:rPr lang="ar-SA" sz="3200" b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الألف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917815" y="1828641"/>
            <a:ext cx="13083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</a:t>
            </a:r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الوا</a:t>
            </a:r>
            <a:r>
              <a:rPr lang="ar-SY" sz="32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060932" y="1950157"/>
            <a:ext cx="11160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الياء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نجمة مكونة من 7 نقاط 3"/>
          <p:cNvSpPr/>
          <p:nvPr/>
        </p:nvSpPr>
        <p:spPr>
          <a:xfrm>
            <a:off x="6370820" y="2413416"/>
            <a:ext cx="2007660" cy="1806893"/>
          </a:xfrm>
          <a:prstGeom prst="star7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نجمة مكونة من 7 نقاط 18"/>
          <p:cNvSpPr/>
          <p:nvPr/>
        </p:nvSpPr>
        <p:spPr>
          <a:xfrm>
            <a:off x="3522294" y="2565815"/>
            <a:ext cx="2007660" cy="1806893"/>
          </a:xfrm>
          <a:prstGeom prst="star7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نجمة مكونة من 7 نقاط 19"/>
          <p:cNvSpPr/>
          <p:nvPr/>
        </p:nvSpPr>
        <p:spPr>
          <a:xfrm>
            <a:off x="810490" y="2565815"/>
            <a:ext cx="2007660" cy="1806893"/>
          </a:xfrm>
          <a:prstGeom prst="star7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مربع نص 5"/>
          <p:cNvSpPr txBox="1"/>
          <p:nvPr/>
        </p:nvSpPr>
        <p:spPr>
          <a:xfrm>
            <a:off x="6917645" y="2889491"/>
            <a:ext cx="1079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5400" dirty="0" smtClean="0"/>
              <a:t>تا</a:t>
            </a:r>
            <a:endParaRPr lang="en-GB" sz="40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921822" y="2926106"/>
            <a:ext cx="1139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5400" dirty="0" smtClean="0"/>
              <a:t>تو</a:t>
            </a:r>
            <a:endParaRPr lang="en-GB" sz="44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214204" y="3071389"/>
            <a:ext cx="1019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/>
              <a:t>تي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0047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3" t="36374" r="34555" b="24382"/>
          <a:stretch/>
        </p:blipFill>
        <p:spPr bwMode="auto">
          <a:xfrm>
            <a:off x="499729" y="850603"/>
            <a:ext cx="6624085" cy="348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619" y="1848736"/>
            <a:ext cx="1714500" cy="17145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3811771" y="967563"/>
            <a:ext cx="1270591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2400" b="1" dirty="0" smtClean="0"/>
              <a:t>الحركات</a:t>
            </a:r>
            <a:endParaRPr lang="en-GB" sz="2400" b="1" dirty="0"/>
          </a:p>
        </p:txBody>
      </p:sp>
      <p:sp>
        <p:nvSpPr>
          <p:cNvPr id="4" name="مستطيل 3"/>
          <p:cNvSpPr/>
          <p:nvPr/>
        </p:nvSpPr>
        <p:spPr>
          <a:xfrm>
            <a:off x="1446029" y="967563"/>
            <a:ext cx="675166" cy="5316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5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006" y="4033075"/>
            <a:ext cx="1968353" cy="19683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7" t="54152" r="35045" b="22856"/>
          <a:stretch/>
        </p:blipFill>
        <p:spPr bwMode="auto">
          <a:xfrm>
            <a:off x="457200" y="595422"/>
            <a:ext cx="8080248" cy="295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287" y="1579435"/>
            <a:ext cx="1188720" cy="24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تمرير أفقي 4"/>
          <p:cNvSpPr/>
          <p:nvPr/>
        </p:nvSpPr>
        <p:spPr>
          <a:xfrm>
            <a:off x="1912325" y="432712"/>
            <a:ext cx="5111930" cy="2143101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2454831" y="959988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>
                <a:solidFill>
                  <a:schemeClr val="bg1"/>
                </a:solidFill>
              </a:rPr>
              <a:t>شكراً لحسن </a:t>
            </a:r>
            <a:r>
              <a:rPr lang="ar-SA" sz="4400" b="1" dirty="0" smtClean="0">
                <a:solidFill>
                  <a:schemeClr val="bg1"/>
                </a:solidFill>
              </a:rPr>
              <a:t>إصغائكم</a:t>
            </a:r>
            <a:endParaRPr lang="ar-SY" sz="4400" b="1" dirty="0">
              <a:solidFill>
                <a:schemeClr val="bg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404734" y="5125919"/>
            <a:ext cx="190375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تصميم    ساري العم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894" y="3723402"/>
            <a:ext cx="2634914" cy="26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2624186" y="283705"/>
            <a:ext cx="33943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مخرجات التعلم</a:t>
            </a:r>
            <a:endParaRPr lang="ar-SY" dirty="0">
              <a:solidFill>
                <a:schemeClr val="bg1"/>
              </a:solidFill>
            </a:endParaRPr>
          </a:p>
        </p:txBody>
      </p:sp>
      <p:sp>
        <p:nvSpPr>
          <p:cNvPr id="3" name="مخطط انسيابي: متعدد المستندات 2"/>
          <p:cNvSpPr/>
          <p:nvPr/>
        </p:nvSpPr>
        <p:spPr>
          <a:xfrm>
            <a:off x="2838894" y="978195"/>
            <a:ext cx="3742660" cy="433808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مربع نص 3"/>
          <p:cNvSpPr txBox="1"/>
          <p:nvPr/>
        </p:nvSpPr>
        <p:spPr>
          <a:xfrm>
            <a:off x="3615070" y="2254102"/>
            <a:ext cx="25837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13800" dirty="0">
                <a:solidFill>
                  <a:schemeClr val="bg1"/>
                </a:solidFill>
              </a:rPr>
              <a:t>ت</a:t>
            </a:r>
            <a:endParaRPr lang="en-GB" sz="13800" dirty="0">
              <a:solidFill>
                <a:schemeClr val="bg1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054" y="4857750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4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2624186" y="283705"/>
            <a:ext cx="33943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مخرجات التعلم</a:t>
            </a:r>
            <a:endParaRPr lang="ar-SY" dirty="0">
              <a:solidFill>
                <a:schemeClr val="bg1"/>
              </a:solidFill>
            </a:endParaRPr>
          </a:p>
        </p:txBody>
      </p:sp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257918961"/>
              </p:ext>
            </p:extLst>
          </p:nvPr>
        </p:nvGraphicFramePr>
        <p:xfrm>
          <a:off x="1034321" y="1444885"/>
          <a:ext cx="5823678" cy="3275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موجة 5"/>
          <p:cNvSpPr/>
          <p:nvPr/>
        </p:nvSpPr>
        <p:spPr>
          <a:xfrm>
            <a:off x="2237300" y="349142"/>
            <a:ext cx="4444582" cy="1256373"/>
          </a:xfrm>
          <a:prstGeom prst="wave">
            <a:avLst/>
          </a:prstGeom>
          <a:blipFill>
            <a:blip r:embed="rId8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مربع نص 8"/>
          <p:cNvSpPr txBox="1"/>
          <p:nvPr/>
        </p:nvSpPr>
        <p:spPr>
          <a:xfrm>
            <a:off x="3273180" y="590443"/>
            <a:ext cx="3200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40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مخرجات التعلم</a:t>
            </a:r>
            <a:endParaRPr lang="en-GB" sz="40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Oval 38">
            <a:extLst>
              <a:ext uri="{FF2B5EF4-FFF2-40B4-BE49-F238E27FC236}">
                <a16:creationId xmlns="" xmlns:a16="http://schemas.microsoft.com/office/drawing/2014/main" xmlns:lc="http://schemas.openxmlformats.org/drawingml/2006/lockedCanvas" id="{C8B9C6D0-3688-4A30-BF0A-B21713DA7795}"/>
              </a:ext>
            </a:extLst>
          </p:cNvPr>
          <p:cNvSpPr/>
          <p:nvPr/>
        </p:nvSpPr>
        <p:spPr>
          <a:xfrm>
            <a:off x="7007879" y="534523"/>
            <a:ext cx="1464730" cy="1464728"/>
          </a:xfrm>
          <a:prstGeom prst="ellipse">
            <a:avLst/>
          </a:prstGeom>
          <a:solidFill>
            <a:schemeClr val="accent5">
              <a:alpha val="1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5" name="Group 72">
            <a:extLst>
              <a:ext uri="{FF2B5EF4-FFF2-40B4-BE49-F238E27FC236}">
                <a16:creationId xmlns="" xmlns:a16="http://schemas.microsoft.com/office/drawing/2014/main" xmlns:lc="http://schemas.openxmlformats.org/drawingml/2006/lockedCanvas" id="{284DC9F7-878D-459F-9009-FF1B2A351836}"/>
              </a:ext>
            </a:extLst>
          </p:cNvPr>
          <p:cNvGrpSpPr/>
          <p:nvPr/>
        </p:nvGrpSpPr>
        <p:grpSpPr>
          <a:xfrm>
            <a:off x="7205842" y="707486"/>
            <a:ext cx="1044790" cy="1100135"/>
            <a:chOff x="5995988" y="2712903"/>
            <a:chExt cx="2457450" cy="2587625"/>
          </a:xfrm>
          <a:solidFill>
            <a:schemeClr val="tx1"/>
          </a:solidFill>
        </p:grpSpPr>
        <p:sp>
          <p:nvSpPr>
            <p:cNvPr id="16" name="Freeform 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78552DB-01E0-4278-B190-554834645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577D370-8EE0-4357-8A45-39AA6F30C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0518375-BB45-4633-A8F9-A1A7DE3B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128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2808000" y="4542020"/>
            <a:ext cx="3564000" cy="1124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مربع نص 11"/>
          <p:cNvSpPr txBox="1"/>
          <p:nvPr/>
        </p:nvSpPr>
        <p:spPr>
          <a:xfrm>
            <a:off x="2808001" y="4558286"/>
            <a:ext cx="356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60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</a:t>
            </a:r>
            <a:r>
              <a:rPr lang="ar-SY" sz="60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فاحة</a:t>
            </a:r>
            <a:endParaRPr lang="en-GB" sz="20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049" y="1118029"/>
            <a:ext cx="3267901" cy="32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/>
          <p:cNvSpPr txBox="1"/>
          <p:nvPr/>
        </p:nvSpPr>
        <p:spPr>
          <a:xfrm>
            <a:off x="2848131" y="4859843"/>
            <a:ext cx="2998033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54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مف</a:t>
            </a:r>
            <a:r>
              <a:rPr lang="ar-SY" sz="54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</a:t>
            </a:r>
            <a:r>
              <a:rPr lang="ar-SY" sz="54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اح</a:t>
            </a:r>
            <a:endParaRPr lang="en-GB" sz="54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071" y="1464501"/>
            <a:ext cx="4975911" cy="250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772678" y="3942413"/>
            <a:ext cx="3340739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chemeClr val="bg1"/>
                </a:solidFill>
              </a:rPr>
              <a:t>بي</a:t>
            </a:r>
            <a:r>
              <a:rPr lang="ar-SY" sz="4800" dirty="0" smtClean="0">
                <a:solidFill>
                  <a:srgbClr val="FF0000"/>
                </a:solidFill>
              </a:rPr>
              <a:t>ت</a:t>
            </a:r>
            <a:endParaRPr lang="en-GB" sz="4800" dirty="0">
              <a:solidFill>
                <a:srgbClr val="FF0000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678" y="1050204"/>
            <a:ext cx="2788149" cy="278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2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398426" y="3942413"/>
            <a:ext cx="3714991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</a:t>
            </a:r>
            <a:r>
              <a:rPr lang="ar-SY" sz="48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SY" sz="48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</a:t>
            </a:r>
            <a:endParaRPr lang="en-GB" sz="48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14" y="558209"/>
            <a:ext cx="31432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6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جمة ذات 16 نقطة 27"/>
          <p:cNvSpPr/>
          <p:nvPr/>
        </p:nvSpPr>
        <p:spPr>
          <a:xfrm>
            <a:off x="6688183" y="2280350"/>
            <a:ext cx="1856209" cy="1826956"/>
          </a:xfrm>
          <a:prstGeom prst="star16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مربع نص 28"/>
          <p:cNvSpPr txBox="1"/>
          <p:nvPr/>
        </p:nvSpPr>
        <p:spPr>
          <a:xfrm>
            <a:off x="6949225" y="2839885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>
                <a:solidFill>
                  <a:srgbClr val="FF0000"/>
                </a:solidFill>
              </a:rPr>
              <a:t>ت</a:t>
            </a:r>
            <a:r>
              <a:rPr lang="ar-SY" sz="4000" dirty="0" smtClean="0"/>
              <a:t>فاحة</a:t>
            </a:r>
            <a:endParaRPr lang="en-GB" sz="4000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3957402" y="3004651"/>
            <a:ext cx="101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959370" y="3093794"/>
            <a:ext cx="1124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dirty="0">
              <a:solidFill>
                <a:srgbClr val="FF0000"/>
              </a:solidFill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2263515" cy="631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>
            <a:off x="4571999" y="1484026"/>
            <a:ext cx="563527" cy="806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/>
          <p:cNvCxnSpPr/>
          <p:nvPr/>
        </p:nvCxnSpPr>
        <p:spPr>
          <a:xfrm flipH="1">
            <a:off x="3636335" y="1484026"/>
            <a:ext cx="935665" cy="631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2818150" y="4586272"/>
            <a:ext cx="4017365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تـ  ـ</a:t>
            </a:r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تـ</a:t>
            </a:r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ـ</a:t>
            </a:r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ت</a:t>
            </a:r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ت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644576" y="614597"/>
            <a:ext cx="789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SA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52" name="مربع نص 51"/>
          <p:cNvSpPr txBox="1"/>
          <p:nvPr/>
        </p:nvSpPr>
        <p:spPr>
          <a:xfrm>
            <a:off x="449705" y="654544"/>
            <a:ext cx="8094688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solidFill>
                  <a:schemeClr val="bg1"/>
                </a:solidFill>
              </a:rPr>
              <a:t>تأمل حرف </a:t>
            </a:r>
            <a:r>
              <a:rPr lang="ar-SA" sz="4400" b="1" u="sng" dirty="0" smtClean="0">
                <a:solidFill>
                  <a:srgbClr val="FF0000"/>
                </a:solidFill>
              </a:rPr>
              <a:t>التاء</a:t>
            </a:r>
            <a:r>
              <a:rPr lang="ar-SA" sz="4400" dirty="0" smtClean="0">
                <a:solidFill>
                  <a:srgbClr val="FF0000"/>
                </a:solidFill>
              </a:rPr>
              <a:t> </a:t>
            </a:r>
            <a:r>
              <a:rPr lang="ar-SA" sz="4400" dirty="0" smtClean="0">
                <a:solidFill>
                  <a:schemeClr val="bg1"/>
                </a:solidFill>
              </a:rPr>
              <a:t>في الكلمات التالية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2" name="نجمة ذات 16 نقطة 31"/>
          <p:cNvSpPr/>
          <p:nvPr/>
        </p:nvSpPr>
        <p:spPr>
          <a:xfrm>
            <a:off x="2500785" y="2290532"/>
            <a:ext cx="1856209" cy="1826956"/>
          </a:xfrm>
          <a:prstGeom prst="star16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نجمة ذات 16 نقطة 34"/>
          <p:cNvSpPr/>
          <p:nvPr/>
        </p:nvSpPr>
        <p:spPr>
          <a:xfrm>
            <a:off x="449705" y="2365410"/>
            <a:ext cx="1856209" cy="1826956"/>
          </a:xfrm>
          <a:prstGeom prst="star16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مربع نص 35"/>
          <p:cNvSpPr txBox="1"/>
          <p:nvPr/>
        </p:nvSpPr>
        <p:spPr>
          <a:xfrm>
            <a:off x="2671997" y="2839885"/>
            <a:ext cx="1334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 smtClean="0">
                <a:latin typeface="Sakkal Majalla" pitchFamily="2" charset="-78"/>
                <a:cs typeface="Sakkal Majalla" pitchFamily="2" charset="-78"/>
              </a:rPr>
              <a:t>بي</a:t>
            </a:r>
            <a:r>
              <a:rPr lang="ar-SY" sz="44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</a:t>
            </a:r>
            <a:endParaRPr lang="en-GB" sz="48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نجمة ذات 16 نقطة 15"/>
          <p:cNvSpPr/>
          <p:nvPr/>
        </p:nvSpPr>
        <p:spPr>
          <a:xfrm>
            <a:off x="4571999" y="2378474"/>
            <a:ext cx="1856209" cy="1826956"/>
          </a:xfrm>
          <a:prstGeom prst="star1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مربع نص 16"/>
          <p:cNvSpPr txBox="1"/>
          <p:nvPr/>
        </p:nvSpPr>
        <p:spPr>
          <a:xfrm>
            <a:off x="4826832" y="2850067"/>
            <a:ext cx="1334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 smtClean="0">
                <a:latin typeface="Sakkal Majalla" pitchFamily="2" charset="-78"/>
                <a:cs typeface="Sakkal Majalla" pitchFamily="2" charset="-78"/>
              </a:rPr>
              <a:t>مف</a:t>
            </a:r>
            <a:r>
              <a:rPr lang="ar-SY" sz="44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</a:t>
            </a:r>
            <a:r>
              <a:rPr lang="ar-SY" sz="4400" dirty="0" smtClean="0">
                <a:latin typeface="Sakkal Majalla" pitchFamily="2" charset="-78"/>
                <a:cs typeface="Sakkal Majalla" pitchFamily="2" charset="-78"/>
              </a:rPr>
              <a:t>اح</a:t>
            </a:r>
            <a:endParaRPr lang="en-GB" sz="54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644576" y="2910078"/>
            <a:ext cx="1124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44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</a:t>
            </a:r>
            <a:r>
              <a:rPr lang="ar-SY" sz="4400" dirty="0" smtClean="0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SY" sz="44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</a:t>
            </a:r>
            <a:endParaRPr lang="en-GB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9" name="رابط كسهم مستقيم 18"/>
          <p:cNvCxnSpPr/>
          <p:nvPr/>
        </p:nvCxnSpPr>
        <p:spPr>
          <a:xfrm flipH="1">
            <a:off x="2083633" y="1484026"/>
            <a:ext cx="2510852" cy="806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نجمة ذات 16 نقطة 25"/>
          <p:cNvSpPr/>
          <p:nvPr/>
        </p:nvSpPr>
        <p:spPr>
          <a:xfrm>
            <a:off x="3687580" y="2473377"/>
            <a:ext cx="1768839" cy="1768839"/>
          </a:xfrm>
          <a:prstGeom prst="star16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نجمة ذات 16 نقطة 26"/>
          <p:cNvSpPr/>
          <p:nvPr/>
        </p:nvSpPr>
        <p:spPr>
          <a:xfrm>
            <a:off x="789222" y="2473377"/>
            <a:ext cx="1804076" cy="1768840"/>
          </a:xfrm>
          <a:prstGeom prst="star16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نجمة ذات 16 نقطة 27"/>
          <p:cNvSpPr/>
          <p:nvPr/>
        </p:nvSpPr>
        <p:spPr>
          <a:xfrm>
            <a:off x="6655633" y="2413415"/>
            <a:ext cx="1888760" cy="1693889"/>
          </a:xfrm>
          <a:prstGeom prst="star16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مربع نص 28"/>
          <p:cNvSpPr txBox="1"/>
          <p:nvPr/>
        </p:nvSpPr>
        <p:spPr>
          <a:xfrm>
            <a:off x="7030387" y="2851797"/>
            <a:ext cx="113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chemeClr val="bg1"/>
                </a:solidFill>
              </a:rPr>
              <a:t>تَ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062334" y="2930636"/>
            <a:ext cx="1019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chemeClr val="bg1"/>
                </a:solidFill>
              </a:rPr>
              <a:t>تُ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1056803" y="2973584"/>
            <a:ext cx="1124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chemeClr val="bg1"/>
                </a:solidFill>
              </a:rPr>
              <a:t>تِ</a:t>
            </a:r>
            <a:endParaRPr lang="en-GB" sz="4000" dirty="0">
              <a:solidFill>
                <a:srgbClr val="FF0000"/>
              </a:solidFill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1557955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>
            <a:off x="4571999" y="1484026"/>
            <a:ext cx="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/>
          <p:cNvCxnSpPr/>
          <p:nvPr/>
        </p:nvCxnSpPr>
        <p:spPr>
          <a:xfrm flipH="1">
            <a:off x="2818150" y="1484026"/>
            <a:ext cx="175385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2818150" y="4586272"/>
            <a:ext cx="40173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ـــــَ   ـــــُ   ـــــِ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718947" y="1828641"/>
            <a:ext cx="1476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</a:t>
            </a:r>
            <a:r>
              <a:rPr lang="ar-SA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الفتحة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820030" y="1828641"/>
            <a:ext cx="15039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الضمة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923072" y="1950157"/>
            <a:ext cx="13917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الكسرة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89744" y="606863"/>
            <a:ext cx="819962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تأمل </a:t>
            </a:r>
            <a:r>
              <a:rPr lang="ar-SA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حرف </a:t>
            </a:r>
            <a:r>
              <a:rPr lang="ar-SA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التاء </a:t>
            </a:r>
            <a:r>
              <a:rPr lang="ar-SA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مع المدود القصيرة</a:t>
            </a:r>
          </a:p>
        </p:txBody>
      </p:sp>
    </p:spTree>
    <p:extLst>
      <p:ext uri="{BB962C8B-B14F-4D97-AF65-F5344CB8AC3E}">
        <p14:creationId xmlns:p14="http://schemas.microsoft.com/office/powerpoint/2010/main" val="9606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104</Words>
  <Application>Microsoft Office PowerPoint</Application>
  <PresentationFormat>عرض على الشاشة (3:4)‏</PresentationFormat>
  <Paragraphs>37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نسق Office</vt:lpstr>
      <vt:lpstr>الصف : الأول المادة : اللغة العربية  الدرس : حرف التاء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sari</cp:lastModifiedBy>
  <cp:revision>62</cp:revision>
  <dcterms:created xsi:type="dcterms:W3CDTF">2020-05-02T02:36:07Z</dcterms:created>
  <dcterms:modified xsi:type="dcterms:W3CDTF">2020-07-06T10:18:05Z</dcterms:modified>
</cp:coreProperties>
</file>