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5"/>
  </p:notesMasterIdLst>
  <p:sldIdLst>
    <p:sldId id="261" r:id="rId3"/>
    <p:sldId id="275" r:id="rId4"/>
    <p:sldId id="276" r:id="rId5"/>
    <p:sldId id="258" r:id="rId6"/>
    <p:sldId id="267" r:id="rId7"/>
    <p:sldId id="274" r:id="rId8"/>
    <p:sldId id="257" r:id="rId9"/>
    <p:sldId id="269" r:id="rId10"/>
    <p:sldId id="270" r:id="rId11"/>
    <p:sldId id="272" r:id="rId12"/>
    <p:sldId id="273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53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t>16/11/1441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107" y="4359169"/>
            <a:ext cx="4069166" cy="2216689"/>
          </a:xfrm>
        </p:spPr>
        <p:txBody>
          <a:bodyPr>
            <a:normAutofit/>
          </a:bodyPr>
          <a:lstStyle/>
          <a:p>
            <a:pPr algn="r"/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اللغة العربية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حرف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الدال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935"/>
            <a:ext cx="7049237" cy="4199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89" y="1362651"/>
            <a:ext cx="1691640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49" y="340241"/>
            <a:ext cx="7782924" cy="3965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9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699381" y="1819951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chemeClr val="bg1"/>
                </a:solidFill>
              </a:rPr>
              <a:t>شكراً لحسن استماعكم</a:t>
            </a:r>
            <a:endParaRPr lang="ar-SY" sz="44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06752" y="3689111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انفجار 2 3"/>
          <p:cNvSpPr/>
          <p:nvPr/>
        </p:nvSpPr>
        <p:spPr>
          <a:xfrm>
            <a:off x="2510503" y="1093695"/>
            <a:ext cx="4368692" cy="2519561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ربع نص 6"/>
          <p:cNvSpPr txBox="1"/>
          <p:nvPr/>
        </p:nvSpPr>
        <p:spPr>
          <a:xfrm>
            <a:off x="2674755" y="2116962"/>
            <a:ext cx="298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>
                <a:solidFill>
                  <a:schemeClr val="bg1"/>
                </a:solidFill>
              </a:rPr>
              <a:t>شكراً لاستماعكم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76" y="3632738"/>
            <a:ext cx="2634914" cy="2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1648"/>
          </a:xfrm>
        </p:spPr>
        <p:txBody>
          <a:bodyPr>
            <a:normAutofit/>
          </a:bodyPr>
          <a:lstStyle/>
          <a:p>
            <a:pPr rtl="1"/>
            <a:r>
              <a:rPr lang="ar" sz="4000" dirty="0">
                <a:solidFill>
                  <a:schemeClr val="bg1"/>
                </a:solidFill>
              </a:rPr>
              <a:t>مخرجات</a:t>
            </a:r>
            <a:r>
              <a:rPr lang="en-US" altLang="ar" sz="4000" dirty="0">
                <a:solidFill>
                  <a:schemeClr val="bg1"/>
                </a:solidFill>
              </a:rPr>
              <a:t> </a:t>
            </a:r>
            <a:r>
              <a:rPr lang="ar" altLang="ar" sz="4000" dirty="0">
                <a:solidFill>
                  <a:schemeClr val="bg1"/>
                </a:solidFill>
              </a:rPr>
              <a:t>التعلم</a:t>
            </a:r>
            <a:r>
              <a:rPr lang="en-US" altLang="ar" sz="4000" dirty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مخطط انسيابي: شريط مثقب 2"/>
          <p:cNvSpPr/>
          <p:nvPr/>
        </p:nvSpPr>
        <p:spPr>
          <a:xfrm>
            <a:off x="2626243" y="966044"/>
            <a:ext cx="4178596" cy="36788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مربع نص 9"/>
          <p:cNvSpPr txBox="1"/>
          <p:nvPr/>
        </p:nvSpPr>
        <p:spPr>
          <a:xfrm>
            <a:off x="3019648" y="1228121"/>
            <a:ext cx="367886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9900" dirty="0">
                <a:solidFill>
                  <a:schemeClr val="bg1"/>
                </a:solidFill>
              </a:rPr>
              <a:t>د</a:t>
            </a:r>
            <a:endParaRPr lang="en-GB" sz="19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ريط منحني إلى الأعلى 1"/>
          <p:cNvSpPr/>
          <p:nvPr/>
        </p:nvSpPr>
        <p:spPr>
          <a:xfrm>
            <a:off x="1967023" y="457201"/>
            <a:ext cx="5752213" cy="685150"/>
          </a:xfrm>
          <a:prstGeom prst="ellipseRibbon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1648"/>
          </a:xfrm>
        </p:spPr>
        <p:txBody>
          <a:bodyPr>
            <a:normAutofit/>
          </a:bodyPr>
          <a:lstStyle/>
          <a:p>
            <a:pPr rtl="1"/>
            <a:r>
              <a:rPr lang="ar" sz="4000" dirty="0">
                <a:solidFill>
                  <a:schemeClr val="bg1"/>
                </a:solidFill>
              </a:rPr>
              <a:t>مخرجات</a:t>
            </a:r>
            <a:r>
              <a:rPr lang="en-US" altLang="ar" sz="4000" dirty="0">
                <a:solidFill>
                  <a:schemeClr val="bg1"/>
                </a:solidFill>
              </a:rPr>
              <a:t> </a:t>
            </a:r>
            <a:r>
              <a:rPr lang="ar" altLang="ar" sz="4000" dirty="0">
                <a:solidFill>
                  <a:schemeClr val="bg1"/>
                </a:solidFill>
              </a:rPr>
              <a:t>التعلم</a:t>
            </a:r>
            <a:r>
              <a:rPr lang="en-US" altLang="ar" sz="4000" dirty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1504357" y="1203430"/>
            <a:ext cx="5543004" cy="3631694"/>
            <a:chOff x="1504357" y="1142349"/>
            <a:chExt cx="5543004" cy="3631694"/>
          </a:xfrm>
        </p:grpSpPr>
        <p:sp>
          <p:nvSpPr>
            <p:cNvPr id="4" name="شكل حر 3"/>
            <p:cNvSpPr/>
            <p:nvPr/>
          </p:nvSpPr>
          <p:spPr>
            <a:xfrm flipH="1">
              <a:off x="6107565" y="1142349"/>
              <a:ext cx="939796" cy="1342567"/>
            </a:xfrm>
            <a:custGeom>
              <a:avLst/>
              <a:gdLst>
                <a:gd name="connsiteX0" fmla="*/ 0 w 1342566"/>
                <a:gd name="connsiteY0" fmla="*/ 0 h 939796"/>
                <a:gd name="connsiteX1" fmla="*/ 872668 w 1342566"/>
                <a:gd name="connsiteY1" fmla="*/ 0 h 939796"/>
                <a:gd name="connsiteX2" fmla="*/ 1342566 w 1342566"/>
                <a:gd name="connsiteY2" fmla="*/ 469898 h 939796"/>
                <a:gd name="connsiteX3" fmla="*/ 872668 w 1342566"/>
                <a:gd name="connsiteY3" fmla="*/ 939796 h 939796"/>
                <a:gd name="connsiteX4" fmla="*/ 0 w 1342566"/>
                <a:gd name="connsiteY4" fmla="*/ 939796 h 939796"/>
                <a:gd name="connsiteX5" fmla="*/ 469898 w 1342566"/>
                <a:gd name="connsiteY5" fmla="*/ 469898 h 939796"/>
                <a:gd name="connsiteX6" fmla="*/ 0 w 1342566"/>
                <a:gd name="connsiteY6" fmla="*/ 0 h 93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2566" h="939796">
                  <a:moveTo>
                    <a:pt x="1342566" y="0"/>
                  </a:moveTo>
                  <a:lnTo>
                    <a:pt x="1342566" y="610867"/>
                  </a:lnTo>
                  <a:lnTo>
                    <a:pt x="671283" y="939796"/>
                  </a:lnTo>
                  <a:lnTo>
                    <a:pt x="0" y="610867"/>
                  </a:lnTo>
                  <a:lnTo>
                    <a:pt x="0" y="0"/>
                  </a:lnTo>
                  <a:lnTo>
                    <a:pt x="671283" y="328929"/>
                  </a:lnTo>
                  <a:lnTo>
                    <a:pt x="1342566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486409" rIns="16510" bIns="486408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600" dirty="0" smtClean="0">
                  <a:solidFill>
                    <a:prstClr val="white"/>
                  </a:solidFill>
                </a:rPr>
                <a:t>أولاً</a:t>
              </a:r>
              <a:endParaRPr lang="en-GB" sz="2600" dirty="0">
                <a:solidFill>
                  <a:prstClr val="white"/>
                </a:solidFill>
              </a:endParaRPr>
            </a:p>
          </p:txBody>
        </p:sp>
        <p:sp>
          <p:nvSpPr>
            <p:cNvPr id="5" name="شكل حر 4"/>
            <p:cNvSpPr/>
            <p:nvPr/>
          </p:nvSpPr>
          <p:spPr>
            <a:xfrm flipH="1">
              <a:off x="1504357" y="1142351"/>
              <a:ext cx="4603209" cy="872667"/>
            </a:xfrm>
            <a:custGeom>
              <a:avLst/>
              <a:gdLst>
                <a:gd name="connsiteX0" fmla="*/ 145447 w 872667"/>
                <a:gd name="connsiteY0" fmla="*/ 0 h 4603209"/>
                <a:gd name="connsiteX1" fmla="*/ 727220 w 872667"/>
                <a:gd name="connsiteY1" fmla="*/ 0 h 4603209"/>
                <a:gd name="connsiteX2" fmla="*/ 872667 w 872667"/>
                <a:gd name="connsiteY2" fmla="*/ 145447 h 4603209"/>
                <a:gd name="connsiteX3" fmla="*/ 872667 w 872667"/>
                <a:gd name="connsiteY3" fmla="*/ 4603209 h 4603209"/>
                <a:gd name="connsiteX4" fmla="*/ 872667 w 872667"/>
                <a:gd name="connsiteY4" fmla="*/ 4603209 h 4603209"/>
                <a:gd name="connsiteX5" fmla="*/ 0 w 872667"/>
                <a:gd name="connsiteY5" fmla="*/ 4603209 h 4603209"/>
                <a:gd name="connsiteX6" fmla="*/ 0 w 872667"/>
                <a:gd name="connsiteY6" fmla="*/ 4603209 h 4603209"/>
                <a:gd name="connsiteX7" fmla="*/ 0 w 872667"/>
                <a:gd name="connsiteY7" fmla="*/ 145447 h 4603209"/>
                <a:gd name="connsiteX8" fmla="*/ 145447 w 872667"/>
                <a:gd name="connsiteY8" fmla="*/ 0 h 460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667" h="4603209">
                  <a:moveTo>
                    <a:pt x="872667" y="767215"/>
                  </a:moveTo>
                  <a:lnTo>
                    <a:pt x="872667" y="3835994"/>
                  </a:lnTo>
                  <a:cubicBezTo>
                    <a:pt x="872667" y="4259714"/>
                    <a:pt x="860322" y="4603209"/>
                    <a:pt x="845093" y="4603209"/>
                  </a:cubicBezTo>
                  <a:lnTo>
                    <a:pt x="0" y="4603209"/>
                  </a:lnTo>
                  <a:lnTo>
                    <a:pt x="0" y="4603209"/>
                  </a:lnTo>
                  <a:lnTo>
                    <a:pt x="0" y="0"/>
                  </a:lnTo>
                  <a:lnTo>
                    <a:pt x="0" y="0"/>
                  </a:lnTo>
                  <a:lnTo>
                    <a:pt x="845093" y="0"/>
                  </a:lnTo>
                  <a:cubicBezTo>
                    <a:pt x="860322" y="0"/>
                    <a:pt x="872667" y="343495"/>
                    <a:pt x="872667" y="767215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59110" rIns="59110" bIns="59110" numCol="1" spcCol="1270" anchor="ctr" anchorCtr="0">
              <a:noAutofit/>
            </a:bodyPr>
            <a:lstStyle/>
            <a:p>
              <a:pPr marL="228600" lvl="1" indent="-22860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ar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أن</a:t>
              </a:r>
              <a:r>
                <a:rPr lang="en-US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ar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يقرأ</a:t>
              </a:r>
              <a:r>
                <a:rPr lang="en-US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ar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التلميذ</a:t>
              </a:r>
              <a:r>
                <a:rPr lang="en-US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ar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حرف</a:t>
              </a:r>
              <a:r>
                <a:rPr lang="en-US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ar-SY" altLang="ar" sz="2600" dirty="0" smtClean="0">
                  <a:solidFill>
                    <a:srgbClr val="FF0000"/>
                  </a:solidFill>
                </a:rPr>
                <a:t>الدال</a:t>
              </a:r>
              <a:r>
                <a:rPr lang="ar-SY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ar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قراءة</a:t>
              </a:r>
              <a:r>
                <a:rPr lang="en-US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ar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صحيحة</a:t>
              </a:r>
              <a:r>
                <a:rPr lang="en-US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ar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مع</a:t>
              </a:r>
              <a:r>
                <a:rPr lang="en-US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ar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الحركات</a:t>
              </a:r>
              <a:r>
                <a:rPr lang="en-US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ar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والمدود</a:t>
              </a:r>
              <a:r>
                <a:rPr lang="en-US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endParaRPr lang="en-GB" sz="2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6" name="شكل حر 5"/>
            <p:cNvSpPr/>
            <p:nvPr/>
          </p:nvSpPr>
          <p:spPr>
            <a:xfrm flipH="1">
              <a:off x="6107565" y="2286913"/>
              <a:ext cx="939796" cy="1342566"/>
            </a:xfrm>
            <a:custGeom>
              <a:avLst/>
              <a:gdLst>
                <a:gd name="connsiteX0" fmla="*/ 0 w 1342566"/>
                <a:gd name="connsiteY0" fmla="*/ 0 h 939796"/>
                <a:gd name="connsiteX1" fmla="*/ 872668 w 1342566"/>
                <a:gd name="connsiteY1" fmla="*/ 0 h 939796"/>
                <a:gd name="connsiteX2" fmla="*/ 1342566 w 1342566"/>
                <a:gd name="connsiteY2" fmla="*/ 469898 h 939796"/>
                <a:gd name="connsiteX3" fmla="*/ 872668 w 1342566"/>
                <a:gd name="connsiteY3" fmla="*/ 939796 h 939796"/>
                <a:gd name="connsiteX4" fmla="*/ 0 w 1342566"/>
                <a:gd name="connsiteY4" fmla="*/ 939796 h 939796"/>
                <a:gd name="connsiteX5" fmla="*/ 469898 w 1342566"/>
                <a:gd name="connsiteY5" fmla="*/ 469898 h 939796"/>
                <a:gd name="connsiteX6" fmla="*/ 0 w 1342566"/>
                <a:gd name="connsiteY6" fmla="*/ 0 h 93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2566" h="939796">
                  <a:moveTo>
                    <a:pt x="1342566" y="0"/>
                  </a:moveTo>
                  <a:lnTo>
                    <a:pt x="1342566" y="610867"/>
                  </a:lnTo>
                  <a:lnTo>
                    <a:pt x="671283" y="939796"/>
                  </a:lnTo>
                  <a:lnTo>
                    <a:pt x="0" y="610867"/>
                  </a:lnTo>
                  <a:lnTo>
                    <a:pt x="0" y="0"/>
                  </a:lnTo>
                  <a:lnTo>
                    <a:pt x="671283" y="328929"/>
                  </a:lnTo>
                  <a:lnTo>
                    <a:pt x="1342566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486408" rIns="16510" bIns="486408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600" dirty="0" smtClean="0">
                  <a:solidFill>
                    <a:prstClr val="white"/>
                  </a:solidFill>
                </a:rPr>
                <a:t>ثانياً</a:t>
              </a:r>
              <a:endParaRPr lang="en-GB" sz="2600" dirty="0">
                <a:solidFill>
                  <a:prstClr val="white"/>
                </a:solidFill>
              </a:endParaRPr>
            </a:p>
          </p:txBody>
        </p:sp>
        <p:sp>
          <p:nvSpPr>
            <p:cNvPr id="7" name="شكل حر 6"/>
            <p:cNvSpPr/>
            <p:nvPr/>
          </p:nvSpPr>
          <p:spPr>
            <a:xfrm flipH="1">
              <a:off x="1504357" y="2286915"/>
              <a:ext cx="4603209" cy="872668"/>
            </a:xfrm>
            <a:custGeom>
              <a:avLst/>
              <a:gdLst>
                <a:gd name="connsiteX0" fmla="*/ 145447 w 872667"/>
                <a:gd name="connsiteY0" fmla="*/ 0 h 4603209"/>
                <a:gd name="connsiteX1" fmla="*/ 727220 w 872667"/>
                <a:gd name="connsiteY1" fmla="*/ 0 h 4603209"/>
                <a:gd name="connsiteX2" fmla="*/ 872667 w 872667"/>
                <a:gd name="connsiteY2" fmla="*/ 145447 h 4603209"/>
                <a:gd name="connsiteX3" fmla="*/ 872667 w 872667"/>
                <a:gd name="connsiteY3" fmla="*/ 4603209 h 4603209"/>
                <a:gd name="connsiteX4" fmla="*/ 872667 w 872667"/>
                <a:gd name="connsiteY4" fmla="*/ 4603209 h 4603209"/>
                <a:gd name="connsiteX5" fmla="*/ 0 w 872667"/>
                <a:gd name="connsiteY5" fmla="*/ 4603209 h 4603209"/>
                <a:gd name="connsiteX6" fmla="*/ 0 w 872667"/>
                <a:gd name="connsiteY6" fmla="*/ 4603209 h 4603209"/>
                <a:gd name="connsiteX7" fmla="*/ 0 w 872667"/>
                <a:gd name="connsiteY7" fmla="*/ 145447 h 4603209"/>
                <a:gd name="connsiteX8" fmla="*/ 145447 w 872667"/>
                <a:gd name="connsiteY8" fmla="*/ 0 h 460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667" h="4603209">
                  <a:moveTo>
                    <a:pt x="872667" y="767215"/>
                  </a:moveTo>
                  <a:lnTo>
                    <a:pt x="872667" y="3835994"/>
                  </a:lnTo>
                  <a:cubicBezTo>
                    <a:pt x="872667" y="4259714"/>
                    <a:pt x="860322" y="4603209"/>
                    <a:pt x="845093" y="4603209"/>
                  </a:cubicBezTo>
                  <a:lnTo>
                    <a:pt x="0" y="4603209"/>
                  </a:lnTo>
                  <a:lnTo>
                    <a:pt x="0" y="4603209"/>
                  </a:lnTo>
                  <a:lnTo>
                    <a:pt x="0" y="0"/>
                  </a:lnTo>
                  <a:lnTo>
                    <a:pt x="0" y="0"/>
                  </a:lnTo>
                  <a:lnTo>
                    <a:pt x="845093" y="0"/>
                  </a:lnTo>
                  <a:cubicBezTo>
                    <a:pt x="860322" y="0"/>
                    <a:pt x="872667" y="343495"/>
                    <a:pt x="872667" y="767215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59110" rIns="59110" bIns="59111" numCol="1" spcCol="1270" anchor="ctr" anchorCtr="0">
              <a:noAutofit/>
            </a:bodyPr>
            <a:lstStyle/>
            <a:p>
              <a:pPr marL="228600" lvl="1" indent="-22860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ar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أن</a:t>
              </a:r>
              <a:r>
                <a:rPr lang="en-US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ar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يكتب</a:t>
              </a:r>
              <a:r>
                <a:rPr lang="en-US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ar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حرف</a:t>
              </a:r>
              <a:r>
                <a:rPr lang="en-US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ar-SY" altLang="ar" sz="2600" dirty="0" smtClean="0">
                  <a:solidFill>
                    <a:srgbClr val="FF0000"/>
                  </a:solidFill>
                </a:rPr>
                <a:t>الدال</a:t>
              </a:r>
              <a:r>
                <a:rPr lang="ar-SY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ar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بأشكاله</a:t>
              </a:r>
              <a:r>
                <a:rPr lang="en-US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ar" altLang="ar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المختلفة</a:t>
              </a:r>
              <a:endParaRPr lang="en-GB" sz="2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8" name="شكل حر 7"/>
            <p:cNvSpPr/>
            <p:nvPr/>
          </p:nvSpPr>
          <p:spPr>
            <a:xfrm flipH="1">
              <a:off x="6107565" y="3431477"/>
              <a:ext cx="939796" cy="1342566"/>
            </a:xfrm>
            <a:custGeom>
              <a:avLst/>
              <a:gdLst>
                <a:gd name="connsiteX0" fmla="*/ 0 w 1342566"/>
                <a:gd name="connsiteY0" fmla="*/ 0 h 939796"/>
                <a:gd name="connsiteX1" fmla="*/ 872668 w 1342566"/>
                <a:gd name="connsiteY1" fmla="*/ 0 h 939796"/>
                <a:gd name="connsiteX2" fmla="*/ 1342566 w 1342566"/>
                <a:gd name="connsiteY2" fmla="*/ 469898 h 939796"/>
                <a:gd name="connsiteX3" fmla="*/ 872668 w 1342566"/>
                <a:gd name="connsiteY3" fmla="*/ 939796 h 939796"/>
                <a:gd name="connsiteX4" fmla="*/ 0 w 1342566"/>
                <a:gd name="connsiteY4" fmla="*/ 939796 h 939796"/>
                <a:gd name="connsiteX5" fmla="*/ 469898 w 1342566"/>
                <a:gd name="connsiteY5" fmla="*/ 469898 h 939796"/>
                <a:gd name="connsiteX6" fmla="*/ 0 w 1342566"/>
                <a:gd name="connsiteY6" fmla="*/ 0 h 93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2566" h="939796">
                  <a:moveTo>
                    <a:pt x="1342566" y="0"/>
                  </a:moveTo>
                  <a:lnTo>
                    <a:pt x="1342566" y="610867"/>
                  </a:lnTo>
                  <a:lnTo>
                    <a:pt x="671283" y="939796"/>
                  </a:lnTo>
                  <a:lnTo>
                    <a:pt x="0" y="610867"/>
                  </a:lnTo>
                  <a:lnTo>
                    <a:pt x="0" y="0"/>
                  </a:lnTo>
                  <a:lnTo>
                    <a:pt x="671283" y="328929"/>
                  </a:lnTo>
                  <a:lnTo>
                    <a:pt x="1342566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486408" rIns="16510" bIns="486408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600" dirty="0" smtClean="0">
                  <a:solidFill>
                    <a:prstClr val="white"/>
                  </a:solidFill>
                </a:rPr>
                <a:t>ثالثاً</a:t>
              </a:r>
              <a:endParaRPr lang="en-GB" sz="2600" dirty="0">
                <a:solidFill>
                  <a:prstClr val="white"/>
                </a:solidFill>
              </a:endParaRPr>
            </a:p>
          </p:txBody>
        </p:sp>
        <p:sp>
          <p:nvSpPr>
            <p:cNvPr id="9" name="شكل حر 8"/>
            <p:cNvSpPr/>
            <p:nvPr/>
          </p:nvSpPr>
          <p:spPr>
            <a:xfrm flipH="1">
              <a:off x="1504357" y="3379222"/>
              <a:ext cx="4603209" cy="872668"/>
            </a:xfrm>
            <a:custGeom>
              <a:avLst/>
              <a:gdLst>
                <a:gd name="connsiteX0" fmla="*/ 145447 w 872667"/>
                <a:gd name="connsiteY0" fmla="*/ 0 h 4603209"/>
                <a:gd name="connsiteX1" fmla="*/ 727220 w 872667"/>
                <a:gd name="connsiteY1" fmla="*/ 0 h 4603209"/>
                <a:gd name="connsiteX2" fmla="*/ 872667 w 872667"/>
                <a:gd name="connsiteY2" fmla="*/ 145447 h 4603209"/>
                <a:gd name="connsiteX3" fmla="*/ 872667 w 872667"/>
                <a:gd name="connsiteY3" fmla="*/ 4603209 h 4603209"/>
                <a:gd name="connsiteX4" fmla="*/ 872667 w 872667"/>
                <a:gd name="connsiteY4" fmla="*/ 4603209 h 4603209"/>
                <a:gd name="connsiteX5" fmla="*/ 0 w 872667"/>
                <a:gd name="connsiteY5" fmla="*/ 4603209 h 4603209"/>
                <a:gd name="connsiteX6" fmla="*/ 0 w 872667"/>
                <a:gd name="connsiteY6" fmla="*/ 4603209 h 4603209"/>
                <a:gd name="connsiteX7" fmla="*/ 0 w 872667"/>
                <a:gd name="connsiteY7" fmla="*/ 145447 h 4603209"/>
                <a:gd name="connsiteX8" fmla="*/ 145447 w 872667"/>
                <a:gd name="connsiteY8" fmla="*/ 0 h 460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667" h="4603209">
                  <a:moveTo>
                    <a:pt x="872667" y="767215"/>
                  </a:moveTo>
                  <a:lnTo>
                    <a:pt x="872667" y="3835994"/>
                  </a:lnTo>
                  <a:cubicBezTo>
                    <a:pt x="872667" y="4259714"/>
                    <a:pt x="860322" y="4603209"/>
                    <a:pt x="845093" y="4603209"/>
                  </a:cubicBezTo>
                  <a:lnTo>
                    <a:pt x="0" y="4603209"/>
                  </a:lnTo>
                  <a:lnTo>
                    <a:pt x="0" y="4603209"/>
                  </a:lnTo>
                  <a:lnTo>
                    <a:pt x="0" y="0"/>
                  </a:lnTo>
                  <a:lnTo>
                    <a:pt x="0" y="0"/>
                  </a:lnTo>
                  <a:lnTo>
                    <a:pt x="845093" y="0"/>
                  </a:lnTo>
                  <a:cubicBezTo>
                    <a:pt x="860322" y="0"/>
                    <a:pt x="872667" y="343495"/>
                    <a:pt x="872667" y="767215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59110" rIns="59110" bIns="59111" numCol="1" spcCol="1270" anchor="ctr" anchorCtr="0">
              <a:noAutofit/>
            </a:bodyPr>
            <a:lstStyle/>
            <a:p>
              <a:pPr marL="228600" lvl="1" indent="-22860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ar-SY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أن يميز الطالب حرف </a:t>
              </a:r>
              <a:r>
                <a:rPr lang="ar-SY" sz="2600" dirty="0" smtClean="0">
                  <a:solidFill>
                    <a:srgbClr val="FF0000"/>
                  </a:solidFill>
                </a:rPr>
                <a:t>الدال</a:t>
              </a:r>
              <a:r>
                <a:rPr lang="ar-SY" sz="2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بين مجموعة من الحروف</a:t>
              </a:r>
              <a:endParaRPr lang="en-GB" sz="2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2" name="Oval 38">
            <a:extLst>
              <a:ext uri="{FF2B5EF4-FFF2-40B4-BE49-F238E27FC236}">
                <a16:creationId xmlns:a16="http://schemas.microsoft.com/office/drawing/2014/main" xmlns="" xmlns:lc="http://schemas.openxmlformats.org/drawingml/2006/lockedCanvas" id="{C8B9C6D0-3688-4A30-BF0A-B21713DA7795}"/>
              </a:ext>
            </a:extLst>
          </p:cNvPr>
          <p:cNvSpPr/>
          <p:nvPr/>
        </p:nvSpPr>
        <p:spPr>
          <a:xfrm>
            <a:off x="7222070" y="1554549"/>
            <a:ext cx="1464730" cy="1464728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72">
            <a:extLst>
              <a:ext uri="{FF2B5EF4-FFF2-40B4-BE49-F238E27FC236}">
                <a16:creationId xmlns:a16="http://schemas.microsoft.com/office/drawing/2014/main" xmlns="" xmlns:lc="http://schemas.openxmlformats.org/drawingml/2006/lockedCanvas" id="{284DC9F7-878D-459F-9009-FF1B2A351836}"/>
              </a:ext>
            </a:extLst>
          </p:cNvPr>
          <p:cNvGrpSpPr/>
          <p:nvPr/>
        </p:nvGrpSpPr>
        <p:grpSpPr>
          <a:xfrm>
            <a:off x="7420033" y="1727512"/>
            <a:ext cx="1044790" cy="1100135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64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808000" y="4542020"/>
            <a:ext cx="3564000" cy="1124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مربع نص 11"/>
          <p:cNvSpPr txBox="1"/>
          <p:nvPr/>
        </p:nvSpPr>
        <p:spPr>
          <a:xfrm>
            <a:off x="2808001" y="4558286"/>
            <a:ext cx="356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6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SY" sz="6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جاجة</a:t>
            </a:r>
            <a:endParaRPr lang="en-GB" sz="20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38" y="1063257"/>
            <a:ext cx="3478763" cy="347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73770" y="4275052"/>
            <a:ext cx="320805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Y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endParaRPr lang="en-GB" sz="54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70" y="989591"/>
            <a:ext cx="3189003" cy="31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11033" y="4359349"/>
            <a:ext cx="3019646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قر</a:t>
            </a:r>
            <a:r>
              <a:rPr lang="ar-SY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endParaRPr lang="en-GB" sz="48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19" y="855101"/>
            <a:ext cx="3136300" cy="335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3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جمة ذات 16 نقطة 27"/>
          <p:cNvSpPr/>
          <p:nvPr/>
        </p:nvSpPr>
        <p:spPr>
          <a:xfrm>
            <a:off x="5805984" y="2290532"/>
            <a:ext cx="1856209" cy="18269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6067026" y="2850067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SY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جاجة</a:t>
            </a:r>
            <a:endParaRPr lang="en-GB" sz="4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957402" y="3004651"/>
            <a:ext cx="101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59370" y="3093794"/>
            <a:ext cx="11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495026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3302760" y="5470711"/>
            <a:ext cx="2987834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د    ـ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د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44576" y="614597"/>
            <a:ext cx="7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49705" y="654544"/>
            <a:ext cx="8094688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تأمل حرف </a:t>
            </a:r>
            <a:r>
              <a:rPr lang="ar-SY" sz="4400" b="1" u="sng" dirty="0" smtClean="0">
                <a:solidFill>
                  <a:srgbClr val="FF0000"/>
                </a:solidFill>
              </a:rPr>
              <a:t>الدال </a:t>
            </a:r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في الكلمات التالية</a:t>
            </a:r>
            <a:endParaRPr lang="en-GB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87142" y="291279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دج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6" name="نجمة ذات 16 نقطة 15"/>
          <p:cNvSpPr/>
          <p:nvPr/>
        </p:nvSpPr>
        <p:spPr>
          <a:xfrm>
            <a:off x="1293161" y="2353255"/>
            <a:ext cx="1856209" cy="18269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مربع نص 16"/>
          <p:cNvSpPr txBox="1"/>
          <p:nvPr/>
        </p:nvSpPr>
        <p:spPr>
          <a:xfrm>
            <a:off x="1554204" y="2850067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Y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endParaRPr lang="en-GB" sz="54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 flipH="1">
            <a:off x="2977116" y="1484026"/>
            <a:ext cx="1617369" cy="716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71" y="3558871"/>
            <a:ext cx="157734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مة ذات 16 نقطة 25"/>
          <p:cNvSpPr/>
          <p:nvPr/>
        </p:nvSpPr>
        <p:spPr>
          <a:xfrm>
            <a:off x="3687580" y="2473377"/>
            <a:ext cx="1768839" cy="1768839"/>
          </a:xfrm>
          <a:prstGeom prst="star16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نجمة ذات 16 نقطة 26"/>
          <p:cNvSpPr/>
          <p:nvPr/>
        </p:nvSpPr>
        <p:spPr>
          <a:xfrm>
            <a:off x="789222" y="2473377"/>
            <a:ext cx="1804076" cy="1768840"/>
          </a:xfrm>
          <a:prstGeom prst="star1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نجمة ذات 16 نقطة 27"/>
          <p:cNvSpPr/>
          <p:nvPr/>
        </p:nvSpPr>
        <p:spPr>
          <a:xfrm>
            <a:off x="6655633" y="2413415"/>
            <a:ext cx="1888760" cy="1693889"/>
          </a:xfrm>
          <a:prstGeom prst="star1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7030387" y="2851797"/>
            <a:ext cx="11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rgbClr val="FF0000"/>
                </a:solidFill>
              </a:rPr>
              <a:t>دَ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062334" y="2930636"/>
            <a:ext cx="101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rgbClr val="FF0000"/>
                </a:solidFill>
              </a:rPr>
              <a:t>دُ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56803" y="2973584"/>
            <a:ext cx="112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rgbClr val="FF0000"/>
                </a:solidFill>
              </a:rPr>
              <a:t>دِ</a:t>
            </a:r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ـــــَ   ـــــُ   ـــــِ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8947" y="1828641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الفتحة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0030" y="1828641"/>
            <a:ext cx="1503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الضمة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3072" y="1950157"/>
            <a:ext cx="1391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الكسرة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89744" y="606863"/>
            <a:ext cx="819962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الدال 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حركات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49705" y="502715"/>
            <a:ext cx="812466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الدال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المدود</a:t>
            </a:r>
            <a:r>
              <a:rPr lang="ar-SY" sz="4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ar-SA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945758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57010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233534" y="1484026"/>
            <a:ext cx="2338466" cy="466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3168501" y="4752752"/>
            <a:ext cx="346621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دا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دو    دي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78259" y="182864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الألف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21822" y="1828641"/>
            <a:ext cx="1300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الوا</a:t>
            </a:r>
            <a:r>
              <a:rPr lang="ar-SY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0932" y="1950157"/>
            <a:ext cx="1116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الياء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6370820" y="2413416"/>
            <a:ext cx="2007660" cy="1806893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نجمة مكونة من 7 نقاط 18"/>
          <p:cNvSpPr/>
          <p:nvPr/>
        </p:nvSpPr>
        <p:spPr>
          <a:xfrm>
            <a:off x="3522294" y="2565815"/>
            <a:ext cx="2007660" cy="1806893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نجمة مكونة من 7 نقاط 19"/>
          <p:cNvSpPr/>
          <p:nvPr/>
        </p:nvSpPr>
        <p:spPr>
          <a:xfrm>
            <a:off x="810490" y="2565815"/>
            <a:ext cx="2007660" cy="1806893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6835515" y="2962919"/>
            <a:ext cx="10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err="1" smtClean="0"/>
              <a:t>دا</a:t>
            </a:r>
            <a:endParaRPr lang="en-GB" sz="4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942413" y="3009834"/>
            <a:ext cx="1139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 smtClean="0"/>
              <a:t>دو</a:t>
            </a:r>
            <a:endParaRPr lang="en-GB" sz="4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304655" y="3040611"/>
            <a:ext cx="101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/>
              <a:t>دي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0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95</Words>
  <Application>Microsoft Office PowerPoint</Application>
  <PresentationFormat>عرض على الشاشة (3:4)‏</PresentationFormat>
  <Paragraphs>37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4" baseType="lpstr">
      <vt:lpstr>نسق Office</vt:lpstr>
      <vt:lpstr>school</vt:lpstr>
      <vt:lpstr>الصف : الأول المادة : اللغة العربية  الدرس : حرف الدال</vt:lpstr>
      <vt:lpstr>مخرجات التعلم 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65</cp:revision>
  <dcterms:created xsi:type="dcterms:W3CDTF">2020-05-02T02:36:07Z</dcterms:created>
  <dcterms:modified xsi:type="dcterms:W3CDTF">2020-07-06T10:21:53Z</dcterms:modified>
</cp:coreProperties>
</file>