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5"/>
  </p:notesMasterIdLst>
  <p:sldIdLst>
    <p:sldId id="261" r:id="rId3"/>
    <p:sldId id="275" r:id="rId4"/>
    <p:sldId id="276" r:id="rId5"/>
    <p:sldId id="258" r:id="rId6"/>
    <p:sldId id="267" r:id="rId7"/>
    <p:sldId id="274" r:id="rId8"/>
    <p:sldId id="257" r:id="rId9"/>
    <p:sldId id="269" r:id="rId10"/>
    <p:sldId id="270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الراء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" y="371143"/>
            <a:ext cx="5688419" cy="438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47" y="1904911"/>
            <a:ext cx="16916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3" y="486993"/>
            <a:ext cx="8075294" cy="346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1 2"/>
          <p:cNvSpPr/>
          <p:nvPr/>
        </p:nvSpPr>
        <p:spPr>
          <a:xfrm>
            <a:off x="2349794" y="233917"/>
            <a:ext cx="4582633" cy="319508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3560618" y="1179691"/>
            <a:ext cx="305283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شكراً لحسن استماعكم</a:t>
            </a:r>
            <a:endParaRPr lang="ar-SY" sz="44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74854" y="367847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53" y="3717800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76846" y="1302802"/>
            <a:ext cx="3083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dirty="0" smtClean="0">
                <a:solidFill>
                  <a:schemeClr val="bg1"/>
                </a:solidFill>
              </a:rPr>
              <a:t>ر</a:t>
            </a:r>
            <a:endParaRPr lang="en-GB" sz="16600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93" y="4572000"/>
            <a:ext cx="1577340" cy="1851660"/>
          </a:xfrm>
          <a:prstGeom prst="rect">
            <a:avLst/>
          </a:prstGeom>
        </p:spPr>
      </p:pic>
      <p:sp>
        <p:nvSpPr>
          <p:cNvPr id="2" name="شمس 1"/>
          <p:cNvSpPr/>
          <p:nvPr/>
        </p:nvSpPr>
        <p:spPr>
          <a:xfrm>
            <a:off x="3104707" y="427588"/>
            <a:ext cx="3965944" cy="4458385"/>
          </a:xfrm>
          <a:prstGeom prst="sun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مربع نص 4"/>
          <p:cNvSpPr txBox="1"/>
          <p:nvPr/>
        </p:nvSpPr>
        <p:spPr>
          <a:xfrm>
            <a:off x="4444409" y="1212112"/>
            <a:ext cx="1233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3800" dirty="0" smtClean="0">
                <a:solidFill>
                  <a:schemeClr val="bg1"/>
                </a:solidFill>
              </a:rPr>
              <a:t>ر</a:t>
            </a:r>
            <a:endParaRPr lang="en-GB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ريط منحني إلى الأعلى 26"/>
          <p:cNvSpPr/>
          <p:nvPr/>
        </p:nvSpPr>
        <p:spPr>
          <a:xfrm>
            <a:off x="2296547" y="535419"/>
            <a:ext cx="4465525" cy="794395"/>
          </a:xfrm>
          <a:prstGeom prst="ellipse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2298745" y="1188146"/>
            <a:ext cx="4803803" cy="4829882"/>
            <a:chOff x="2298746" y="1188146"/>
            <a:chExt cx="4599670" cy="4577150"/>
          </a:xfrm>
        </p:grpSpPr>
        <p:sp>
          <p:nvSpPr>
            <p:cNvPr id="18" name="شكل حر 17"/>
            <p:cNvSpPr/>
            <p:nvPr/>
          </p:nvSpPr>
          <p:spPr>
            <a:xfrm>
              <a:off x="2706057" y="1432525"/>
              <a:ext cx="3947655" cy="3947655"/>
            </a:xfrm>
            <a:custGeom>
              <a:avLst/>
              <a:gdLst>
                <a:gd name="connsiteX0" fmla="*/ 1973827 w 3947655"/>
                <a:gd name="connsiteY0" fmla="*/ 0 h 3947655"/>
                <a:gd name="connsiteX1" fmla="*/ 3683212 w 3947655"/>
                <a:gd name="connsiteY1" fmla="*/ 986914 h 3947655"/>
                <a:gd name="connsiteX2" fmla="*/ 3683212 w 3947655"/>
                <a:gd name="connsiteY2" fmla="*/ 2960742 h 3947655"/>
                <a:gd name="connsiteX3" fmla="*/ 1973828 w 3947655"/>
                <a:gd name="connsiteY3" fmla="*/ 1973828 h 3947655"/>
                <a:gd name="connsiteX4" fmla="*/ 1973827 w 3947655"/>
                <a:gd name="connsiteY4" fmla="*/ 0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1973827" y="0"/>
                  </a:moveTo>
                  <a:cubicBezTo>
                    <a:pt x="2679008" y="0"/>
                    <a:pt x="3330622" y="376209"/>
                    <a:pt x="3683212" y="986914"/>
                  </a:cubicBezTo>
                  <a:cubicBezTo>
                    <a:pt x="4035802" y="1597619"/>
                    <a:pt x="4035802" y="2350037"/>
                    <a:pt x="3683212" y="2960742"/>
                  </a:cubicBezTo>
                  <a:lnTo>
                    <a:pt x="1973828" y="1973828"/>
                  </a:lnTo>
                  <a:cubicBezTo>
                    <a:pt x="1973828" y="1315885"/>
                    <a:pt x="1973827" y="657943"/>
                    <a:pt x="1973827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104638" tIns="860657" rIns="481400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19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يقرأ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التلميذ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الراء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قراءة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صحيحة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مع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الحركات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والمدود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endParaRPr lang="en-GB" sz="20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" name="شكل حر 18"/>
            <p:cNvSpPr/>
            <p:nvPr/>
          </p:nvSpPr>
          <p:spPr>
            <a:xfrm>
              <a:off x="2624754" y="1573513"/>
              <a:ext cx="3947655" cy="3947655"/>
            </a:xfrm>
            <a:custGeom>
              <a:avLst/>
              <a:gdLst>
                <a:gd name="connsiteX0" fmla="*/ 3683212 w 3947655"/>
                <a:gd name="connsiteY0" fmla="*/ 2960741 h 3947655"/>
                <a:gd name="connsiteX1" fmla="*/ 1973827 w 3947655"/>
                <a:gd name="connsiteY1" fmla="*/ 3947655 h 3947655"/>
                <a:gd name="connsiteX2" fmla="*/ 264442 w 3947655"/>
                <a:gd name="connsiteY2" fmla="*/ 2960741 h 3947655"/>
                <a:gd name="connsiteX3" fmla="*/ 1973828 w 3947655"/>
                <a:gd name="connsiteY3" fmla="*/ 1973828 h 3947655"/>
                <a:gd name="connsiteX4" fmla="*/ 3683212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3683212" y="2960741"/>
                  </a:moveTo>
                  <a:cubicBezTo>
                    <a:pt x="3330622" y="3571446"/>
                    <a:pt x="2679008" y="3947655"/>
                    <a:pt x="1973827" y="3947655"/>
                  </a:cubicBezTo>
                  <a:cubicBezTo>
                    <a:pt x="1268646" y="3947655"/>
                    <a:pt x="617032" y="3571446"/>
                    <a:pt x="264442" y="2960741"/>
                  </a:cubicBezTo>
                  <a:lnTo>
                    <a:pt x="1973828" y="1973828"/>
                  </a:lnTo>
                  <a:lnTo>
                    <a:pt x="3683212" y="296074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64048" tIns="2585406" rIns="917052" bIns="37660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 يميز الطالب حرف </a:t>
              </a:r>
              <a:r>
                <a:rPr lang="ar-SY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الراء </a:t>
              </a: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بين مجموعة من الحروف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" name="شكل حر 19"/>
            <p:cNvSpPr/>
            <p:nvPr/>
          </p:nvSpPr>
          <p:spPr>
            <a:xfrm>
              <a:off x="2543451" y="1432525"/>
              <a:ext cx="3947655" cy="3947655"/>
            </a:xfrm>
            <a:custGeom>
              <a:avLst/>
              <a:gdLst>
                <a:gd name="connsiteX0" fmla="*/ 264443 w 3947655"/>
                <a:gd name="connsiteY0" fmla="*/ 2960741 h 3947655"/>
                <a:gd name="connsiteX1" fmla="*/ 264443 w 3947655"/>
                <a:gd name="connsiteY1" fmla="*/ 986913 h 3947655"/>
                <a:gd name="connsiteX2" fmla="*/ 1973828 w 3947655"/>
                <a:gd name="connsiteY2" fmla="*/ -1 h 3947655"/>
                <a:gd name="connsiteX3" fmla="*/ 1973828 w 3947655"/>
                <a:gd name="connsiteY3" fmla="*/ 1973828 h 3947655"/>
                <a:gd name="connsiteX4" fmla="*/ 264443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264443" y="2960741"/>
                  </a:moveTo>
                  <a:cubicBezTo>
                    <a:pt x="-88147" y="2350036"/>
                    <a:pt x="-88147" y="1597618"/>
                    <a:pt x="264443" y="986913"/>
                  </a:cubicBezTo>
                  <a:cubicBezTo>
                    <a:pt x="617033" y="376208"/>
                    <a:pt x="1268647" y="-1"/>
                    <a:pt x="1973828" y="-1"/>
                  </a:cubicBezTo>
                  <a:lnTo>
                    <a:pt x="1973828" y="1973828"/>
                  </a:lnTo>
                  <a:lnTo>
                    <a:pt x="264443" y="296074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1400" tIns="860657" rIns="2104638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يكتب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الراء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بأشكاله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المختلفة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" name="سهم دائري 20"/>
            <p:cNvSpPr/>
            <p:nvPr/>
          </p:nvSpPr>
          <p:spPr>
            <a:xfrm>
              <a:off x="2462004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سهم دائري 21"/>
            <p:cNvSpPr/>
            <p:nvPr/>
          </p:nvSpPr>
          <p:spPr>
            <a:xfrm>
              <a:off x="2380375" y="1328884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3" name="سهم دائري 22"/>
            <p:cNvSpPr/>
            <p:nvPr/>
          </p:nvSpPr>
          <p:spPr>
            <a:xfrm>
              <a:off x="2298746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sp>
        <p:nvSpPr>
          <p:cNvPr id="11" name="Oval 38">
            <a:extLst>
              <a:ext uri="{FF2B5EF4-FFF2-40B4-BE49-F238E27FC236}">
                <a16:creationId xmlns:lc="http://schemas.openxmlformats.org/drawingml/2006/lockedCanvas" xmlns=""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017297" y="1231908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72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215260" y="1404871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3" name="Freeform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SY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مّان</a:t>
            </a:r>
            <a:endParaRPr lang="en-GB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094062"/>
            <a:ext cx="3705179" cy="33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ز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59" y="776755"/>
            <a:ext cx="3360074" cy="33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817628" y="4072270"/>
            <a:ext cx="350590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خيا</a:t>
            </a:r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70" y="1171693"/>
            <a:ext cx="3872420" cy="29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5805984" y="2290532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067026" y="285006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ك</a:t>
            </a:r>
            <a:r>
              <a:rPr lang="ar-SY" sz="4000" dirty="0" smtClean="0">
                <a:solidFill>
                  <a:srgbClr val="FF0000"/>
                </a:solidFill>
              </a:rPr>
              <a:t>ر</a:t>
            </a:r>
            <a:r>
              <a:rPr lang="ar-SY" sz="4000" dirty="0" smtClean="0">
                <a:solidFill>
                  <a:schemeClr val="bg1"/>
                </a:solidFill>
              </a:rPr>
              <a:t>ز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495026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402941" y="5348175"/>
            <a:ext cx="298783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ـر  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ر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u="sng" dirty="0" smtClean="0">
                <a:solidFill>
                  <a:srgbClr val="FF0000"/>
                </a:solidFill>
              </a:rPr>
              <a:t>الراء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1293161" y="2353255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1537013" y="298758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خيا</a:t>
            </a:r>
            <a:r>
              <a:rPr lang="ar-SY" sz="4000" dirty="0" smtClean="0">
                <a:solidFill>
                  <a:srgbClr val="FF0000"/>
                </a:solidFill>
              </a:rPr>
              <a:t>ر</a:t>
            </a:r>
            <a:endParaRPr lang="en-GB" sz="5400" dirty="0">
              <a:solidFill>
                <a:srgbClr val="FF0000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3172747" y="1484026"/>
            <a:ext cx="142174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17" y="3429934"/>
            <a:ext cx="157734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  <a:pattFill prst="pct75">
            <a:fgClr>
              <a:srgbClr val="FF0000"/>
            </a:fgClr>
            <a:bgClr>
              <a:srgbClr val="FFC000"/>
            </a:bgClr>
          </a:patt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رَ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رُ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رِ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434856" y="1484026"/>
            <a:ext cx="2137144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22658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الراء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الراء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الطويلة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را   رو   ري 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95209" y="1950157"/>
            <a:ext cx="1247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را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/>
              <a:t>رو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ري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90</Words>
  <Application>Microsoft Office PowerPoint</Application>
  <PresentationFormat>عرض على الشاشة (3:4)‏</PresentationFormat>
  <Paragraphs>33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school</vt:lpstr>
      <vt:lpstr>الصف : الأول المادة : اللغة العربية  الدرس : حرف الراء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71</cp:revision>
  <dcterms:created xsi:type="dcterms:W3CDTF">2020-05-02T02:36:07Z</dcterms:created>
  <dcterms:modified xsi:type="dcterms:W3CDTF">2020-07-06T10:19:32Z</dcterms:modified>
</cp:coreProperties>
</file>