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5"/>
  </p:notesMasterIdLst>
  <p:sldIdLst>
    <p:sldId id="261" r:id="rId3"/>
    <p:sldId id="277" r:id="rId4"/>
    <p:sldId id="275" r:id="rId5"/>
    <p:sldId id="258" r:id="rId6"/>
    <p:sldId id="276" r:id="rId7"/>
    <p:sldId id="267" r:id="rId8"/>
    <p:sldId id="257" r:id="rId9"/>
    <p:sldId id="269" r:id="rId10"/>
    <p:sldId id="270" r:id="rId11"/>
    <p:sldId id="273" r:id="rId12"/>
    <p:sldId id="272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53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t>17/11/1441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107" y="4359169"/>
            <a:ext cx="4069166" cy="2216689"/>
          </a:xfrm>
        </p:spPr>
        <p:txBody>
          <a:bodyPr>
            <a:normAutofit/>
          </a:bodyPr>
          <a:lstStyle/>
          <a:p>
            <a:pPr algn="r"/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اللغة العربية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</a:rPr>
              <a:t>حرف </a:t>
            </a:r>
            <a:r>
              <a:rPr lang="ar-SY" sz="3200" b="1" dirty="0" smtClean="0">
                <a:solidFill>
                  <a:srgbClr val="FF0000"/>
                </a:solidFill>
              </a:rPr>
              <a:t>القاف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92" y="4445493"/>
            <a:ext cx="1691640" cy="17297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39208" r="30755" b="25036"/>
          <a:stretch/>
        </p:blipFill>
        <p:spPr bwMode="auto">
          <a:xfrm>
            <a:off x="531628" y="951469"/>
            <a:ext cx="8021671" cy="30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51814" y="701749"/>
            <a:ext cx="5419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sz="40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ركّب من الحروف كلمات مناسبة</a:t>
            </a:r>
            <a:endParaRPr lang="en-GB" sz="40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9812"/>
              </p:ext>
            </p:extLst>
          </p:nvPr>
        </p:nvGraphicFramePr>
        <p:xfrm>
          <a:off x="1956389" y="1417320"/>
          <a:ext cx="645042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40"/>
                <a:gridCol w="2150140"/>
                <a:gridCol w="2150140"/>
              </a:tblGrid>
              <a:tr h="47563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ر</a:t>
                      </a:r>
                      <a:endParaRPr lang="en-GB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</a:t>
                      </a:r>
                      <a:endParaRPr lang="en-GB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ق</a:t>
                      </a:r>
                      <a:endParaRPr lang="en-GB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07137"/>
              </p:ext>
            </p:extLst>
          </p:nvPr>
        </p:nvGraphicFramePr>
        <p:xfrm>
          <a:off x="637953" y="2981252"/>
          <a:ext cx="609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ق</a:t>
                      </a:r>
                      <a:endParaRPr lang="en-GB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ش</a:t>
                      </a:r>
                      <a:endParaRPr lang="en-GB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</a:t>
                      </a:r>
                      <a:endParaRPr lang="en-GB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د</a:t>
                      </a:r>
                      <a:endParaRPr lang="en-GB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96572"/>
              </p:ext>
            </p:extLst>
          </p:nvPr>
        </p:nvGraphicFramePr>
        <p:xfrm>
          <a:off x="1956389" y="2133127"/>
          <a:ext cx="6450420" cy="4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420"/>
              </a:tblGrid>
              <a:tr h="4718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61300"/>
              </p:ext>
            </p:extLst>
          </p:nvPr>
        </p:nvGraphicFramePr>
        <p:xfrm>
          <a:off x="637953" y="3714545"/>
          <a:ext cx="6096001" cy="68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/>
              </a:tblGrid>
              <a:tr h="68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85" y="2619036"/>
            <a:ext cx="740110" cy="15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89018" y="245918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chemeClr val="bg1"/>
                </a:solidFill>
              </a:rPr>
              <a:t>شكراً لحسن استماعكم</a:t>
            </a:r>
            <a:endParaRPr lang="ar-SY" sz="44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79162" y="5188301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5" y="368464"/>
            <a:ext cx="3755335" cy="239600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6"/>
          <p:cNvSpPr/>
          <p:nvPr/>
        </p:nvSpPr>
        <p:spPr>
          <a:xfrm>
            <a:off x="5191170" y="1196926"/>
            <a:ext cx="2945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شكراً لإصغائكم</a:t>
            </a:r>
            <a:endParaRPr lang="ar-SA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3678478"/>
            <a:ext cx="2634914" cy="263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عمودي 3"/>
          <p:cNvSpPr/>
          <p:nvPr/>
        </p:nvSpPr>
        <p:spPr>
          <a:xfrm>
            <a:off x="3091873" y="641122"/>
            <a:ext cx="3268023" cy="361507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4711939"/>
            <a:ext cx="1714500" cy="1714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7" y="1552354"/>
            <a:ext cx="23833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dirty="0" smtClean="0">
                <a:solidFill>
                  <a:schemeClr val="bg1"/>
                </a:solidFill>
              </a:rPr>
              <a:t>ق</a:t>
            </a:r>
            <a:endParaRPr lang="en-GB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وسيلة شرح على شكل سحابة 1048610"/>
          <p:cNvSpPr/>
          <p:nvPr/>
        </p:nvSpPr>
        <p:spPr>
          <a:xfrm>
            <a:off x="2820015" y="382772"/>
            <a:ext cx="3568502" cy="92987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04037" y="382772"/>
            <a:ext cx="8187070" cy="788381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1048582" name="مجموعة 1048581"/>
          <p:cNvGrpSpPr/>
          <p:nvPr/>
        </p:nvGrpSpPr>
        <p:grpSpPr>
          <a:xfrm>
            <a:off x="1608617" y="1268545"/>
            <a:ext cx="5578992" cy="3347701"/>
            <a:chOff x="1608617" y="1371232"/>
            <a:chExt cx="5281721" cy="3103518"/>
          </a:xfrm>
        </p:grpSpPr>
        <p:sp>
          <p:nvSpPr>
            <p:cNvPr id="1048583" name="شكل حر 1048582"/>
            <p:cNvSpPr/>
            <p:nvPr/>
          </p:nvSpPr>
          <p:spPr>
            <a:xfrm rot="10800000">
              <a:off x="1608617" y="1371232"/>
              <a:ext cx="4525208" cy="40885"/>
            </a:xfrm>
            <a:custGeom>
              <a:avLst/>
              <a:gdLst>
                <a:gd name="connsiteX0" fmla="*/ 0 w 4525208"/>
                <a:gd name="connsiteY0" fmla="*/ 0 h 40883"/>
                <a:gd name="connsiteX1" fmla="*/ 4525208 w 4525208"/>
                <a:gd name="connsiteY1" fmla="*/ 0 h 40883"/>
                <a:gd name="connsiteX2" fmla="*/ 4525208 w 4525208"/>
                <a:gd name="connsiteY2" fmla="*/ 40883 h 40883"/>
                <a:gd name="connsiteX3" fmla="*/ 0 w 4525208"/>
                <a:gd name="connsiteY3" fmla="*/ 40883 h 40883"/>
                <a:gd name="connsiteX4" fmla="*/ 0 w 4525208"/>
                <a:gd name="connsiteY4" fmla="*/ 0 h 4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208" h="40883">
                  <a:moveTo>
                    <a:pt x="4525208" y="1"/>
                  </a:moveTo>
                  <a:lnTo>
                    <a:pt x="0" y="1"/>
                  </a:lnTo>
                  <a:lnTo>
                    <a:pt x="0" y="40882"/>
                  </a:lnTo>
                  <a:lnTo>
                    <a:pt x="4525208" y="40882"/>
                  </a:lnTo>
                  <a:lnTo>
                    <a:pt x="4525208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49" rIns="19050" bIns="19052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84" name="شارة رتبة 1048583"/>
            <p:cNvSpPr/>
            <p:nvPr/>
          </p:nvSpPr>
          <p:spPr>
            <a:xfrm>
              <a:off x="160861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5" name="شارة رتبة 1048584"/>
            <p:cNvSpPr/>
            <p:nvPr/>
          </p:nvSpPr>
          <p:spPr>
            <a:xfrm>
              <a:off x="229749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6" name="شارة رتبة 1048585"/>
            <p:cNvSpPr/>
            <p:nvPr/>
          </p:nvSpPr>
          <p:spPr>
            <a:xfrm>
              <a:off x="2986907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7" name="شارة رتبة 1048586"/>
            <p:cNvSpPr/>
            <p:nvPr/>
          </p:nvSpPr>
          <p:spPr>
            <a:xfrm>
              <a:off x="3675780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8" name="شارة رتبة 1048587"/>
            <p:cNvSpPr/>
            <p:nvPr/>
          </p:nvSpPr>
          <p:spPr>
            <a:xfrm>
              <a:off x="436519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89" name="شارة رتبة 1048588"/>
            <p:cNvSpPr/>
            <p:nvPr/>
          </p:nvSpPr>
          <p:spPr>
            <a:xfrm>
              <a:off x="5054071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0" name="شارة رتبة 1048589"/>
            <p:cNvSpPr/>
            <p:nvPr/>
          </p:nvSpPr>
          <p:spPr>
            <a:xfrm>
              <a:off x="5743488" y="1412117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1" name="شكل حر 1048590"/>
            <p:cNvSpPr/>
            <p:nvPr/>
          </p:nvSpPr>
          <p:spPr>
            <a:xfrm>
              <a:off x="1608617" y="1502877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يقرأ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التلميذ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القاف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قراءة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صحيحة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مع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الحركات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والمدود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593" name="شكل حر 1048592"/>
            <p:cNvSpPr/>
            <p:nvPr/>
          </p:nvSpPr>
          <p:spPr>
            <a:xfrm>
              <a:off x="1608617" y="2393614"/>
              <a:ext cx="4693609" cy="47308"/>
            </a:xfrm>
            <a:custGeom>
              <a:avLst/>
              <a:gdLst>
                <a:gd name="connsiteX0" fmla="*/ 0 w 4693609"/>
                <a:gd name="connsiteY0" fmla="*/ 0 h 47308"/>
                <a:gd name="connsiteX1" fmla="*/ 4693609 w 4693609"/>
                <a:gd name="connsiteY1" fmla="*/ 0 h 47308"/>
                <a:gd name="connsiteX2" fmla="*/ 4693609 w 4693609"/>
                <a:gd name="connsiteY2" fmla="*/ 47308 h 47308"/>
                <a:gd name="connsiteX3" fmla="*/ 0 w 4693609"/>
                <a:gd name="connsiteY3" fmla="*/ 47308 h 47308"/>
                <a:gd name="connsiteX4" fmla="*/ 0 w 4693609"/>
                <a:gd name="connsiteY4" fmla="*/ 0 h 4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3609" h="47308">
                  <a:moveTo>
                    <a:pt x="0" y="0"/>
                  </a:moveTo>
                  <a:lnTo>
                    <a:pt x="4693609" y="0"/>
                  </a:lnTo>
                  <a:lnTo>
                    <a:pt x="4693609" y="47308"/>
                  </a:lnTo>
                  <a:lnTo>
                    <a:pt x="0" y="473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b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kern="1200" dirty="0"/>
            </a:p>
          </p:txBody>
        </p:sp>
        <p:sp>
          <p:nvSpPr>
            <p:cNvPr id="1048594" name="شارة رتبة 1048593"/>
            <p:cNvSpPr/>
            <p:nvPr/>
          </p:nvSpPr>
          <p:spPr>
            <a:xfrm>
              <a:off x="160861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5" name="شارة رتبة 1048594"/>
            <p:cNvSpPr/>
            <p:nvPr/>
          </p:nvSpPr>
          <p:spPr>
            <a:xfrm>
              <a:off x="229749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6" name="شارة رتبة 1048595"/>
            <p:cNvSpPr/>
            <p:nvPr/>
          </p:nvSpPr>
          <p:spPr>
            <a:xfrm>
              <a:off x="2986907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7" name="شارة رتبة 1048596"/>
            <p:cNvSpPr/>
            <p:nvPr/>
          </p:nvSpPr>
          <p:spPr>
            <a:xfrm>
              <a:off x="3675780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8" name="شارة رتبة 1048597"/>
            <p:cNvSpPr/>
            <p:nvPr/>
          </p:nvSpPr>
          <p:spPr>
            <a:xfrm>
              <a:off x="436519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599" name="شارة رتبة 1048598"/>
            <p:cNvSpPr/>
            <p:nvPr/>
          </p:nvSpPr>
          <p:spPr>
            <a:xfrm>
              <a:off x="5054071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0" name="شارة رتبة 1048599"/>
            <p:cNvSpPr/>
            <p:nvPr/>
          </p:nvSpPr>
          <p:spPr>
            <a:xfrm>
              <a:off x="5743488" y="2440923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1" name="شكل حر 1048600"/>
            <p:cNvSpPr/>
            <p:nvPr/>
          </p:nvSpPr>
          <p:spPr>
            <a:xfrm>
              <a:off x="1608617" y="2531684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" altLang="ar" sz="2400" kern="1200" dirty="0" smtClean="0">
                  <a:solidFill>
                    <a:schemeClr val="tx1"/>
                  </a:solidFill>
                </a:rPr>
                <a:t>أن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يكتب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حرف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-SY" altLang="ar" sz="2400" kern="1200" dirty="0" smtClean="0">
                  <a:solidFill>
                    <a:schemeClr val="tx1"/>
                  </a:solidFill>
                </a:rPr>
                <a:t>القاف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بأشكاله</a:t>
              </a:r>
              <a:r>
                <a:rPr lang="en-US" altLang="ar" sz="2400" kern="1200" dirty="0" smtClean="0">
                  <a:solidFill>
                    <a:schemeClr val="tx1"/>
                  </a:solidFill>
                </a:rPr>
                <a:t> </a:t>
              </a:r>
              <a:r>
                <a:rPr lang="ar" altLang="ar" sz="2400" kern="1200" dirty="0" smtClean="0">
                  <a:solidFill>
                    <a:schemeClr val="tx1"/>
                  </a:solidFill>
                </a:rPr>
                <a:t>المختلفة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048602" name="شكل حر 1048601"/>
            <p:cNvSpPr/>
            <p:nvPr/>
          </p:nvSpPr>
          <p:spPr>
            <a:xfrm rot="10800000">
              <a:off x="1608617" y="3422420"/>
              <a:ext cx="4761440" cy="144725"/>
            </a:xfrm>
            <a:custGeom>
              <a:avLst/>
              <a:gdLst>
                <a:gd name="connsiteX0" fmla="*/ 0 w 4761440"/>
                <a:gd name="connsiteY0" fmla="*/ 0 h 144724"/>
                <a:gd name="connsiteX1" fmla="*/ 4761440 w 4761440"/>
                <a:gd name="connsiteY1" fmla="*/ 0 h 144724"/>
                <a:gd name="connsiteX2" fmla="*/ 4761440 w 4761440"/>
                <a:gd name="connsiteY2" fmla="*/ 144724 h 144724"/>
                <a:gd name="connsiteX3" fmla="*/ 0 w 4761440"/>
                <a:gd name="connsiteY3" fmla="*/ 144724 h 144724"/>
                <a:gd name="connsiteX4" fmla="*/ 0 w 4761440"/>
                <a:gd name="connsiteY4" fmla="*/ 0 h 1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440" h="144724">
                  <a:moveTo>
                    <a:pt x="4761440" y="1"/>
                  </a:moveTo>
                  <a:lnTo>
                    <a:pt x="0" y="1"/>
                  </a:lnTo>
                  <a:lnTo>
                    <a:pt x="0" y="144723"/>
                  </a:lnTo>
                  <a:lnTo>
                    <a:pt x="4761440" y="144723"/>
                  </a:lnTo>
                  <a:lnTo>
                    <a:pt x="4761440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58" rIns="22860" bIns="22862" numCol="1" spcCol="1270" anchor="b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600" kern="1200" dirty="0"/>
            </a:p>
          </p:txBody>
        </p:sp>
        <p:sp>
          <p:nvSpPr>
            <p:cNvPr id="1048603" name="شارة رتبة 1048602"/>
            <p:cNvSpPr/>
            <p:nvPr/>
          </p:nvSpPr>
          <p:spPr>
            <a:xfrm>
              <a:off x="160861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4" name="شارة رتبة 1048603"/>
            <p:cNvSpPr/>
            <p:nvPr/>
          </p:nvSpPr>
          <p:spPr>
            <a:xfrm>
              <a:off x="229749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5" name="شارة رتبة 1048604"/>
            <p:cNvSpPr/>
            <p:nvPr/>
          </p:nvSpPr>
          <p:spPr>
            <a:xfrm>
              <a:off x="2986907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6" name="شارة رتبة 1048605"/>
            <p:cNvSpPr/>
            <p:nvPr/>
          </p:nvSpPr>
          <p:spPr>
            <a:xfrm>
              <a:off x="3675780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7" name="شارة رتبة 1048606"/>
            <p:cNvSpPr/>
            <p:nvPr/>
          </p:nvSpPr>
          <p:spPr>
            <a:xfrm>
              <a:off x="436519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8" name="شارة رتبة 1048607"/>
            <p:cNvSpPr/>
            <p:nvPr/>
          </p:nvSpPr>
          <p:spPr>
            <a:xfrm>
              <a:off x="5054071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شارة رتبة 1048608"/>
            <p:cNvSpPr/>
            <p:nvPr/>
          </p:nvSpPr>
          <p:spPr>
            <a:xfrm>
              <a:off x="5743488" y="3567145"/>
              <a:ext cx="1146850" cy="907605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10" name="شكل حر 1048609"/>
            <p:cNvSpPr/>
            <p:nvPr/>
          </p:nvSpPr>
          <p:spPr>
            <a:xfrm>
              <a:off x="1608617" y="3657906"/>
              <a:ext cx="4964786" cy="726084"/>
            </a:xfrm>
            <a:custGeom>
              <a:avLst/>
              <a:gdLst>
                <a:gd name="connsiteX0" fmla="*/ 0 w 4964786"/>
                <a:gd name="connsiteY0" fmla="*/ 0 h 726084"/>
                <a:gd name="connsiteX1" fmla="*/ 4964786 w 4964786"/>
                <a:gd name="connsiteY1" fmla="*/ 0 h 726084"/>
                <a:gd name="connsiteX2" fmla="*/ 4964786 w 4964786"/>
                <a:gd name="connsiteY2" fmla="*/ 726084 h 726084"/>
                <a:gd name="connsiteX3" fmla="*/ 0 w 4964786"/>
                <a:gd name="connsiteY3" fmla="*/ 726084 h 726084"/>
                <a:gd name="connsiteX4" fmla="*/ 0 w 4964786"/>
                <a:gd name="connsiteY4" fmla="*/ 0 h 72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4786" h="726084">
                  <a:moveTo>
                    <a:pt x="0" y="0"/>
                  </a:moveTo>
                  <a:lnTo>
                    <a:pt x="4964786" y="0"/>
                  </a:lnTo>
                  <a:lnTo>
                    <a:pt x="4964786" y="726084"/>
                  </a:lnTo>
                  <a:lnTo>
                    <a:pt x="0" y="726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400" kern="1200" dirty="0" smtClean="0">
                  <a:solidFill>
                    <a:schemeClr val="tx1"/>
                  </a:solidFill>
                </a:rPr>
                <a:t>أن يميز الطالب حرف القاف بين مجموعة من الحروف</a:t>
              </a:r>
              <a:endParaRPr lang="en-GB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Oval 38">
            <a:extLst>
              <a:ext uri="{FF2B5EF4-FFF2-40B4-BE49-F238E27FC236}">
                <a16:creationId xmlns:a16="http://schemas.microsoft.com/office/drawing/2014/main" xmlns="" xmlns:lc="http://schemas.openxmlformats.org/drawingml/2006/lockedCanvas" id="{C8B9C6D0-3688-4A30-BF0A-B21713DA7795}"/>
              </a:ext>
            </a:extLst>
          </p:cNvPr>
          <p:cNvSpPr/>
          <p:nvPr/>
        </p:nvSpPr>
        <p:spPr>
          <a:xfrm>
            <a:off x="7106622" y="678184"/>
            <a:ext cx="1464730" cy="1464728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72">
            <a:extLst>
              <a:ext uri="{FF2B5EF4-FFF2-40B4-BE49-F238E27FC236}">
                <a16:creationId xmlns:a16="http://schemas.microsoft.com/office/drawing/2014/main" xmlns="" xmlns:lc="http://schemas.openxmlformats.org/drawingml/2006/lockedCanvas" id="{284DC9F7-878D-459F-9009-FF1B2A351836}"/>
              </a:ext>
            </a:extLst>
          </p:cNvPr>
          <p:cNvGrpSpPr/>
          <p:nvPr/>
        </p:nvGrpSpPr>
        <p:grpSpPr>
          <a:xfrm>
            <a:off x="7304585" y="851147"/>
            <a:ext cx="1044790" cy="1100135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2808000" y="4542020"/>
            <a:ext cx="3564000" cy="1124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ق</a:t>
            </a:r>
            <a:r>
              <a:rPr lang="ar-SA" sz="5400" dirty="0" smtClean="0">
                <a:solidFill>
                  <a:schemeClr val="bg1"/>
                </a:solidFill>
              </a:rPr>
              <a:t>رد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07" y="1180214"/>
            <a:ext cx="4778586" cy="3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11033" y="4359349"/>
            <a:ext cx="301964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م</a:t>
            </a:r>
            <a:r>
              <a:rPr lang="ar-SA" sz="5400" dirty="0" smtClean="0">
                <a:solidFill>
                  <a:srgbClr val="FF0000"/>
                </a:solidFill>
              </a:rPr>
              <a:t>ق</a:t>
            </a:r>
            <a:r>
              <a:rPr lang="ar-SA" sz="5400" dirty="0" smtClean="0">
                <a:solidFill>
                  <a:schemeClr val="bg1"/>
                </a:solidFill>
              </a:rPr>
              <a:t>عد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27" y="914400"/>
            <a:ext cx="4443052" cy="29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873770" y="4275052"/>
            <a:ext cx="32080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chemeClr val="bg1"/>
                </a:solidFill>
              </a:rPr>
              <a:t>إبري</a:t>
            </a:r>
            <a:r>
              <a:rPr lang="ar-SA" sz="5400" dirty="0" smtClean="0">
                <a:solidFill>
                  <a:srgbClr val="FF0000"/>
                </a:solidFill>
              </a:rPr>
              <a:t>ق</a:t>
            </a:r>
            <a:endParaRPr lang="en-GB" sz="5400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97" y="914400"/>
            <a:ext cx="3550726" cy="31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جمة ذات 16 نقطة 27"/>
          <p:cNvSpPr/>
          <p:nvPr/>
        </p:nvSpPr>
        <p:spPr>
          <a:xfrm>
            <a:off x="3666381" y="2356851"/>
            <a:ext cx="1856209" cy="1826956"/>
          </a:xfrm>
          <a:prstGeom prst="star1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3927423" y="2905753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م</a:t>
            </a:r>
            <a:r>
              <a:rPr lang="ar-SA" sz="4000" dirty="0" smtClean="0">
                <a:solidFill>
                  <a:srgbClr val="FF0000"/>
                </a:solidFill>
              </a:rPr>
              <a:t>ق</a:t>
            </a:r>
            <a:r>
              <a:rPr lang="ar-SA" sz="4000" dirty="0" smtClean="0"/>
              <a:t>عد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59370" y="3093794"/>
            <a:ext cx="1124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2286000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793397" y="4710222"/>
            <a:ext cx="3922802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قـ   ـ</a:t>
            </a:r>
            <a:r>
              <a:rPr lang="ar-S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قـ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ـ</a:t>
            </a:r>
            <a:r>
              <a:rPr lang="ar-S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ق</a:t>
            </a:r>
            <a:r>
              <a:rPr lang="ar-SA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ar-SA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ق</a:t>
            </a:r>
            <a:endParaRPr lang="ar-SA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644576" y="614597"/>
            <a:ext cx="7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S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449705" y="654544"/>
            <a:ext cx="809468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تأمل حرف </a:t>
            </a:r>
            <a:r>
              <a:rPr lang="ar-SY" sz="4400" b="1" dirty="0" smtClean="0">
                <a:solidFill>
                  <a:srgbClr val="FF0000"/>
                </a:solidFill>
              </a:rPr>
              <a:t>القاف </a:t>
            </a:r>
            <a:r>
              <a:rPr lang="ar-SA" sz="4400" dirty="0" smtClean="0">
                <a:solidFill>
                  <a:schemeClr val="tx2">
                    <a:lumMod val="75000"/>
                  </a:schemeClr>
                </a:solidFill>
              </a:rPr>
              <a:t>في الكلمات التالية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142" y="2912790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000" dirty="0" smtClean="0">
                <a:solidFill>
                  <a:schemeClr val="bg1"/>
                </a:solidFill>
              </a:rPr>
              <a:t>دج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8" name="نجمة ذات 16 نقطة 17"/>
          <p:cNvSpPr/>
          <p:nvPr/>
        </p:nvSpPr>
        <p:spPr>
          <a:xfrm>
            <a:off x="6716199" y="2356851"/>
            <a:ext cx="1856209" cy="1826956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ربع نص 19"/>
          <p:cNvSpPr txBox="1"/>
          <p:nvPr/>
        </p:nvSpPr>
        <p:spPr>
          <a:xfrm>
            <a:off x="6995130" y="2905753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FF0000"/>
                </a:solidFill>
              </a:rPr>
              <a:t>ق</a:t>
            </a:r>
            <a:r>
              <a:rPr lang="ar-SA" sz="4000" dirty="0" smtClean="0"/>
              <a:t>رد</a:t>
            </a:r>
            <a:endParaRPr lang="en-GB" sz="4000" dirty="0"/>
          </a:p>
        </p:txBody>
      </p:sp>
      <p:sp>
        <p:nvSpPr>
          <p:cNvPr id="21" name="نجمة ذات 16 نقطة 20"/>
          <p:cNvSpPr/>
          <p:nvPr/>
        </p:nvSpPr>
        <p:spPr>
          <a:xfrm>
            <a:off x="777984" y="2456290"/>
            <a:ext cx="1856209" cy="1826956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مربع نص 21"/>
          <p:cNvSpPr txBox="1"/>
          <p:nvPr/>
        </p:nvSpPr>
        <p:spPr>
          <a:xfrm>
            <a:off x="1039026" y="3015825"/>
            <a:ext cx="133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إبري</a:t>
            </a:r>
            <a:r>
              <a:rPr lang="ar-SA" sz="4000" dirty="0" smtClean="0">
                <a:solidFill>
                  <a:srgbClr val="FF0000"/>
                </a:solidFill>
              </a:rPr>
              <a:t>ق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4594485" y="1484026"/>
            <a:ext cx="1" cy="87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H="1">
            <a:off x="1877844" y="1486008"/>
            <a:ext cx="2716642" cy="806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مة ذات 16 نقطة 25"/>
          <p:cNvSpPr/>
          <p:nvPr/>
        </p:nvSpPr>
        <p:spPr>
          <a:xfrm>
            <a:off x="3687580" y="2473377"/>
            <a:ext cx="1768839" cy="176883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نجمة ذات 16 نقطة 26"/>
          <p:cNvSpPr/>
          <p:nvPr/>
        </p:nvSpPr>
        <p:spPr>
          <a:xfrm>
            <a:off x="789222" y="2473377"/>
            <a:ext cx="1804076" cy="176884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نجمة ذات 16 نقطة 27"/>
          <p:cNvSpPr/>
          <p:nvPr/>
        </p:nvSpPr>
        <p:spPr>
          <a:xfrm>
            <a:off x="6655633" y="2413415"/>
            <a:ext cx="1888760" cy="1693889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مربع نص 28"/>
          <p:cNvSpPr txBox="1"/>
          <p:nvPr/>
        </p:nvSpPr>
        <p:spPr>
          <a:xfrm>
            <a:off x="7030387" y="2844859"/>
            <a:ext cx="113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قَ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062334" y="2844858"/>
            <a:ext cx="101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قُ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6804" y="2844860"/>
            <a:ext cx="112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قِ</a:t>
            </a:r>
            <a:endParaRPr lang="en-GB" sz="4000" dirty="0">
              <a:solidFill>
                <a:srgbClr val="FF0000"/>
              </a:solidFill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557955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71999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818150" y="1484026"/>
            <a:ext cx="175385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2818150" y="4586272"/>
            <a:ext cx="401736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ـــــَ   ـــــُ   ـــــِ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18947" y="1828641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الفتحة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0030" y="1828641"/>
            <a:ext cx="15039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الضمة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3072" y="1950157"/>
            <a:ext cx="1391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الكسرة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35059" y="606863"/>
            <a:ext cx="8109334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القاف </a:t>
            </a:r>
            <a:r>
              <a:rPr lang="ar-S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الحركات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6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449705" y="502715"/>
            <a:ext cx="81246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تأمل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حرف </a:t>
            </a:r>
            <a:r>
              <a:rPr lang="ar-SY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القاف </a:t>
            </a:r>
            <a:r>
              <a:rPr lang="ar-S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مع المدود </a:t>
            </a:r>
            <a:endParaRPr lang="ar-SA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572000" y="1484026"/>
            <a:ext cx="1945758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557010" y="1484026"/>
            <a:ext cx="0" cy="34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/>
          <p:cNvCxnSpPr/>
          <p:nvPr/>
        </p:nvCxnSpPr>
        <p:spPr>
          <a:xfrm flipH="1">
            <a:off x="2233534" y="1484026"/>
            <a:ext cx="2338466" cy="46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3168501" y="4752752"/>
            <a:ext cx="346621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</a:t>
            </a:r>
            <a:r>
              <a:rPr lang="ar-S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قو   </a:t>
            </a:r>
            <a:r>
              <a:rPr lang="ar-S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قي</a:t>
            </a:r>
            <a:endParaRPr lang="ar-S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778259" y="1828641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</a:t>
            </a:r>
            <a:r>
              <a:rPr lang="ar-SA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الألف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921822" y="1828641"/>
            <a:ext cx="13003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الوا</a:t>
            </a:r>
            <a:r>
              <a:rPr lang="ar-SY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60932" y="1950157"/>
            <a:ext cx="1116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 الياء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نجمة مكونة من 7 نقاط 3"/>
          <p:cNvSpPr/>
          <p:nvPr/>
        </p:nvSpPr>
        <p:spPr>
          <a:xfrm>
            <a:off x="6370820" y="2413416"/>
            <a:ext cx="2007660" cy="18068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نجمة مكونة من 7 نقاط 18"/>
          <p:cNvSpPr/>
          <p:nvPr/>
        </p:nvSpPr>
        <p:spPr>
          <a:xfrm>
            <a:off x="3522294" y="2565815"/>
            <a:ext cx="2007660" cy="1806893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نجمة مكونة من 7 نقاط 19"/>
          <p:cNvSpPr/>
          <p:nvPr/>
        </p:nvSpPr>
        <p:spPr>
          <a:xfrm>
            <a:off x="810490" y="2565815"/>
            <a:ext cx="2007660" cy="1806893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ربع نص 5"/>
          <p:cNvSpPr txBox="1"/>
          <p:nvPr/>
        </p:nvSpPr>
        <p:spPr>
          <a:xfrm>
            <a:off x="6835515" y="2962919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err="1" smtClean="0"/>
              <a:t>قا</a:t>
            </a:r>
            <a:endParaRPr lang="en-GB" sz="4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942413" y="3009834"/>
            <a:ext cx="1139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/>
              <a:t>قو</a:t>
            </a:r>
            <a:endParaRPr lang="en-GB" sz="4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304655" y="3040611"/>
            <a:ext cx="1019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err="1" smtClean="0"/>
              <a:t>قي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0047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104</Words>
  <Application>Microsoft Office PowerPoint</Application>
  <PresentationFormat>عرض على الشاشة (3:4)‏</PresentationFormat>
  <Paragraphs>42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school</vt:lpstr>
      <vt:lpstr>الصف : الأول المادة : اللغة العربية  الدرس : حرف القاف</vt:lpstr>
      <vt:lpstr>عرض تقديمي في PowerPoint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86</cp:revision>
  <dcterms:created xsi:type="dcterms:W3CDTF">2020-05-02T02:36:07Z</dcterms:created>
  <dcterms:modified xsi:type="dcterms:W3CDTF">2020-07-07T09:45:43Z</dcterms:modified>
</cp:coreProperties>
</file>