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  <p:sldMasterId id="2147483876" r:id="rId2"/>
  </p:sldMasterIdLst>
  <p:notesMasterIdLst>
    <p:notesMasterId r:id="rId14"/>
  </p:notesMasterIdLst>
  <p:sldIdLst>
    <p:sldId id="261" r:id="rId3"/>
    <p:sldId id="275" r:id="rId4"/>
    <p:sldId id="276" r:id="rId5"/>
    <p:sldId id="258" r:id="rId6"/>
    <p:sldId id="267" r:id="rId7"/>
    <p:sldId id="257" r:id="rId8"/>
    <p:sldId id="269" r:id="rId9"/>
    <p:sldId id="270" r:id="rId10"/>
    <p:sldId id="272" r:id="rId11"/>
    <p:sldId id="273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1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 snapToObjects="1">
      <p:cViewPr>
        <p:scale>
          <a:sx n="72" d="100"/>
          <a:sy n="72" d="100"/>
        </p:scale>
        <p:origin x="-65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293A39-E058-44E8-9681-E3080BE0A954}" type="datetimeFigureOut">
              <a:rPr lang="ar-SY" smtClean="0"/>
              <a:t>15/11/1441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37C488-D77E-4ECB-9C98-45162F8D354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5011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3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4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6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791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69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32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34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98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973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4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33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846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9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7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9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5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6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5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8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4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1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2107" y="4359169"/>
            <a:ext cx="4069166" cy="2216689"/>
          </a:xfrm>
        </p:spPr>
        <p:txBody>
          <a:bodyPr>
            <a:normAutofit/>
          </a:bodyPr>
          <a:lstStyle/>
          <a:p>
            <a:pPr algn="r"/>
            <a:r>
              <a:rPr lang="ar-SY" sz="3200" b="1" dirty="0" smtClean="0">
                <a:solidFill>
                  <a:srgbClr val="E55D65"/>
                </a:solidFill>
              </a:rPr>
              <a:t>الصف :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الأول</a:t>
            </a:r>
            <a:r>
              <a:rPr lang="ar-SY" sz="3200" dirty="0" smtClean="0"/>
              <a:t/>
            </a:r>
            <a:br>
              <a:rPr lang="ar-SY" sz="3200" dirty="0" smtClean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اللغة العربية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 smtClean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حرف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الواو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0" t="26126" r="33574" b="24382"/>
          <a:stretch/>
        </p:blipFill>
        <p:spPr bwMode="auto">
          <a:xfrm>
            <a:off x="503715" y="559538"/>
            <a:ext cx="6694527" cy="361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5" y="2438842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انفجار 1 2"/>
          <p:cNvSpPr/>
          <p:nvPr/>
        </p:nvSpPr>
        <p:spPr>
          <a:xfrm>
            <a:off x="2349794" y="233917"/>
            <a:ext cx="4582633" cy="3195084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مربع نص 5"/>
          <p:cNvSpPr txBox="1"/>
          <p:nvPr/>
        </p:nvSpPr>
        <p:spPr>
          <a:xfrm>
            <a:off x="3560618" y="1179691"/>
            <a:ext cx="3052833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>
                <a:solidFill>
                  <a:schemeClr val="accent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شكراً لحسن استماعكم</a:t>
            </a:r>
            <a:endParaRPr lang="ar-SY" sz="4400" b="1" dirty="0">
              <a:solidFill>
                <a:schemeClr val="accent2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74854" y="3678479"/>
            <a:ext cx="190375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تصميم    ساري العم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53" y="3717800"/>
            <a:ext cx="2634914" cy="26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76846" y="1302802"/>
            <a:ext cx="308344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600" dirty="0" smtClean="0">
                <a:solidFill>
                  <a:schemeClr val="bg1"/>
                </a:solidFill>
              </a:rPr>
              <a:t>و</a:t>
            </a:r>
            <a:endParaRPr lang="en-GB" sz="16600" dirty="0">
              <a:solidFill>
                <a:schemeClr val="bg1"/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162" y="4518837"/>
            <a:ext cx="1577340" cy="1851660"/>
          </a:xfrm>
          <a:prstGeom prst="rect">
            <a:avLst/>
          </a:prstGeom>
        </p:spPr>
      </p:pic>
      <p:sp>
        <p:nvSpPr>
          <p:cNvPr id="2" name="نجمة ذات 5 نقاط 1"/>
          <p:cNvSpPr/>
          <p:nvPr/>
        </p:nvSpPr>
        <p:spPr>
          <a:xfrm>
            <a:off x="2594345" y="510363"/>
            <a:ext cx="4199860" cy="4008474"/>
          </a:xfrm>
          <a:prstGeom prst="star5">
            <a:avLst/>
          </a:prstGeom>
          <a:pattFill prst="sphere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مربع نص 4"/>
          <p:cNvSpPr txBox="1"/>
          <p:nvPr/>
        </p:nvSpPr>
        <p:spPr>
          <a:xfrm>
            <a:off x="3944680" y="1191161"/>
            <a:ext cx="149919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600" dirty="0" smtClean="0">
                <a:solidFill>
                  <a:schemeClr val="accent2">
                    <a:lumMod val="75000"/>
                  </a:schemeClr>
                </a:solidFill>
              </a:rPr>
              <a:t>و</a:t>
            </a:r>
            <a:endParaRPr lang="en-GB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5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شريط منحني إلى الأعلى 26"/>
          <p:cNvSpPr/>
          <p:nvPr/>
        </p:nvSpPr>
        <p:spPr>
          <a:xfrm>
            <a:off x="2296547" y="535419"/>
            <a:ext cx="4465525" cy="794395"/>
          </a:xfrm>
          <a:prstGeom prst="ellipseRibbon2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859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1648"/>
          </a:xfrm>
        </p:spPr>
        <p:txBody>
          <a:bodyPr/>
          <a:lstStyle/>
          <a:p>
            <a:pPr rtl="1"/>
            <a:r>
              <a:rPr lang="ar" dirty="0">
                <a:solidFill>
                  <a:srgbClr val="330066"/>
                </a:solidFill>
              </a:rPr>
              <a:t>مخرجات</a:t>
            </a:r>
            <a:r>
              <a:rPr lang="en-US" altLang="ar" dirty="0">
                <a:solidFill>
                  <a:srgbClr val="330066"/>
                </a:solidFill>
              </a:rPr>
              <a:t> </a:t>
            </a:r>
            <a:r>
              <a:rPr lang="ar" altLang="ar" dirty="0">
                <a:solidFill>
                  <a:srgbClr val="330066"/>
                </a:solidFill>
              </a:rPr>
              <a:t>التعلم</a:t>
            </a:r>
            <a:r>
              <a:rPr lang="en-US" altLang="ar" dirty="0">
                <a:solidFill>
                  <a:srgbClr val="330066"/>
                </a:solidFill>
              </a:rPr>
              <a:t> </a:t>
            </a:r>
            <a:endParaRPr lang="en-US" dirty="0"/>
          </a:p>
        </p:txBody>
      </p:sp>
      <p:grpSp>
        <p:nvGrpSpPr>
          <p:cNvPr id="17" name="مجموعة 16"/>
          <p:cNvGrpSpPr/>
          <p:nvPr/>
        </p:nvGrpSpPr>
        <p:grpSpPr>
          <a:xfrm>
            <a:off x="2298745" y="1188146"/>
            <a:ext cx="4803803" cy="4829882"/>
            <a:chOff x="2298746" y="1188146"/>
            <a:chExt cx="4599670" cy="4577150"/>
          </a:xfrm>
        </p:grpSpPr>
        <p:sp>
          <p:nvSpPr>
            <p:cNvPr id="18" name="شكل حر 17"/>
            <p:cNvSpPr/>
            <p:nvPr/>
          </p:nvSpPr>
          <p:spPr>
            <a:xfrm>
              <a:off x="2706057" y="1432525"/>
              <a:ext cx="3947655" cy="3947655"/>
            </a:xfrm>
            <a:custGeom>
              <a:avLst/>
              <a:gdLst>
                <a:gd name="connsiteX0" fmla="*/ 1973827 w 3947655"/>
                <a:gd name="connsiteY0" fmla="*/ 0 h 3947655"/>
                <a:gd name="connsiteX1" fmla="*/ 3683212 w 3947655"/>
                <a:gd name="connsiteY1" fmla="*/ 986914 h 3947655"/>
                <a:gd name="connsiteX2" fmla="*/ 3683212 w 3947655"/>
                <a:gd name="connsiteY2" fmla="*/ 2960742 h 3947655"/>
                <a:gd name="connsiteX3" fmla="*/ 1973828 w 3947655"/>
                <a:gd name="connsiteY3" fmla="*/ 1973828 h 3947655"/>
                <a:gd name="connsiteX4" fmla="*/ 1973827 w 3947655"/>
                <a:gd name="connsiteY4" fmla="*/ 0 h 394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655" h="3947655">
                  <a:moveTo>
                    <a:pt x="1973827" y="0"/>
                  </a:moveTo>
                  <a:cubicBezTo>
                    <a:pt x="2679008" y="0"/>
                    <a:pt x="3330622" y="376209"/>
                    <a:pt x="3683212" y="986914"/>
                  </a:cubicBezTo>
                  <a:cubicBezTo>
                    <a:pt x="4035802" y="1597619"/>
                    <a:pt x="4035802" y="2350037"/>
                    <a:pt x="3683212" y="2960742"/>
                  </a:cubicBezTo>
                  <a:lnTo>
                    <a:pt x="1973828" y="1973828"/>
                  </a:lnTo>
                  <a:cubicBezTo>
                    <a:pt x="1973828" y="1315885"/>
                    <a:pt x="1973827" y="657943"/>
                    <a:pt x="1973827" y="0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2104638" tIns="860657" rIns="481400" bIns="1960361" numCol="1" spcCol="1270" anchor="ctr" anchorCtr="0">
              <a:noAutofit/>
            </a:bodyPr>
            <a:lstStyle/>
            <a:p>
              <a:pPr lvl="0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" altLang="ar" sz="19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أ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ن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يقرأ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التلميذ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حرف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-SY" altLang="ar" sz="2400" kern="1200" dirty="0" smtClean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الواو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قراءة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صحيحة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مع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الحركات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والمدود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endParaRPr lang="en-GB" sz="2000" kern="1200" dirty="0"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9" name="شكل حر 18"/>
            <p:cNvSpPr/>
            <p:nvPr/>
          </p:nvSpPr>
          <p:spPr>
            <a:xfrm>
              <a:off x="2624754" y="1573513"/>
              <a:ext cx="3947655" cy="3947655"/>
            </a:xfrm>
            <a:custGeom>
              <a:avLst/>
              <a:gdLst>
                <a:gd name="connsiteX0" fmla="*/ 3683212 w 3947655"/>
                <a:gd name="connsiteY0" fmla="*/ 2960741 h 3947655"/>
                <a:gd name="connsiteX1" fmla="*/ 1973827 w 3947655"/>
                <a:gd name="connsiteY1" fmla="*/ 3947655 h 3947655"/>
                <a:gd name="connsiteX2" fmla="*/ 264442 w 3947655"/>
                <a:gd name="connsiteY2" fmla="*/ 2960741 h 3947655"/>
                <a:gd name="connsiteX3" fmla="*/ 1973828 w 3947655"/>
                <a:gd name="connsiteY3" fmla="*/ 1973828 h 3947655"/>
                <a:gd name="connsiteX4" fmla="*/ 3683212 w 3947655"/>
                <a:gd name="connsiteY4" fmla="*/ 2960741 h 394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655" h="3947655">
                  <a:moveTo>
                    <a:pt x="3683212" y="2960741"/>
                  </a:moveTo>
                  <a:cubicBezTo>
                    <a:pt x="3330622" y="3571446"/>
                    <a:pt x="2679008" y="3947655"/>
                    <a:pt x="1973827" y="3947655"/>
                  </a:cubicBezTo>
                  <a:cubicBezTo>
                    <a:pt x="1268646" y="3947655"/>
                    <a:pt x="617032" y="3571446"/>
                    <a:pt x="264442" y="2960741"/>
                  </a:cubicBezTo>
                  <a:lnTo>
                    <a:pt x="1973828" y="1973828"/>
                  </a:lnTo>
                  <a:lnTo>
                    <a:pt x="3683212" y="2960741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964048" tIns="2585406" rIns="917052" bIns="376600" numCol="1" spcCol="1270" anchor="ctr" anchorCtr="0">
              <a:noAutofit/>
            </a:bodyPr>
            <a:lstStyle/>
            <a:p>
              <a:pPr lvl="0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أن يميز الطالب حرف </a:t>
              </a:r>
              <a:r>
                <a:rPr lang="ar-SY" sz="2400" kern="1200" dirty="0" smtClean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الواو </a:t>
              </a:r>
              <a:r>
                <a:rPr lang="ar-SY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بين مجموعة من الحروف</a:t>
              </a:r>
              <a:endParaRPr lang="en-GB" sz="2400" kern="1200" dirty="0"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0" name="شكل حر 19"/>
            <p:cNvSpPr/>
            <p:nvPr/>
          </p:nvSpPr>
          <p:spPr>
            <a:xfrm>
              <a:off x="2543451" y="1432525"/>
              <a:ext cx="3947655" cy="3947655"/>
            </a:xfrm>
            <a:custGeom>
              <a:avLst/>
              <a:gdLst>
                <a:gd name="connsiteX0" fmla="*/ 264443 w 3947655"/>
                <a:gd name="connsiteY0" fmla="*/ 2960741 h 3947655"/>
                <a:gd name="connsiteX1" fmla="*/ 264443 w 3947655"/>
                <a:gd name="connsiteY1" fmla="*/ 986913 h 3947655"/>
                <a:gd name="connsiteX2" fmla="*/ 1973828 w 3947655"/>
                <a:gd name="connsiteY2" fmla="*/ -1 h 3947655"/>
                <a:gd name="connsiteX3" fmla="*/ 1973828 w 3947655"/>
                <a:gd name="connsiteY3" fmla="*/ 1973828 h 3947655"/>
                <a:gd name="connsiteX4" fmla="*/ 264443 w 3947655"/>
                <a:gd name="connsiteY4" fmla="*/ 2960741 h 394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655" h="3947655">
                  <a:moveTo>
                    <a:pt x="264443" y="2960741"/>
                  </a:moveTo>
                  <a:cubicBezTo>
                    <a:pt x="-88147" y="2350036"/>
                    <a:pt x="-88147" y="1597618"/>
                    <a:pt x="264443" y="986913"/>
                  </a:cubicBezTo>
                  <a:cubicBezTo>
                    <a:pt x="617033" y="376208"/>
                    <a:pt x="1268647" y="-1"/>
                    <a:pt x="1973828" y="-1"/>
                  </a:cubicBezTo>
                  <a:lnTo>
                    <a:pt x="1973828" y="1973828"/>
                  </a:lnTo>
                  <a:lnTo>
                    <a:pt x="264443" y="2960741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481400" tIns="860657" rIns="2104638" bIns="1960361" numCol="1" spcCol="1270" anchor="ctr" anchorCtr="0">
              <a:noAutofit/>
            </a:bodyPr>
            <a:lstStyle/>
            <a:p>
              <a:pPr lvl="0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أن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يكتب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حرف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-SY" altLang="ar" sz="2400" kern="1200" dirty="0" smtClean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الواو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بأشكاله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المختلفة</a:t>
              </a:r>
              <a:endParaRPr lang="en-GB" sz="2400" kern="1200" dirty="0"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1" name="سهم دائري 20"/>
            <p:cNvSpPr/>
            <p:nvPr/>
          </p:nvSpPr>
          <p:spPr>
            <a:xfrm>
              <a:off x="2462004" y="1188146"/>
              <a:ext cx="4436412" cy="4436412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22" name="سهم دائري 21"/>
            <p:cNvSpPr/>
            <p:nvPr/>
          </p:nvSpPr>
          <p:spPr>
            <a:xfrm>
              <a:off x="2380375" y="1328884"/>
              <a:ext cx="4436412" cy="4436412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23" name="سهم دائري 22"/>
            <p:cNvSpPr/>
            <p:nvPr/>
          </p:nvSpPr>
          <p:spPr>
            <a:xfrm>
              <a:off x="2298746" y="1188146"/>
              <a:ext cx="4436412" cy="4436412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</p:grpSp>
      <p:sp>
        <p:nvSpPr>
          <p:cNvPr id="11" name="Oval 38">
            <a:extLst>
              <a:ext uri="{FF2B5EF4-FFF2-40B4-BE49-F238E27FC236}">
                <a16:creationId xmlns:lc="http://schemas.openxmlformats.org/drawingml/2006/lockedCanvas" xmlns="" xmlns:a16="http://schemas.microsoft.com/office/drawing/2014/main" id="{C8B9C6D0-3688-4A30-BF0A-B21713DA7795}"/>
              </a:ext>
            </a:extLst>
          </p:cNvPr>
          <p:cNvSpPr/>
          <p:nvPr/>
        </p:nvSpPr>
        <p:spPr>
          <a:xfrm>
            <a:off x="7017297" y="1231908"/>
            <a:ext cx="1464730" cy="1464728"/>
          </a:xfrm>
          <a:prstGeom prst="ellipse">
            <a:avLst/>
          </a:prstGeom>
          <a:solidFill>
            <a:schemeClr val="accent5">
              <a:alpha val="1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2" name="Group 72">
            <a:extLst>
              <a:ext uri="{FF2B5EF4-FFF2-40B4-BE49-F238E27FC236}">
                <a16:creationId xmlns:lc="http://schemas.openxmlformats.org/drawingml/2006/lockedCanvas" xmlns="" xmlns:a16="http://schemas.microsoft.com/office/drawing/2014/main" id="{284DC9F7-878D-459F-9009-FF1B2A351836}"/>
              </a:ext>
            </a:extLst>
          </p:cNvPr>
          <p:cNvGrpSpPr/>
          <p:nvPr/>
        </p:nvGrpSpPr>
        <p:grpSpPr>
          <a:xfrm>
            <a:off x="7215260" y="1404871"/>
            <a:ext cx="1044790" cy="1100135"/>
            <a:chOff x="5995988" y="2712903"/>
            <a:chExt cx="2457450" cy="2587625"/>
          </a:xfrm>
          <a:solidFill>
            <a:schemeClr val="tx1"/>
          </a:solidFill>
        </p:grpSpPr>
        <p:sp>
          <p:nvSpPr>
            <p:cNvPr id="13" name="Freeform 6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A78552DB-01E0-4278-B190-554834645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0577D370-8EE0-4357-8A45-39AA6F30C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A0518375-BB45-4633-A8F9-A1A7DE3B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756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2808000" y="4542020"/>
            <a:ext cx="3564000" cy="1124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مربع نص 11"/>
          <p:cNvSpPr txBox="1"/>
          <p:nvPr/>
        </p:nvSpPr>
        <p:spPr>
          <a:xfrm>
            <a:off x="2808001" y="4558286"/>
            <a:ext cx="356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60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SY" sz="60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ردة</a:t>
            </a:r>
            <a:endParaRPr lang="en-GB" sz="20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18" y="802758"/>
            <a:ext cx="3479682" cy="347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/>
          <p:cNvSpPr txBox="1"/>
          <p:nvPr/>
        </p:nvSpPr>
        <p:spPr>
          <a:xfrm>
            <a:off x="2873770" y="4275052"/>
            <a:ext cx="3208053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54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أل</a:t>
            </a:r>
            <a:r>
              <a:rPr lang="ar-SY" sz="54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SY" sz="54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ان</a:t>
            </a:r>
            <a:endParaRPr lang="en-GB" sz="54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219" y="705945"/>
            <a:ext cx="3381153" cy="32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جمة ذات 16 نقطة 27"/>
          <p:cNvSpPr/>
          <p:nvPr/>
        </p:nvSpPr>
        <p:spPr>
          <a:xfrm>
            <a:off x="5805983" y="2290532"/>
            <a:ext cx="1856209" cy="1826956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مربع نص 28"/>
          <p:cNvSpPr txBox="1"/>
          <p:nvPr/>
        </p:nvSpPr>
        <p:spPr>
          <a:xfrm>
            <a:off x="6067025" y="2773818"/>
            <a:ext cx="1334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SY" sz="48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ردة</a:t>
            </a:r>
            <a:endParaRPr lang="en-GB" sz="48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3957402" y="3004651"/>
            <a:ext cx="101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959370" y="3093794"/>
            <a:ext cx="1124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dirty="0">
              <a:solidFill>
                <a:srgbClr val="FF0000"/>
              </a:solidFill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1495026" cy="806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3402941" y="5348175"/>
            <a:ext cx="2987834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و    ـ</a:t>
            </a:r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و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644576" y="614597"/>
            <a:ext cx="789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SA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52" name="مربع نص 51"/>
          <p:cNvSpPr txBox="1"/>
          <p:nvPr/>
        </p:nvSpPr>
        <p:spPr>
          <a:xfrm>
            <a:off x="449705" y="654544"/>
            <a:ext cx="8094688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solidFill>
                  <a:schemeClr val="tx2">
                    <a:lumMod val="75000"/>
                  </a:schemeClr>
                </a:solidFill>
              </a:rPr>
              <a:t>تأمل حرف </a:t>
            </a:r>
            <a:r>
              <a:rPr lang="ar-SY" sz="4400" b="1" u="sng" dirty="0" smtClean="0">
                <a:solidFill>
                  <a:srgbClr val="FF0000"/>
                </a:solidFill>
              </a:rPr>
              <a:t>الواو</a:t>
            </a:r>
            <a:r>
              <a:rPr lang="ar-SA" sz="4400" dirty="0" smtClean="0">
                <a:solidFill>
                  <a:schemeClr val="tx2">
                    <a:lumMod val="75000"/>
                  </a:schemeClr>
                </a:solidFill>
              </a:rPr>
              <a:t>في الكلمات التالية</a:t>
            </a:r>
            <a:endParaRPr lang="en-GB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887142" y="2912790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>
                <a:solidFill>
                  <a:schemeClr val="bg1"/>
                </a:solidFill>
              </a:rPr>
              <a:t>دج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16" name="نجمة ذات 16 نقطة 15"/>
          <p:cNvSpPr/>
          <p:nvPr/>
        </p:nvSpPr>
        <p:spPr>
          <a:xfrm>
            <a:off x="1293161" y="2353255"/>
            <a:ext cx="1856209" cy="1826956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مربع نص 16"/>
          <p:cNvSpPr txBox="1"/>
          <p:nvPr/>
        </p:nvSpPr>
        <p:spPr>
          <a:xfrm>
            <a:off x="1554204" y="2851234"/>
            <a:ext cx="1334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أل</a:t>
            </a:r>
            <a:r>
              <a:rPr lang="ar-SY" sz="48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SY" sz="48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ان</a:t>
            </a:r>
            <a:endParaRPr lang="en-GB" sz="66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9" name="رابط كسهم مستقيم 18"/>
          <p:cNvCxnSpPr/>
          <p:nvPr/>
        </p:nvCxnSpPr>
        <p:spPr>
          <a:xfrm flipH="1">
            <a:off x="3172747" y="1484026"/>
            <a:ext cx="1421740" cy="806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617" y="3429934"/>
            <a:ext cx="1577340" cy="1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نجمة ذات 16 نقطة 25"/>
          <p:cNvSpPr/>
          <p:nvPr/>
        </p:nvSpPr>
        <p:spPr>
          <a:xfrm>
            <a:off x="3687580" y="2473377"/>
            <a:ext cx="1768839" cy="1768839"/>
          </a:xfrm>
          <a:prstGeom prst="star16">
            <a:avLst/>
          </a:prstGeom>
          <a:blipFill>
            <a:blip r:embed="rId3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نجمة ذات 16 نقطة 26"/>
          <p:cNvSpPr/>
          <p:nvPr/>
        </p:nvSpPr>
        <p:spPr>
          <a:xfrm>
            <a:off x="923072" y="2615609"/>
            <a:ext cx="1670226" cy="1626608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نجمة ذات 16 نقطة 27"/>
          <p:cNvSpPr/>
          <p:nvPr/>
        </p:nvSpPr>
        <p:spPr>
          <a:xfrm>
            <a:off x="6655633" y="2413415"/>
            <a:ext cx="1888760" cy="1693889"/>
          </a:xfrm>
          <a:prstGeom prst="star16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مربع نص 28"/>
          <p:cNvSpPr txBox="1"/>
          <p:nvPr/>
        </p:nvSpPr>
        <p:spPr>
          <a:xfrm>
            <a:off x="7030387" y="2851797"/>
            <a:ext cx="113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chemeClr val="bg1"/>
                </a:solidFill>
              </a:rPr>
              <a:t>وَ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062334" y="2930636"/>
            <a:ext cx="1019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chemeClr val="bg1"/>
                </a:solidFill>
              </a:rPr>
              <a:t>وُ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1190537" y="2973584"/>
            <a:ext cx="1124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chemeClr val="bg1"/>
                </a:solidFill>
              </a:rPr>
              <a:t>وِ</a:t>
            </a:r>
            <a:endParaRPr lang="en-GB" sz="4000" dirty="0">
              <a:solidFill>
                <a:srgbClr val="FF0000"/>
              </a:solidFill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1557955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>
            <a:off x="4571999" y="1484026"/>
            <a:ext cx="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/>
          <p:cNvCxnSpPr/>
          <p:nvPr/>
        </p:nvCxnSpPr>
        <p:spPr>
          <a:xfrm flipH="1">
            <a:off x="2818150" y="1484026"/>
            <a:ext cx="175385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2818150" y="4586272"/>
            <a:ext cx="40173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ـــــَ   ـــــُ   ـــــِ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718947" y="1828641"/>
            <a:ext cx="1476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</a:t>
            </a:r>
            <a:r>
              <a:rPr lang="ar-SA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الفتحة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820030" y="1828641"/>
            <a:ext cx="15039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الضمة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923072" y="1950157"/>
            <a:ext cx="13917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الكسرة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89744" y="606863"/>
            <a:ext cx="819962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تأمل </a:t>
            </a:r>
            <a:r>
              <a:rPr lang="ar-SA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حرف </a:t>
            </a:r>
            <a:r>
              <a:rPr lang="ar-SY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الواو </a:t>
            </a:r>
            <a:r>
              <a:rPr lang="ar-SA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مع </a:t>
            </a:r>
            <a:r>
              <a:rPr lang="ar-SA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المدود القصيرة</a:t>
            </a:r>
          </a:p>
        </p:txBody>
      </p:sp>
    </p:spTree>
    <p:extLst>
      <p:ext uri="{BB962C8B-B14F-4D97-AF65-F5344CB8AC3E}">
        <p14:creationId xmlns:p14="http://schemas.microsoft.com/office/powerpoint/2010/main" val="9606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449705" y="502715"/>
            <a:ext cx="8124669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تأمل </a:t>
            </a:r>
            <a:r>
              <a:rPr lang="ar-S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حرف </a:t>
            </a:r>
            <a:r>
              <a:rPr lang="ar-SY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الواو </a:t>
            </a:r>
            <a:r>
              <a:rPr lang="ar-S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مع المدود الطويلة</a:t>
            </a:r>
            <a:endParaRPr lang="ar-SA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1945758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>
            <a:off x="4557010" y="1484026"/>
            <a:ext cx="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/>
          <p:cNvCxnSpPr/>
          <p:nvPr/>
        </p:nvCxnSpPr>
        <p:spPr>
          <a:xfrm flipH="1">
            <a:off x="2233534" y="1484026"/>
            <a:ext cx="2338466" cy="466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3168501" y="4752752"/>
            <a:ext cx="3466215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وا</a:t>
            </a:r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</a:t>
            </a:r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وو</a:t>
            </a:r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وي 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778259" y="1828641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</a:t>
            </a:r>
            <a:r>
              <a:rPr lang="ar-SA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الألف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921822" y="1828641"/>
            <a:ext cx="13003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الوا</a:t>
            </a:r>
            <a:r>
              <a:rPr lang="ar-SY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060932" y="1950157"/>
            <a:ext cx="11160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الياء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نجمة مكونة من 7 نقاط 3"/>
          <p:cNvSpPr/>
          <p:nvPr/>
        </p:nvSpPr>
        <p:spPr>
          <a:xfrm>
            <a:off x="6370820" y="2413416"/>
            <a:ext cx="2007660" cy="1806893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نجمة مكونة من 7 نقاط 18"/>
          <p:cNvSpPr/>
          <p:nvPr/>
        </p:nvSpPr>
        <p:spPr>
          <a:xfrm>
            <a:off x="3522294" y="2565815"/>
            <a:ext cx="2007660" cy="1806893"/>
          </a:xfrm>
          <a:prstGeom prst="star7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نجمة مكونة من 7 نقاط 19"/>
          <p:cNvSpPr/>
          <p:nvPr/>
        </p:nvSpPr>
        <p:spPr>
          <a:xfrm>
            <a:off x="810490" y="2565815"/>
            <a:ext cx="2007660" cy="1806893"/>
          </a:xfrm>
          <a:prstGeom prst="star7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مربع نص 5"/>
          <p:cNvSpPr txBox="1"/>
          <p:nvPr/>
        </p:nvSpPr>
        <p:spPr>
          <a:xfrm>
            <a:off x="6835515" y="2962919"/>
            <a:ext cx="1079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err="1" smtClean="0"/>
              <a:t>وا</a:t>
            </a:r>
            <a:endParaRPr lang="en-GB" sz="40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942413" y="3009834"/>
            <a:ext cx="1139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 err="1" smtClean="0"/>
              <a:t>وو</a:t>
            </a:r>
            <a:endParaRPr lang="en-GB" sz="44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304655" y="3040611"/>
            <a:ext cx="1019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/>
              <a:t>وي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0047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5" t="26258" r="35990" b="20181"/>
          <a:stretch/>
        </p:blipFill>
        <p:spPr bwMode="auto">
          <a:xfrm>
            <a:off x="655652" y="584792"/>
            <a:ext cx="6308673" cy="387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325" y="1277590"/>
            <a:ext cx="1691640" cy="17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</TotalTime>
  <Words>89</Words>
  <Application>Microsoft Office PowerPoint</Application>
  <PresentationFormat>عرض على الشاشة (3:4)‏</PresentationFormat>
  <Paragraphs>32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11</vt:i4>
      </vt:variant>
    </vt:vector>
  </HeadingPairs>
  <TitlesOfParts>
    <vt:vector size="13" baseType="lpstr">
      <vt:lpstr>نسق Office</vt:lpstr>
      <vt:lpstr>1_نسق Office</vt:lpstr>
      <vt:lpstr>الصف : الأول المادة : اللغة العربية  الدرس : حرف الواو</vt:lpstr>
      <vt:lpstr>عرض تقديمي في PowerPoint</vt:lpstr>
      <vt:lpstr>مخرجات التعلم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sari</cp:lastModifiedBy>
  <cp:revision>75</cp:revision>
  <dcterms:created xsi:type="dcterms:W3CDTF">2020-05-02T02:36:07Z</dcterms:created>
  <dcterms:modified xsi:type="dcterms:W3CDTF">2020-07-05T07:29:35Z</dcterms:modified>
</cp:coreProperties>
</file>