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A" sz="5400" b="1" dirty="0" smtClean="0">
                <a:solidFill>
                  <a:srgbClr val="0070C0"/>
                </a:solidFill>
              </a:rPr>
              <a:t>شَخْصِيَّاتٌ مِنْ وَطَنِي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4000" b="1" dirty="0" smtClean="0">
                <a:solidFill>
                  <a:srgbClr val="C00000"/>
                </a:solidFill>
              </a:rPr>
              <a:t>     </a:t>
            </a:r>
            <a:r>
              <a:rPr lang="ar-SA" sz="4000" b="1" dirty="0" smtClean="0">
                <a:solidFill>
                  <a:srgbClr val="C00000"/>
                </a:solidFill>
              </a:rPr>
              <a:t>الأَهْدافُ التَّعلِيمِيَةُ:  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356"/>
            <a:ext cx="8229600" cy="493880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DZ" sz="33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وق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3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DZ" sz="3300" b="1" dirty="0" err="1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لميذ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3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err="1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هاية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3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هذا 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3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تكون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قادرا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3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:</a:t>
            </a:r>
            <a:endParaRPr lang="en-US" sz="33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3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١</a:t>
            </a:r>
            <a:r>
              <a:rPr lang="en-US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قراءة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الد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رس قراء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صح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يح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3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وم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DZ" sz="33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رة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مراعيا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المدودَ 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والحركات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  <a:endParaRPr lang="en-US" sz="3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3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r>
              <a:rPr lang="en-US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ا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خت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يار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المعنى الص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3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حيح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3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لم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ات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الجديدة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  <a:endParaRPr lang="en-US" sz="3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3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٣</a:t>
            </a:r>
            <a:r>
              <a:rPr lang="en-US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</a:t>
            </a:r>
            <a:r>
              <a:rPr lang="ar-SY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رب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عض الم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3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فردات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بمر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ادفات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ها وأخ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3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رى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3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بأض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اد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ها </a:t>
            </a:r>
            <a:r>
              <a:rPr lang="ar-DZ" sz="3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714500" lvl="4" indent="0" algn="r" rtl="1">
              <a:buNone/>
            </a:pPr>
            <a:r>
              <a:rPr lang="ar-SY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ت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عمل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( لا ) الن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اه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 المضار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المج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زوم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ِ.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Y" sz="3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</a:t>
            </a:r>
            <a:r>
              <a:rPr lang="ar-SY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5-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توظيفِ أُسْلوبَي الاسْتِفْهامِ والتَّعَجُّبِ .</a:t>
            </a:r>
            <a:endParaRPr lang="en-US" sz="36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buAutoNum type="arabicPlain" startAt="4"/>
            </a:pPr>
            <a:endParaRPr lang="ar-SA" sz="36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b="1" dirty="0" smtClean="0">
                <a:solidFill>
                  <a:srgbClr val="002060"/>
                </a:solidFill>
              </a:rPr>
              <a:t>شَخْصِيَّاتٌ مِنْ وَطَنِي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6" y="1132764"/>
            <a:ext cx="8359254" cy="4993399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A" sz="3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    ( 1 )</a:t>
            </a:r>
          </a:p>
          <a:p>
            <a:pPr marL="0" indent="0" algn="r" rtl="1">
              <a:buNone/>
            </a:pPr>
            <a:r>
              <a:rPr lang="ar-SA" sz="3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جلَسَتُ أُرَاقِبُ أخي حازِماً أمَامَ شاشَةِ الحَاسُوبِ ، يَبْحَثُ في الشَّابِكَةِ فَسَأَلْتُهُ : عَمَّ تبْحَثُ ؟</a:t>
            </a:r>
          </a:p>
          <a:p>
            <a:pPr marL="0" indent="0" algn="r" rtl="1">
              <a:buNone/>
            </a:pPr>
            <a:r>
              <a:rPr lang="ar-SA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قالَ : كَلَّفَنَا المعَلِّمُ جَمْعَ مَعْلوماتٍ </a:t>
            </a:r>
          </a:p>
          <a:p>
            <a:pPr marL="0" indent="0" algn="r" rtl="1">
              <a:buNone/>
            </a:pPr>
            <a:r>
              <a:rPr lang="ar-SA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عنْ شَخْصيَّاتٍ خَدَمَتِ الْوَطَنَ </a:t>
            </a:r>
          </a:p>
          <a:p>
            <a:pPr marL="0" indent="0" algn="r" rtl="1">
              <a:buNone/>
            </a:pP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و أَخْلَصَتْ لَهُ .</a:t>
            </a:r>
          </a:p>
          <a:p>
            <a:pPr marL="0" indent="0" algn="r" rtl="1">
              <a:buNone/>
            </a:pPr>
            <a:r>
              <a:rPr lang="ar-SA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اِسْمَعْ مَا كَتَبْتُ ، </a:t>
            </a:r>
          </a:p>
          <a:p>
            <a:pPr marL="0" indent="0" algn="r" rtl="1">
              <a:buNone/>
            </a:pPr>
            <a:r>
              <a:rPr lang="ar-SA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ولا تُقَاطِعْ </a:t>
            </a:r>
            <a:r>
              <a:rPr lang="ar-SA" sz="3400" b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حَتَّى أَنْتَهِيَ 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12" y="2483893"/>
            <a:ext cx="2267092" cy="2197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5785"/>
            <a:ext cx="8031707" cy="5730379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( 2 )   </a:t>
            </a:r>
          </a:p>
          <a:p>
            <a:pPr marL="0" indent="0" algn="r" rtl="1">
              <a:buNone/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وبَعْدَ أنْ أَنْهَى حَدِيثَهُ ، سَأَلْتُهُ : هَلْ هُنَاكَ شَخْصيَّاتٌ أُخْرَى؟</a:t>
            </a:r>
          </a:p>
          <a:p>
            <a:pPr marL="0" indent="0" algn="r" rtl="1">
              <a:buNone/>
            </a:pP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قالَ :  نَعَمْ  ، وهِيَ كَثيرَةٌ ، والمدَارِسُ في سُوريَّةَ </a:t>
            </a:r>
          </a:p>
          <a:p>
            <a:pPr marL="0" indent="0" algn="r" rtl="1">
              <a:buNone/>
            </a:pP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حمَلَتْ أَسْمَاءَهُم ، وكذَلِكَ الشَّوَارِعُ ، والمشَافِي </a:t>
            </a:r>
          </a:p>
          <a:p>
            <a:pPr marL="0" indent="0" algn="r" rtl="1">
              <a:buNone/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تَكْرِيماً لَهُمْ ، فَمِنْهُمُ الْفَنَّانُ والشَّاعِرُ والْعَالِمُ،</a:t>
            </a:r>
          </a:p>
          <a:p>
            <a:pPr marL="0" indent="0" algn="r" rtl="1">
              <a:buNone/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فَهَذَا شَارِعٌ بِاسْمِ الشَّاعِرِ نِزَارِ قّبَّانِيّ ،</a:t>
            </a:r>
          </a:p>
          <a:p>
            <a:pPr marL="0" indent="0" algn="r" rtl="1">
              <a:buNone/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وذاكَ مَشْفًى بِاسْمِ العَالِمِ اِبْنِ النَّفيسِ</a:t>
            </a:r>
          </a:p>
          <a:p>
            <a:pPr marL="0" indent="0" algn="r" rtl="1">
              <a:buNone/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قُلْتُ : يا الله ! ما أغْنَى وَطَنِي </a:t>
            </a:r>
          </a:p>
          <a:p>
            <a:pPr marL="0" indent="0" algn="r" rtl="1">
              <a:buNone/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بِأَبْنائِهِ الْعُظَمَاءِ!.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8" y="1830364"/>
            <a:ext cx="1740089" cy="2096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 smtClean="0">
                <a:solidFill>
                  <a:srgbClr val="FF0000"/>
                </a:solidFill>
              </a:rPr>
              <a:t>    </a:t>
            </a:r>
            <a:r>
              <a:rPr lang="ar-SA" b="1" dirty="0" smtClean="0">
                <a:solidFill>
                  <a:srgbClr val="FF0000"/>
                </a:solidFill>
              </a:rPr>
              <a:t>مَعَانِي الْكَلَمِاتِ </a:t>
            </a:r>
            <a:r>
              <a:rPr lang="ar-SA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45355" cy="4525963"/>
          </a:xfrm>
        </p:spPr>
        <p:txBody>
          <a:bodyPr/>
          <a:lstStyle/>
          <a:p>
            <a:pPr marL="0" indent="0" algn="r" rtl="1">
              <a:buNone/>
            </a:pPr>
            <a:r>
              <a:rPr lang="ar-SA" dirty="0" smtClean="0"/>
              <a:t>.</a:t>
            </a:r>
            <a:endParaRPr lang="en-US" dirty="0"/>
          </a:p>
        </p:txBody>
      </p:sp>
      <p:sp>
        <p:nvSpPr>
          <p:cNvPr id="4" name="وسيلة شرح مع سهم إلى اليسار 3"/>
          <p:cNvSpPr/>
          <p:nvPr/>
        </p:nvSpPr>
        <p:spPr>
          <a:xfrm>
            <a:off x="6591869" y="1600200"/>
            <a:ext cx="2006221" cy="1224886"/>
          </a:xfrm>
          <a:prstGeom prst="leftArrowCallou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الكلمةُ </a:t>
            </a:r>
            <a:endParaRPr lang="ar-SY" b="1" dirty="0">
              <a:solidFill>
                <a:schemeClr val="tx1"/>
              </a:solidFill>
            </a:endParaRPr>
          </a:p>
        </p:txBody>
      </p:sp>
      <p:sp>
        <p:nvSpPr>
          <p:cNvPr id="5" name="وسيلة شرح مع سهم إلى اليسار 4"/>
          <p:cNvSpPr/>
          <p:nvPr/>
        </p:nvSpPr>
        <p:spPr>
          <a:xfrm>
            <a:off x="6496334" y="3007648"/>
            <a:ext cx="2006221" cy="1106015"/>
          </a:xfrm>
          <a:prstGeom prst="leftArrowCallou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مَعْنَاهَا</a:t>
            </a:r>
            <a:endParaRPr lang="ar-SY" sz="4000" b="1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640239" y="1417637"/>
            <a:ext cx="1665027" cy="14074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002060"/>
                </a:solidFill>
              </a:rPr>
              <a:t>الشَّابكة</a:t>
            </a:r>
            <a:endParaRPr lang="ar-SY" sz="2800" b="1" dirty="0">
              <a:solidFill>
                <a:srgbClr val="00206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706771" y="3199263"/>
            <a:ext cx="1598495" cy="14074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الإِنْتَرْنِتْ</a:t>
            </a:r>
            <a:endParaRPr lang="ar-SY" sz="28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2729554" y="3199263"/>
            <a:ext cx="1607021" cy="140744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002060"/>
                </a:solidFill>
              </a:rPr>
              <a:t>طَلَب منَّا 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48269" y="3199263"/>
            <a:ext cx="1549021" cy="14074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rgbClr val="002060"/>
                </a:solidFill>
              </a:rPr>
              <a:t>تَقْدِيراً</a:t>
            </a:r>
            <a:endParaRPr lang="ar-SY" sz="2800" b="1" dirty="0">
              <a:solidFill>
                <a:srgbClr val="002060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2729553" y="1477051"/>
            <a:ext cx="1607021" cy="140744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002060"/>
                </a:solidFill>
              </a:rPr>
              <a:t>كلَّفَنا المعلّمُ</a:t>
            </a:r>
            <a:endParaRPr lang="ar-SY" sz="2000" b="1" dirty="0">
              <a:solidFill>
                <a:srgbClr val="002060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648269" y="1473639"/>
            <a:ext cx="1549021" cy="14074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002060"/>
                </a:solidFill>
              </a:rPr>
              <a:t>تّكْرِيماً </a:t>
            </a:r>
            <a:endParaRPr lang="ar-SY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22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 smtClean="0">
                <a:solidFill>
                  <a:srgbClr val="FF0000"/>
                </a:solidFill>
              </a:rPr>
              <a:t>   فِكَرُ الدَّرْس 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dirty="0" smtClean="0"/>
              <a:t>.</a:t>
            </a:r>
            <a:endParaRPr lang="en-US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559558" y="1417639"/>
            <a:ext cx="7942997" cy="9843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smtClean="0">
                <a:solidFill>
                  <a:schemeClr val="tx1"/>
                </a:solidFill>
              </a:rPr>
              <a:t>تكليف المعلّمِ </a:t>
            </a:r>
            <a:r>
              <a:rPr lang="ar-SA" sz="3200" b="1" dirty="0" smtClean="0">
                <a:solidFill>
                  <a:schemeClr val="tx1"/>
                </a:solidFill>
              </a:rPr>
              <a:t>تلاميذَه </a:t>
            </a:r>
            <a:r>
              <a:rPr lang="ar-SA" sz="3200" b="1" dirty="0" smtClean="0">
                <a:solidFill>
                  <a:schemeClr val="tx1"/>
                </a:solidFill>
              </a:rPr>
              <a:t>بِجمْعِ معلومَاتٍ عنْ شَخصيَّاتٍ خَدَمَتِ الوَطَنَ </a:t>
            </a:r>
            <a:endParaRPr lang="ar-SY" sz="3200" b="1" dirty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59558" y="2783722"/>
            <a:ext cx="7301552" cy="7574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7030A0"/>
                </a:solidFill>
              </a:rPr>
              <a:t>وطنُنا غَنِيٌّ بِأبنائِه الْعُظَمَاء</a:t>
            </a:r>
            <a:endParaRPr lang="ar-SY" sz="3200" b="1" dirty="0">
              <a:solidFill>
                <a:srgbClr val="7030A0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59557" y="3950186"/>
            <a:ext cx="6291619" cy="75745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تَسمِيَةُ المدارِس والشَّوارِعِ بأسْمَاءِ العظماءِ تكرِيماً لِهُم</a:t>
            </a:r>
            <a:endParaRPr lang="ar-SY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18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Y" b="1" smtClean="0">
                <a:solidFill>
                  <a:srgbClr val="FF0000"/>
                </a:solidFill>
              </a:rPr>
              <a:t>    غَلْقُ الدَّرْس </a:t>
            </a:r>
            <a:r>
              <a:rPr lang="ar-SY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SY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توجيهُ الأهلِ لمساعدةِ أبنائِهم في تحضيرِ الدَّرسِ و إنجازِ المطلوبِ في ورقةِ العملِ المرفَقَةِ 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توجيهُ التَّلاميذِ لقراءَةِ الدَّرسِ وحلِّ التَّقييمِ ومُشاركتِه 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مع </a:t>
            </a:r>
            <a:r>
              <a:rPr lang="ar-SY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معلَّميهم.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</a:t>
            </a:r>
            <a:r>
              <a:rPr lang="ar-SY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ختاما</a:t>
            </a:r>
            <a:r>
              <a:rPr lang="ar-SY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أيُّها الأبناءُ تاريخُنا حافلٌ بأسماءِ كَثيرٍ من 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القادَةِ والعُلَماءِ والشُّعَراءِ مِمَّنْ 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ساهَمُوا في بِناءِ الحَضارةِ ونهضَةِ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الأُمَّةَ ... 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256</TotalTime>
  <Words>384</Words>
  <Application>Microsoft Office PowerPoint</Application>
  <PresentationFormat>عرض على الشاشة (3:4)‏</PresentationFormat>
  <Paragraphs>48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Arial</vt:lpstr>
      <vt:lpstr>Calibri</vt:lpstr>
      <vt:lpstr>Sakkal Majalla</vt:lpstr>
      <vt:lpstr>Times New Roman</vt:lpstr>
      <vt:lpstr>Wingdings</vt:lpstr>
      <vt:lpstr>school</vt:lpstr>
      <vt:lpstr>شَخْصِيَّاتٌ مِنْ وَطَنِي</vt:lpstr>
      <vt:lpstr>     الأَهْدافُ التَّعلِيمِيَةُ:   </vt:lpstr>
      <vt:lpstr>شَخْصِيَّاتٌ مِنْ وَطَنِي</vt:lpstr>
      <vt:lpstr>عرض تقديمي في PowerPoint</vt:lpstr>
      <vt:lpstr>    مَعَانِي الْكَلَمِاتِ :</vt:lpstr>
      <vt:lpstr>   فِكَرُ الدَّرْس :</vt:lpstr>
      <vt:lpstr>    غَلْقُ الدَّرْس 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hp</cp:lastModifiedBy>
  <cp:revision>36</cp:revision>
  <dcterms:created xsi:type="dcterms:W3CDTF">2020-05-02T02:36:07Z</dcterms:created>
  <dcterms:modified xsi:type="dcterms:W3CDTF">2020-06-13T07:24:17Z</dcterms:modified>
</cp:coreProperties>
</file>