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riarelief-laptop" initials="s" lastIdx="1" clrIdx="0">
    <p:extLst>
      <p:ext uri="{19B8F6BF-5375-455C-9EA6-DF929625EA0E}">
        <p15:presenceInfo xmlns:p15="http://schemas.microsoft.com/office/powerpoint/2012/main" userId="syriarelief-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731060"/>
          </a:xfrm>
        </p:spPr>
        <p:txBody>
          <a:bodyPr>
            <a:normAutofit fontScale="90000"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الصف : الثالث</a:t>
            </a:r>
            <a:br>
              <a:rPr lang="ar-SA" sz="3600" dirty="0"/>
            </a:br>
            <a:r>
              <a:rPr lang="ar-SA" sz="3600" dirty="0">
                <a:solidFill>
                  <a:schemeClr val="tx2"/>
                </a:solidFill>
              </a:rPr>
              <a:t>المادة : لغة عربية</a:t>
            </a:r>
            <a:br>
              <a:rPr lang="ar-SA" sz="3600" dirty="0"/>
            </a:br>
            <a:r>
              <a:rPr lang="ar-SA" sz="3600" dirty="0">
                <a:solidFill>
                  <a:srgbClr val="C00000"/>
                </a:solidFill>
              </a:rPr>
              <a:t>معارف ومهارات </a:t>
            </a:r>
            <a:br>
              <a:rPr lang="ar-SA" sz="3600" dirty="0"/>
            </a:br>
            <a:r>
              <a:rPr lang="ar-SA" sz="3600" dirty="0">
                <a:solidFill>
                  <a:srgbClr val="00B050"/>
                </a:solidFill>
              </a:rPr>
              <a:t>عنوان الدرس : طبيب عربي </a:t>
            </a:r>
            <a:br>
              <a:rPr lang="ar-S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dirty="0">
                <a:solidFill>
                  <a:schemeClr val="accent2"/>
                </a:solidFill>
              </a:rPr>
              <a:t>عزيزي التلميذ يُتوقعُ منكَ في نهايةِ الدرسِ أنْ تكونَ قادراً على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7" y="16002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    1.قراءة النص قراءة سليمة معبرة .</a:t>
            </a:r>
          </a:p>
          <a:p>
            <a:pPr marL="0" indent="0" algn="r">
              <a:buNone/>
            </a:pPr>
            <a:r>
              <a:rPr lang="ar-SA" dirty="0"/>
              <a:t>    2.تحديد الفكرة العامة للنص   </a:t>
            </a:r>
          </a:p>
          <a:p>
            <a:pPr marL="0" indent="0" algn="r">
              <a:buNone/>
            </a:pPr>
            <a:r>
              <a:rPr lang="ar-SA" dirty="0"/>
              <a:t>    3.اكتشاف معاني بعض المفردات في سياقات مختلفة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3" y="522515"/>
            <a:ext cx="3961217" cy="399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559" r="97500">
                        <a14:foregroundMark x1="86176" y1="32571" x2="86176" y2="32571"/>
                        <a14:foregroundMark x1="87353" y1="29714" x2="87353" y2="29714"/>
                        <a14:foregroundMark x1="87353" y1="29143" x2="89412" y2="27714"/>
                        <a14:foregroundMark x1="86471" y1="26857" x2="86471" y2="26857"/>
                        <a14:foregroundMark x1="86471" y1="26286" x2="86471" y2="26286"/>
                        <a14:foregroundMark x1="88235" y1="25714" x2="88235" y2="25714"/>
                        <a14:foregroundMark x1="89412" y1="24857" x2="92206" y2="24286"/>
                        <a14:foregroundMark x1="94265" y1="24286" x2="94265" y2="24286"/>
                        <a14:foregroundMark x1="93824" y1="22857" x2="93824" y2="22857"/>
                        <a14:foregroundMark x1="93824" y1="21429" x2="93824" y2="21429"/>
                        <a14:foregroundMark x1="95147" y1="19143" x2="95147" y2="19143"/>
                        <a14:foregroundMark x1="95147" y1="19143" x2="95147" y2="19143"/>
                        <a14:foregroundMark x1="93824" y1="17143" x2="93824" y2="17143"/>
                        <a14:foregroundMark x1="93529" y1="17143" x2="93529" y2="17143"/>
                        <a14:foregroundMark x1="91912" y1="17143" x2="87794" y2="17143"/>
                        <a14:foregroundMark x1="86176" y1="16571" x2="84853" y2="17143"/>
                        <a14:foregroundMark x1="84118" y1="17429" x2="82500" y2="21429"/>
                        <a14:foregroundMark x1="82500" y1="21429" x2="79265" y2="23429"/>
                        <a14:foregroundMark x1="75147" y1="24857" x2="75147" y2="24857"/>
                        <a14:foregroundMark x1="75147" y1="24857" x2="73529" y2="28286"/>
                        <a14:foregroundMark x1="73529" y1="28286" x2="73529" y2="28286"/>
                        <a14:foregroundMark x1="73529" y1="28286" x2="73529" y2="29714"/>
                        <a14:foregroundMark x1="73529" y1="34571" x2="75147" y2="35143"/>
                        <a14:foregroundMark x1="75588" y1="35143" x2="75588" y2="35143"/>
                        <a14:foregroundMark x1="86471" y1="42000" x2="86471" y2="42000"/>
                        <a14:foregroundMark x1="83676" y1="42571" x2="83676" y2="42571"/>
                        <a14:foregroundMark x1="76324" y1="34286" x2="76324" y2="34286"/>
                        <a14:foregroundMark x1="76324" y1="34286" x2="75147" y2="37429"/>
                        <a14:foregroundMark x1="71471" y1="37429" x2="71471" y2="37429"/>
                        <a14:foregroundMark x1="71471" y1="37429" x2="71471" y2="37429"/>
                        <a14:foregroundMark x1="71471" y1="37429" x2="71471" y2="39143"/>
                        <a14:foregroundMark x1="70588" y1="40571" x2="69853" y2="44000"/>
                        <a14:foregroundMark x1="71471" y1="46857" x2="72206" y2="49714"/>
                        <a14:foregroundMark x1="72206" y1="50286" x2="79559" y2="59143"/>
                        <a14:foregroundMark x1="78824" y1="58000" x2="78824" y2="58000"/>
                        <a14:foregroundMark x1="71912" y1="54571" x2="71912" y2="54571"/>
                        <a14:foregroundMark x1="76324" y1="50857" x2="76765" y2="44857"/>
                        <a14:foregroundMark x1="76324" y1="43429" x2="76324" y2="43429"/>
                        <a14:foregroundMark x1="76324" y1="42000" x2="77500" y2="42000"/>
                        <a14:foregroundMark x1="77500" y1="42000" x2="78824" y2="42000"/>
                        <a14:foregroundMark x1="80000" y1="37429" x2="80000" y2="37429"/>
                        <a14:foregroundMark x1="81176" y1="36000" x2="81176" y2="36000"/>
                        <a14:foregroundMark x1="84853" y1="33714" x2="84853" y2="33714"/>
                        <a14:foregroundMark x1="87794" y1="33714" x2="87794" y2="33714"/>
                        <a14:foregroundMark x1="87794" y1="33714" x2="89412" y2="33143"/>
                        <a14:foregroundMark x1="89412" y1="33143" x2="91912" y2="34571"/>
                        <a14:foregroundMark x1="91471" y1="34571" x2="91471" y2="34571"/>
                        <a14:foregroundMark x1="91912" y1="34571" x2="96324" y2="34286"/>
                        <a14:foregroundMark x1="95441" y1="32286" x2="91029" y2="29714"/>
                        <a14:foregroundMark x1="90588" y1="27429" x2="92206" y2="28286"/>
                        <a14:foregroundMark x1="91912" y1="25429" x2="97500" y2="24857"/>
                        <a14:foregroundMark x1="82794" y1="25714" x2="82794" y2="25714"/>
                        <a14:foregroundMark x1="79265" y1="26286" x2="79265" y2="26286"/>
                        <a14:foregroundMark x1="79265" y1="26286" x2="79265" y2="26286"/>
                        <a14:foregroundMark x1="79265" y1="26286" x2="79265" y2="26286"/>
                        <a14:foregroundMark x1="77941" y1="30286" x2="77941" y2="30286"/>
                        <a14:foregroundMark x1="74706" y1="29143" x2="74706" y2="29143"/>
                        <a14:foregroundMark x1="56324" y1="10286" x2="56324" y2="10286"/>
                        <a14:foregroundMark x1="54265" y1="13714" x2="58824" y2="20571"/>
                        <a14:foregroundMark x1="55588" y1="19429" x2="57206" y2="20000"/>
                        <a14:foregroundMark x1="55588" y1="19143" x2="57206" y2="19429"/>
                        <a14:foregroundMark x1="57206" y1="19429" x2="57206" y2="19429"/>
                        <a14:foregroundMark x1="55588" y1="20571" x2="55588" y2="20571"/>
                        <a14:foregroundMark x1="55588" y1="20571" x2="55588" y2="20571"/>
                        <a14:foregroundMark x1="55588" y1="20571" x2="53529" y2="22571"/>
                        <a14:foregroundMark x1="51471" y1="24286" x2="51029" y2="27429"/>
                        <a14:foregroundMark x1="51029" y1="27429" x2="49853" y2="30286"/>
                        <a14:foregroundMark x1="48235" y1="31143" x2="48235" y2="31143"/>
                        <a14:foregroundMark x1="45735" y1="34571" x2="48235" y2="36000"/>
                        <a14:foregroundMark x1="66912" y1="23429" x2="66912" y2="23429"/>
                        <a14:foregroundMark x1="66912" y1="23429" x2="66912" y2="23429"/>
                        <a14:foregroundMark x1="65294" y1="20857" x2="70588" y2="18000"/>
                        <a14:foregroundMark x1="70147" y1="17143" x2="70147" y2="17143"/>
                        <a14:foregroundMark x1="70147" y1="17143" x2="70147" y2="17143"/>
                        <a14:foregroundMark x1="70147" y1="17143" x2="75882" y2="15714"/>
                        <a14:foregroundMark x1="73529" y1="11714" x2="73529" y2="11714"/>
                        <a14:foregroundMark x1="69412" y1="9143" x2="69412" y2="9143"/>
                        <a14:foregroundMark x1="69412" y1="9143" x2="69412" y2="9143"/>
                        <a14:foregroundMark x1="69412" y1="9143" x2="69412" y2="9143"/>
                        <a14:foregroundMark x1="69412" y1="9143" x2="69412" y2="9143"/>
                        <a14:foregroundMark x1="62500" y1="8857" x2="60882" y2="9143"/>
                        <a14:foregroundMark x1="59265" y1="9143" x2="59265" y2="9143"/>
                        <a14:foregroundMark x1="58824" y1="9143" x2="58824" y2="9143"/>
                        <a14:foregroundMark x1="53824" y1="6857" x2="53529" y2="8857"/>
                        <a14:foregroundMark x1="48529" y1="8286" x2="49853" y2="8286"/>
                        <a14:foregroundMark x1="47353" y1="3429" x2="49412" y2="4000"/>
                        <a14:foregroundMark x1="49412" y1="4000" x2="55882" y2="5429"/>
                        <a14:foregroundMark x1="50294" y1="15143" x2="50294" y2="15143"/>
                        <a14:foregroundMark x1="49853" y1="15143" x2="51912" y2="15714"/>
                        <a14:foregroundMark x1="55882" y1="17429" x2="57500" y2="18571"/>
                        <a14:foregroundMark x1="59559" y1="22571" x2="61176" y2="27429"/>
                        <a14:foregroundMark x1="55588" y1="26857" x2="55588" y2="26857"/>
                        <a14:foregroundMark x1="55588" y1="26857" x2="53824" y2="29714"/>
                        <a14:foregroundMark x1="53824" y1="29714" x2="55147" y2="31714"/>
                        <a14:foregroundMark x1="52647" y1="31714" x2="55882" y2="33714"/>
                        <a14:foregroundMark x1="14706" y1="32571" x2="14706" y2="32571"/>
                        <a14:foregroundMark x1="14706" y1="32571" x2="14706" y2="32571"/>
                        <a14:foregroundMark x1="16324" y1="24857" x2="16324" y2="24857"/>
                        <a14:foregroundMark x1="16765" y1="22857" x2="18824" y2="22857"/>
                        <a14:foregroundMark x1="18382" y1="22000" x2="21618" y2="23429"/>
                        <a14:foregroundMark x1="22941" y1="20857" x2="22941" y2="20857"/>
                        <a14:foregroundMark x1="24559" y1="19143" x2="27353" y2="20000"/>
                        <a14:backgroundMark x1="10588" y1="86857" x2="10588" y2="86857"/>
                        <a14:backgroundMark x1="10588" y1="86857" x2="10588" y2="86857"/>
                        <a14:backgroundMark x1="12206" y1="82571" x2="12206" y2="82571"/>
                        <a14:backgroundMark x1="9412" y1="75143" x2="9412" y2="75143"/>
                        <a14:backgroundMark x1="10588" y1="87429" x2="12206" y2="89714"/>
                        <a14:backgroundMark x1="12206" y1="89714" x2="12206" y2="89714"/>
                        <a14:backgroundMark x1="12206" y1="89714" x2="12206" y2="89714"/>
                        <a14:backgroundMark x1="12206" y1="89714" x2="12206" y2="89714"/>
                        <a14:backgroundMark x1="11471" y1="94571" x2="9853" y2="98000"/>
                        <a14:backgroundMark x1="9853" y1="98000" x2="9853" y2="98000"/>
                        <a14:backgroundMark x1="9853" y1="98000" x2="9853" y2="98000"/>
                        <a14:backgroundMark x1="13088" y1="94571" x2="13088" y2="94571"/>
                        <a14:backgroundMark x1="13088" y1="94571" x2="22059" y2="95714"/>
                        <a14:backgroundMark x1="20000" y1="93714" x2="20000" y2="93714"/>
                        <a14:backgroundMark x1="9412" y1="95143" x2="9412" y2="9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00" y="522515"/>
            <a:ext cx="3702443" cy="399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85571" y="274638"/>
            <a:ext cx="4020457" cy="9155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15534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والأن هيا بنا نقرأ: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172"/>
            <a:ext cx="8077200" cy="4935992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إِنهُ الطَّبيبُ العربيُّ علاءُ الدينِ أبو العلاءِ المعروفُ بابنِ النَّفيسِ وُلدَ وَتَرعرعَ في مدينةِ دمشقِ عام 1208.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كانَ يحبُ العِلمَ، وبعدَ أَنْ أُصِيبَ بالحُمى تَعلَّمَ الطَّبَ في </a:t>
            </a:r>
            <a:r>
              <a:rPr lang="ar-SA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البِيمارستان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النُّوري الذي كَانَ جامعةً ومشفى في آنٍ واحدٍ ، فدرسَ فيها طبَّ العيونِ ،     واطَّلع على الكثيرِ منْ أسرارهِ ثمَّ انتقلَ إلى القاهرةِ ،وأَكمل دراستهُ في            الطِّبِّ وبَرَعَ فيه.    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077"/>
            <a:ext cx="8229600" cy="4413476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  </a:t>
            </a:r>
            <a:r>
              <a:rPr lang="ar-SA" dirty="0"/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انتشرَ المرضُ بمصرَ، فتصدّى لهُ (ابنُ النَّفيسِ ) معَ فريقِ    عملٍ من   الأطباءِ حتى استطاعَ الانتصارَ عَليهِ ، وَأنقذَ النَّاسَ من الهلاكِ ، فكَرَّمَهُ أَهلُ مِصرَ ، وَجعلوهُ رئيساً للأَطباءِ.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                                                                                                                    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اكتشفَ ابنُ النَّفيسِ الدورةَ الدمويةَ الصغْرى ، وَقدْ أَخذَ عُلماءُ     الغربِ هذا الاكتشافَ وِنَسَبُوهُ إِليْهم ، كَمِا ب</a:t>
            </a:r>
            <a:r>
              <a:rPr lang="ar-SA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َرَعَ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طبِ العيونِ   وقدمَ معلوماتٍ كثيرةً عنِ الرؤيةِ والإِبْصارِ، وَتكريماً لهُ سُمِيَ    مشفى العيونِ في دمشقَ بِاسمِه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0200"/>
            <a:ext cx="80264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وهُو أَولُ طبيبٍ نَصَحَ مَرضَاهُ بِالتَقليلِ مِن تَنَاوُلِ الملحِ، وَقَد سَمّاهُ القَاتِلَ الصامتَ، وَعندما بَلَغَ الثّمانينَ مِن العمرِ مرِضَ مرضاً شَديداً. تُوفي في عامِ 1288 م.</a:t>
            </a: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رَحِمِ اللهُ الطبيبِ العربيّ ابن النفيسِ فقد قدَّم للإنسانيّةِ خدماتٍ </a:t>
            </a:r>
            <a:r>
              <a:rPr lang="ar-SA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جليلةٍ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أُحددُ الفكرة العامة للنص: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chemeClr val="accent1"/>
                </a:solidFill>
              </a:rPr>
              <a:t>الإنجازات العلمية لابن النفيس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74" y="2279310"/>
            <a:ext cx="296862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09" y="2683102"/>
            <a:ext cx="2642734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65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شرح المفردات الجديدة: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شكل بيضاوي 3"/>
          <p:cNvSpPr/>
          <p:nvPr/>
        </p:nvSpPr>
        <p:spPr>
          <a:xfrm>
            <a:off x="6611256" y="1854199"/>
            <a:ext cx="1756228" cy="9144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تَرَعرعَ</a:t>
            </a:r>
          </a:p>
        </p:txBody>
      </p:sp>
      <p:sp>
        <p:nvSpPr>
          <p:cNvPr id="5" name="شكل بيضاوي 4"/>
          <p:cNvSpPr/>
          <p:nvPr/>
        </p:nvSpPr>
        <p:spPr>
          <a:xfrm rot="10800000" flipV="1">
            <a:off x="2097314" y="1821543"/>
            <a:ext cx="1930401" cy="798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نَمَا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6778171" y="2862263"/>
            <a:ext cx="1654630" cy="9144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بَرَعَ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2217056" y="2802390"/>
            <a:ext cx="1690915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تَفَوقَ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5660572" y="4030662"/>
            <a:ext cx="1465942" cy="827314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جَلِيلة 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2217056" y="3899353"/>
            <a:ext cx="1690915" cy="8903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عَظِيمة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4368800" y="2332038"/>
            <a:ext cx="1901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4368800" y="3352800"/>
            <a:ext cx="1901371" cy="29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4136571" y="4508502"/>
            <a:ext cx="13643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1055</TotalTime>
  <Words>253</Words>
  <Application>Microsoft Office PowerPoint</Application>
  <PresentationFormat>عرض على الشاشة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school</vt:lpstr>
      <vt:lpstr>الصف : الثالث المادة : لغة عربية معارف ومهارات  عنوان الدرس : طبيب عربي  </vt:lpstr>
      <vt:lpstr>عزيزي التلميذ يُتوقعُ منكَ في نهايةِ الدرسِ أنْ تكونَ قادراً على:</vt:lpstr>
      <vt:lpstr>عرض تقديمي في PowerPoint</vt:lpstr>
      <vt:lpstr>والأن هيا بنا نقرأ:</vt:lpstr>
      <vt:lpstr>عرض تقديمي في PowerPoint</vt:lpstr>
      <vt:lpstr>عرض تقديمي في PowerPoint</vt:lpstr>
      <vt:lpstr>أُحددُ الفكرة العامة للنص: </vt:lpstr>
      <vt:lpstr>شرح المفردات الجديدة: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27</cp:revision>
  <dcterms:created xsi:type="dcterms:W3CDTF">2020-05-02T02:36:07Z</dcterms:created>
  <dcterms:modified xsi:type="dcterms:W3CDTF">2020-08-01T10:38:38Z</dcterms:modified>
</cp:coreProperties>
</file>