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9993" y="4421521"/>
            <a:ext cx="3761405" cy="2436479"/>
          </a:xfrm>
        </p:spPr>
        <p:txBody>
          <a:bodyPr>
            <a:no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الصف : الثالث </a:t>
            </a:r>
            <a:br>
              <a:rPr lang="ar-SA" sz="3600" dirty="0"/>
            </a:br>
            <a:r>
              <a:rPr lang="ar-SA" sz="3600" dirty="0">
                <a:solidFill>
                  <a:srgbClr val="00B050"/>
                </a:solidFill>
              </a:rPr>
              <a:t>المادة : لغة عربية </a:t>
            </a:r>
            <a:br>
              <a:rPr lang="ar-SA" sz="3600" dirty="0"/>
            </a:br>
            <a:r>
              <a:rPr lang="ar-SA" sz="3600" dirty="0">
                <a:solidFill>
                  <a:schemeClr val="accent1"/>
                </a:solidFill>
              </a:rPr>
              <a:t>مهارات ومعارف </a:t>
            </a:r>
            <a:br>
              <a:rPr lang="ar-SA" sz="3600" dirty="0"/>
            </a:br>
            <a:r>
              <a:rPr lang="ar-SA" sz="3600" dirty="0">
                <a:solidFill>
                  <a:schemeClr val="accent2"/>
                </a:solidFill>
              </a:rPr>
              <a:t>عنوان الدرس :عباس بن فرناس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703"/>
            <a:ext cx="10658168" cy="98993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ar-SA" sz="3600" dirty="0"/>
              <a:t>عزيزي التلميذ يتوقع منك في نهاية الدرس أن تكون قادرا على: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/>
              <a:t>1</a:t>
            </a:r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أن تقرأ النص قراءة سليمة معبرة </a:t>
            </a:r>
          </a:p>
          <a:p>
            <a:pPr marL="0" indent="0" algn="r">
              <a:buNone/>
            </a:pPr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2.أن تحدد الفكرة الرئيسية و الفرعية في النص</a:t>
            </a:r>
          </a:p>
          <a:p>
            <a:pPr marL="0" indent="0" algn="r">
              <a:buNone/>
            </a:pPr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3.أن تشرح معاني بعض الكلمات في النص </a:t>
            </a:r>
          </a:p>
          <a:p>
            <a:pPr marL="0" indent="0" algn="r">
              <a:buNone/>
            </a:pPr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الإجابة عن الأسئلة المتعلقة بموضوع الدرس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40" y="516195"/>
            <a:ext cx="10692120" cy="9014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أتأمل الصور الآتية :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82C4E86-F08D-47AB-9193-AB2291C99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7058" y="1417638"/>
            <a:ext cx="5115002" cy="288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39E89C-E007-4DDD-994F-49CF31F26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40" y="1471050"/>
            <a:ext cx="4176021" cy="288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461AAC55-671D-4C38-A9B6-044E22E6F6C2}"/>
              </a:ext>
            </a:extLst>
          </p:cNvPr>
          <p:cNvCxnSpPr/>
          <p:nvPr/>
        </p:nvCxnSpPr>
        <p:spPr>
          <a:xfrm flipH="1">
            <a:off x="5088194" y="2713703"/>
            <a:ext cx="12388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0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45" y="486696"/>
            <a:ext cx="10264878" cy="9309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err="1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والأن</a:t>
            </a:r>
            <a:r>
              <a:rPr lang="ar-SA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هيا بنا نقرأ النص: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776155" cy="470852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رأى الإنسانُ مُنذُ القَديمِ الطيورَ وَهي تَرِفُ بِأَجنحتِها ثُمَّ تَطيرُ ، وَتمنّى لَوْ كانَ لَهُ مِثلَ هذهِ الأَجْنِحة ، لِيتمكّنَ مِن تقليدِها في طَيرانِها ! ويحفَلُ التّاريخُ بِذكرِ الذينَ قَاموا بِهذِهِ المحَاولاتِ وَ كانَ أَسْبَقَهُمْ إِلى ذلك : عباسُ بنُ فِرناس.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إِنِ هَذا العالِمَ العربيَّ أوّلُ مَن نَجحَ في تقليدِ الطيرِ في التّاريخِ ، فقدْ تَمكنَ من الطيرانِ في الهواءِ. مَسافةً طويلةً وذلكَ بواسطةِ سُترةٍ خاصةٍ صَنعها مِنْ الرَّيشِ ، وصنعَ لها جناحينِ مِثلَ أَجنحةِ         الطُّيورِ، ولكنَّهُ نَسِي أَنْ يَضعَ لها ذَيلاً مِن الرِّيشِ، وَعندما أَرادَ الهُبوطَ مثلَ الطّيورِ لمْ يَقدر فَسقَطَ على الأرضِ وَ أُصِيب بالأَذى </a:t>
            </a:r>
            <a:r>
              <a:rPr lang="ar-SA" dirty="0"/>
              <a:t>. </a:t>
            </a:r>
          </a:p>
          <a:p>
            <a:pPr marL="0" indent="0" algn="r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2956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94" y="486698"/>
            <a:ext cx="11017045" cy="563946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حَاولَ عباسُ بنُ فِرناسَ الطّيرانَ قبلَ أكثرَ مِن ألفِ سَنةٍ . أي قَبل أَن تَظْهر في أوروبّا حضارتُها الحَديثةُ بِقُرونٍ عَديدةٍ . 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ـ4ـ                               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ابتكرَ ابنُ فرناسَ طريقةً لِصُنعِ الزُّجَاجِ من الترابِ والحجارةِ ، واخترعَ جهازاً لِرصدِ النّجومِ والكواكبِ السيّارةِ ، وكانَ هذا المُخترِعُ العَربيّ موسيقيّاً بَارعاً تَفوّقَ عَلى أكثرِ الموسيقيّين في الأَندلس . </a:t>
            </a:r>
          </a:p>
          <a:p>
            <a:pPr marL="0" indent="0" algn="ctr">
              <a:buNone/>
            </a:pPr>
            <a:r>
              <a:rPr lang="ar-SA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إِنَّ ابنَ فِرْناسَ العالمَ العربيَّ الكبيرَ يُعَدُّ مفخرةً مِن مَفاخِرِنا العربيّةِ الخالدةِ.                           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1554"/>
            <a:ext cx="10790903" cy="9456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الفكرة الرئيسية و الفكر الفرعية في النص: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5E332BC-D8F2-4319-9832-199579F6BF16}"/>
              </a:ext>
            </a:extLst>
          </p:cNvPr>
          <p:cNvSpPr/>
          <p:nvPr/>
        </p:nvSpPr>
        <p:spPr>
          <a:xfrm>
            <a:off x="8819536" y="1496567"/>
            <a:ext cx="2448232" cy="4424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الرئيسية </a:t>
            </a: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57CC7084-F134-452B-B22C-7CD3816C5264}"/>
              </a:ext>
            </a:extLst>
          </p:cNvPr>
          <p:cNvCxnSpPr/>
          <p:nvPr/>
        </p:nvCxnSpPr>
        <p:spPr>
          <a:xfrm flipH="1">
            <a:off x="6581468" y="1799696"/>
            <a:ext cx="2064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E480D4A-5230-418C-BE58-73995F3F35D9}"/>
              </a:ext>
            </a:extLst>
          </p:cNvPr>
          <p:cNvSpPr/>
          <p:nvPr/>
        </p:nvSpPr>
        <p:spPr>
          <a:xfrm>
            <a:off x="3561735" y="1521272"/>
            <a:ext cx="2816942" cy="4978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محاولة الطيران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48ADC2B-68E1-43E8-B875-9E3E53B627CB}"/>
              </a:ext>
            </a:extLst>
          </p:cNvPr>
          <p:cNvSpPr/>
          <p:nvPr/>
        </p:nvSpPr>
        <p:spPr>
          <a:xfrm>
            <a:off x="9089308" y="2165673"/>
            <a:ext cx="2330245" cy="4424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 الفرعية 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6A0E0EDA-FD59-4C47-8A58-792256009228}"/>
              </a:ext>
            </a:extLst>
          </p:cNvPr>
          <p:cNvCxnSpPr>
            <a:cxnSpLocks/>
          </p:cNvCxnSpPr>
          <p:nvPr/>
        </p:nvCxnSpPr>
        <p:spPr>
          <a:xfrm flipH="1">
            <a:off x="8372170" y="2476616"/>
            <a:ext cx="634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5D1439E-73BB-43FC-A633-5AF242CDE20D}"/>
              </a:ext>
            </a:extLst>
          </p:cNvPr>
          <p:cNvSpPr/>
          <p:nvPr/>
        </p:nvSpPr>
        <p:spPr>
          <a:xfrm>
            <a:off x="5780758" y="2226342"/>
            <a:ext cx="2462981" cy="578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المقطع الأول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C4E7646-3771-4EF2-82AF-233381C6838B}"/>
              </a:ext>
            </a:extLst>
          </p:cNvPr>
          <p:cNvSpPr/>
          <p:nvPr/>
        </p:nvSpPr>
        <p:spPr>
          <a:xfrm>
            <a:off x="609600" y="2211819"/>
            <a:ext cx="3975308" cy="5863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حلم الطيران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AA366E3-0952-4C73-B66F-8069F45F48B8}"/>
              </a:ext>
            </a:extLst>
          </p:cNvPr>
          <p:cNvSpPr/>
          <p:nvPr/>
        </p:nvSpPr>
        <p:spPr>
          <a:xfrm>
            <a:off x="5866170" y="2948235"/>
            <a:ext cx="2462982" cy="5789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المقطع الثاني </a:t>
            </a:r>
          </a:p>
        </p:txBody>
      </p: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D3A6399E-5944-46A9-A5B0-6B111A2025C5}"/>
              </a:ext>
            </a:extLst>
          </p:cNvPr>
          <p:cNvCxnSpPr>
            <a:cxnSpLocks/>
          </p:cNvCxnSpPr>
          <p:nvPr/>
        </p:nvCxnSpPr>
        <p:spPr>
          <a:xfrm flipH="1">
            <a:off x="4895239" y="3304072"/>
            <a:ext cx="7669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DB6C569-8AB3-4C27-9DFB-253AA36B73AA}"/>
              </a:ext>
            </a:extLst>
          </p:cNvPr>
          <p:cNvCxnSpPr/>
          <p:nvPr/>
        </p:nvCxnSpPr>
        <p:spPr>
          <a:xfrm flipH="1">
            <a:off x="4762504" y="2591035"/>
            <a:ext cx="84065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58E99742-3BC2-4D76-82DC-3B1694C9939E}"/>
              </a:ext>
            </a:extLst>
          </p:cNvPr>
          <p:cNvSpPr/>
          <p:nvPr/>
        </p:nvSpPr>
        <p:spPr>
          <a:xfrm>
            <a:off x="609600" y="2948236"/>
            <a:ext cx="4058265" cy="578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تجربة الطيران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463B915-91E7-4A32-BE1C-41A441EF487D}"/>
              </a:ext>
            </a:extLst>
          </p:cNvPr>
          <p:cNvSpPr/>
          <p:nvPr/>
        </p:nvSpPr>
        <p:spPr>
          <a:xfrm>
            <a:off x="5919636" y="3651136"/>
            <a:ext cx="2462980" cy="578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المقطع الثالث</a:t>
            </a:r>
          </a:p>
        </p:txBody>
      </p: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C8D1689A-E941-48FD-9017-B1315059899D}"/>
              </a:ext>
            </a:extLst>
          </p:cNvPr>
          <p:cNvCxnSpPr>
            <a:cxnSpLocks/>
          </p:cNvCxnSpPr>
          <p:nvPr/>
        </p:nvCxnSpPr>
        <p:spPr>
          <a:xfrm flipH="1">
            <a:off x="5320479" y="4162060"/>
            <a:ext cx="5456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8F57E15-2C4D-40C0-9871-9DA9183377CF}"/>
              </a:ext>
            </a:extLst>
          </p:cNvPr>
          <p:cNvSpPr/>
          <p:nvPr/>
        </p:nvSpPr>
        <p:spPr>
          <a:xfrm>
            <a:off x="609600" y="3676223"/>
            <a:ext cx="4573233" cy="8831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عباس بن فرناس أول من حاول الطيران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F15CA3A-7729-4531-B74E-545E39FA45C8}"/>
              </a:ext>
            </a:extLst>
          </p:cNvPr>
          <p:cNvSpPr/>
          <p:nvPr/>
        </p:nvSpPr>
        <p:spPr>
          <a:xfrm>
            <a:off x="5935611" y="4364232"/>
            <a:ext cx="2487561" cy="5608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المقطع الرابع</a:t>
            </a: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52335370-96F2-452D-B410-8F3E2A5F37A4}"/>
              </a:ext>
            </a:extLst>
          </p:cNvPr>
          <p:cNvCxnSpPr>
            <a:cxnSpLocks/>
          </p:cNvCxnSpPr>
          <p:nvPr/>
        </p:nvCxnSpPr>
        <p:spPr>
          <a:xfrm>
            <a:off x="6726496" y="5062432"/>
            <a:ext cx="0" cy="4774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597027DA-B017-4929-AEF5-A05B1A732C9D}"/>
              </a:ext>
            </a:extLst>
          </p:cNvPr>
          <p:cNvSpPr/>
          <p:nvPr/>
        </p:nvSpPr>
        <p:spPr>
          <a:xfrm>
            <a:off x="4286865" y="5641211"/>
            <a:ext cx="4532671" cy="6883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الاختراعات العلمية لابن فرناس</a:t>
            </a:r>
          </a:p>
        </p:txBody>
      </p:sp>
    </p:spTree>
    <p:extLst>
      <p:ext uri="{BB962C8B-B14F-4D97-AF65-F5344CB8AC3E}">
        <p14:creationId xmlns:p14="http://schemas.microsoft.com/office/powerpoint/2010/main" val="12099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8" grpId="0" animBg="1"/>
      <p:bldP spid="6" grpId="0" animBg="1"/>
      <p:bldP spid="7" grpId="0" animBg="1"/>
      <p:bldP spid="8" grpId="0" animBg="1"/>
      <p:bldP spid="15" grpId="0" animBg="1"/>
      <p:bldP spid="20" grpId="0" animBg="1"/>
      <p:bldP spid="23" grpId="0" animBg="1"/>
      <p:bldP spid="2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18" y="501444"/>
            <a:ext cx="10471355" cy="91619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شرح الكلمات الملونة في النص :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D70F234-5A6B-46CD-9265-AB1C2C19E170}"/>
              </a:ext>
            </a:extLst>
          </p:cNvPr>
          <p:cNvSpPr/>
          <p:nvPr/>
        </p:nvSpPr>
        <p:spPr>
          <a:xfrm>
            <a:off x="6533537" y="1605781"/>
            <a:ext cx="4911211" cy="916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قام العلماء بهذه </a:t>
            </a:r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المحاولات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5C5FC4AF-A4FE-4021-BEEF-93F9966B9664}"/>
              </a:ext>
            </a:extLst>
          </p:cNvPr>
          <p:cNvCxnSpPr>
            <a:cxnSpLocks/>
          </p:cNvCxnSpPr>
          <p:nvPr/>
        </p:nvCxnSpPr>
        <p:spPr>
          <a:xfrm flipH="1">
            <a:off x="4928418" y="2182761"/>
            <a:ext cx="12978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4D7642BD-C837-47CC-9961-D4FD0BD743C3}"/>
              </a:ext>
            </a:extLst>
          </p:cNvPr>
          <p:cNvSpPr/>
          <p:nvPr/>
        </p:nvSpPr>
        <p:spPr>
          <a:xfrm>
            <a:off x="2241754" y="1724671"/>
            <a:ext cx="2315497" cy="91617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التجارب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21CDF48-3000-44A3-9D4E-56851650089F}"/>
              </a:ext>
            </a:extLst>
          </p:cNvPr>
          <p:cNvSpPr/>
          <p:nvPr/>
        </p:nvSpPr>
        <p:spPr>
          <a:xfrm>
            <a:off x="6415548" y="2640850"/>
            <a:ext cx="5029201" cy="87932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رأى الطيور وهي </a:t>
            </a:r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تَرِف</a:t>
            </a:r>
            <a:r>
              <a:rPr lang="ar-SA" sz="3600" dirty="0">
                <a:solidFill>
                  <a:schemeClr val="tx1"/>
                </a:solidFill>
              </a:rPr>
              <a:t> بأجنحتها</a:t>
            </a:r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39257AF7-1E13-4825-8EB4-86B6E956B8BE}"/>
              </a:ext>
            </a:extLst>
          </p:cNvPr>
          <p:cNvCxnSpPr>
            <a:cxnSpLocks/>
          </p:cNvCxnSpPr>
          <p:nvPr/>
        </p:nvCxnSpPr>
        <p:spPr>
          <a:xfrm flipH="1" flipV="1">
            <a:off x="4928418" y="3095261"/>
            <a:ext cx="129786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62C2CFFC-19E9-4ABD-B738-7AEFF26213D8}"/>
              </a:ext>
            </a:extLst>
          </p:cNvPr>
          <p:cNvSpPr/>
          <p:nvPr/>
        </p:nvSpPr>
        <p:spPr>
          <a:xfrm>
            <a:off x="2465437" y="2736715"/>
            <a:ext cx="1946787" cy="8793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تُحرك</a:t>
            </a:r>
          </a:p>
        </p:txBody>
      </p:sp>
    </p:spTree>
    <p:extLst>
      <p:ext uri="{BB962C8B-B14F-4D97-AF65-F5344CB8AC3E}">
        <p14:creationId xmlns:p14="http://schemas.microsoft.com/office/powerpoint/2010/main" val="32537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18" y="457201"/>
            <a:ext cx="10623755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أُجيب عن الأسئلة الآتية: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98CE605-2CE4-4ED2-948B-6640E871307E}"/>
              </a:ext>
            </a:extLst>
          </p:cNvPr>
          <p:cNvSpPr/>
          <p:nvPr/>
        </p:nvSpPr>
        <p:spPr>
          <a:xfrm>
            <a:off x="4962831" y="2830796"/>
            <a:ext cx="6479457" cy="10323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لماذا لم ينجح عباس بن فرناس بمحاولة الطيران؟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A17AEC9-46CB-481C-9FAF-C0A277F63126}"/>
              </a:ext>
            </a:extLst>
          </p:cNvPr>
          <p:cNvSpPr/>
          <p:nvPr/>
        </p:nvSpPr>
        <p:spPr>
          <a:xfrm>
            <a:off x="749712" y="2904538"/>
            <a:ext cx="3645307" cy="8849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 لم يضع الذيل للسترة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F992AB0-A230-4DEC-A063-466E04B3F09D}"/>
              </a:ext>
            </a:extLst>
          </p:cNvPr>
          <p:cNvSpPr/>
          <p:nvPr/>
        </p:nvSpPr>
        <p:spPr>
          <a:xfrm>
            <a:off x="5003388" y="1758300"/>
            <a:ext cx="6398342" cy="91439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أمنية الإنسان منذ القدم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5D95A2E-605E-4EA7-A32B-B57EA2E3C4B8}"/>
              </a:ext>
            </a:extLst>
          </p:cNvPr>
          <p:cNvSpPr/>
          <p:nvPr/>
        </p:nvSpPr>
        <p:spPr>
          <a:xfrm>
            <a:off x="790270" y="1858299"/>
            <a:ext cx="3486762" cy="88490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الطيران </a:t>
            </a:r>
          </a:p>
        </p:txBody>
      </p:sp>
    </p:spTree>
    <p:extLst>
      <p:ext uri="{BB962C8B-B14F-4D97-AF65-F5344CB8AC3E}">
        <p14:creationId xmlns:p14="http://schemas.microsoft.com/office/powerpoint/2010/main" val="20513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305</TotalTime>
  <Words>326</Words>
  <Application>Microsoft Office PowerPoint</Application>
  <PresentationFormat>شاشة عريضة</PresentationFormat>
  <Paragraphs>38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school</vt:lpstr>
      <vt:lpstr>الصف : الثالث  المادة : لغة عربية  مهارات ومعارف  عنوان الدرس :عباس بن فرناس</vt:lpstr>
      <vt:lpstr>عزيزي التلميذ يتوقع منك في نهاية الدرس أن تكون قادرا على:</vt:lpstr>
      <vt:lpstr>أتأمل الصور الآتية :</vt:lpstr>
      <vt:lpstr>والأن هيا بنا نقرأ النص:</vt:lpstr>
      <vt:lpstr>عرض تقديمي في PowerPoint</vt:lpstr>
      <vt:lpstr>الفكرة الرئيسية و الفكر الفرعية في النص:</vt:lpstr>
      <vt:lpstr>شرح الكلمات الملونة في النص :</vt:lpstr>
      <vt:lpstr>أُجيب عن الأسئلة الآتية: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syriarelief-laptop</cp:lastModifiedBy>
  <cp:revision>39</cp:revision>
  <dcterms:created xsi:type="dcterms:W3CDTF">2020-05-02T02:36:07Z</dcterms:created>
  <dcterms:modified xsi:type="dcterms:W3CDTF">2020-08-10T12:16:42Z</dcterms:modified>
</cp:coreProperties>
</file>