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نمط متوسط 1 - تميي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نمط متوسط 1 - تميي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نمط متوسط 1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1" autoAdjust="0"/>
    <p:restoredTop sz="86422" autoAdjust="0"/>
  </p:normalViewPr>
  <p:slideViewPr>
    <p:cSldViewPr snapToGrid="0" snapToObjects="1">
      <p:cViewPr varScale="1">
        <p:scale>
          <a:sx n="63" d="100"/>
          <a:sy n="63" d="100"/>
        </p:scale>
        <p:origin x="93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37F44D-6B22-4FA3-B46B-A551B7462A0C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pPr rtl="1"/>
          <a:endParaRPr lang="ar-SA"/>
        </a:p>
      </dgm:t>
    </dgm:pt>
    <dgm:pt modelId="{067F2D53-420D-41E1-B07C-DC6C69688672}" type="pres">
      <dgm:prSet presAssocID="{8137F44D-6B22-4FA3-B46B-A551B7462A0C}" presName="Name0" presStyleCnt="0">
        <dgm:presLayoutVars>
          <dgm:dir/>
          <dgm:resizeHandles val="exact"/>
        </dgm:presLayoutVars>
      </dgm:prSet>
      <dgm:spPr/>
    </dgm:pt>
  </dgm:ptLst>
  <dgm:cxnLst>
    <dgm:cxn modelId="{A8DECE4F-B412-4DC2-A452-1305600E4426}" type="presOf" srcId="{8137F44D-6B22-4FA3-B46B-A551B7462A0C}" destId="{067F2D53-420D-41E1-B07C-DC6C69688672}" srcOrd="0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A3E4C4E-D10C-4E1F-8715-168DE402D901}" type="datetimeFigureOut">
              <a:rPr lang="ar-SA" smtClean="0"/>
              <a:t>18/11/41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E9E8AC3-D83E-4EFA-AE6C-FB1FE37B38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4923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E8AC3-D83E-4EFA-AE6C-FB1FE37B38DA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3346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73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92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53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08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36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94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42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49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87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9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87018-D117-7A45-8E9B-B06732E9A126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8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ohati.com/Article/%D9%86%D8%B5%D8%A7%D8%A6%D8%AD-%D8%AA%D8%BA%D8%B0%D9%8A%D8%A9/%D9%87%D9%84-%D8%AA%D8%B9%D8%B1%D9%81%D9%88%D9%86-%D9%83%D9%84%D9%91-%D9%85%D8%AC%D9%85%D9%88%D8%B9%D8%A7%D8%AA-%D8%A7%D9%84%D9%87%D8%B1%D9%85-%D8%A7%D9%84%D8%BA%D8%B0%D8%A7%D8%A6%D9%8A%D8%9F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hyperlink" Target="https://www.tasnimnews.com/fa/news/1396/11/10/1642426/%D8%B7%D8%A8-%D8%B3%D9%86%D8%AA%DB%8C-%D8%AE%D9%88%D8%A7%D8%B5-%D8%B9%D8%B3%D9%84-%D8%A8%D8%A7-%D8%AC%D9%88%D8%B4%D8%A7%D9%86%D8%AF%D9%86-%D8%A7%D8%B2-%D8%A8%DB%8C%D9%86-%D9%86%D9%85%DB%8C-%D8%B1%D9%88%D8%AF" TargetMode="External"/><Relationship Id="rId18" Type="http://schemas.openxmlformats.org/officeDocument/2006/relationships/image" Target="../media/image1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7.jpg"/><Relationship Id="rId17" Type="http://schemas.openxmlformats.org/officeDocument/2006/relationships/hyperlink" Target="http://swimo2-fes.blogspot.com/2014/01/blog-post_5980.html" TargetMode="External"/><Relationship Id="rId2" Type="http://schemas.openxmlformats.org/officeDocument/2006/relationships/image" Target="../media/image4.jpg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hyperlink" Target="http://pngimg.com/download/11048" TargetMode="External"/><Relationship Id="rId5" Type="http://schemas.openxmlformats.org/officeDocument/2006/relationships/diagramQuickStyle" Target="../diagrams/quickStyle1.xml"/><Relationship Id="rId15" Type="http://schemas.openxmlformats.org/officeDocument/2006/relationships/hyperlink" Target="https://pxhere.com/tr/photo/1385707" TargetMode="External"/><Relationship Id="rId10" Type="http://schemas.openxmlformats.org/officeDocument/2006/relationships/image" Target="../media/image6.png"/><Relationship Id="rId19" Type="http://schemas.openxmlformats.org/officeDocument/2006/relationships/hyperlink" Target="https://zaiocity.net/2019/04/19/%D8%AA%D8%AD%D8%B0%D9%8A%D8%B1-%D8%B2%D8%A8%D8%AF%D8%A9-%D9%85%D8%B3%D8%AA%D9%88%D8%B1%D8%AF%D8%A9-%D9%85%D9%86-%D8%A7%D9%84%D8%AC%D8%B2%D8%A7%D8%A6%D8%B1-%D8%AE%D8%B7%D9%8A%D8%B1%D8%A9-%D8%B9%D9%84/" TargetMode="External"/><Relationship Id="rId4" Type="http://schemas.openxmlformats.org/officeDocument/2006/relationships/diagramLayout" Target="../diagrams/layout1.xml"/><Relationship Id="rId9" Type="http://schemas.openxmlformats.org/officeDocument/2006/relationships/hyperlink" Target="http://www.assawsana.com/portal/pages.php?newsid=178700" TargetMode="External"/><Relationship Id="rId1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dia.com/wellness-and-beauty/could-your-body-be-more-informative-about-a-vitamin-deficiency-than-the-web-522457/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www.rjeem.com/%D8%A7%D9%84%D8%AF%D9%87%D9%88%D9%86-%D9%88%D8%A7%D9%84%D8%A8%D8%B1%D9%88%D8%AA%D9%8A%D9%86%D8%A7%D8%AA-%D9%88%D8%A7%D9%84%D9%83%D8%B1%D8%A8%D9%88%D9%87%D9%8A%D8%AF%D8%B1%D8%A7%D8%AA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2470" y="4511569"/>
            <a:ext cx="3761405" cy="2216689"/>
          </a:xfrm>
        </p:spPr>
        <p:txBody>
          <a:bodyPr>
            <a:noAutofit/>
          </a:bodyPr>
          <a:lstStyle/>
          <a:p>
            <a:r>
              <a:rPr lang="ar-SA" sz="36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العلوم</a:t>
            </a:r>
            <a:br>
              <a:rPr lang="ar-SA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الوحدة الأولى: استكشاف الأحياء، جسم الإنسان وصحته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8741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sz="36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الأول: الجهاز الهضمي وصحته</a:t>
            </a:r>
            <a:br>
              <a:rPr lang="ar-SA" sz="36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الثالث: غذائي المتوازن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SA" b="1" dirty="0">
                <a:solidFill>
                  <a:srgbClr val="0070C0"/>
                </a:solidFill>
              </a:rPr>
              <a:t>في نهاية الدرس عزيزي التلميذ ستكون قادرا على أن: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A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تصنِّفَ الأغذية.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A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تتعرَّفَ على الزمر الغذائية.</a:t>
            </a:r>
            <a:endParaRPr lang="en-US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22DCA1E-5A8D-4BAC-9328-CCF6CD8F0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372869" y="3254097"/>
            <a:ext cx="3070131" cy="287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5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129" y="506437"/>
            <a:ext cx="7596554" cy="633046"/>
          </a:xfrm>
        </p:spPr>
        <p:txBody>
          <a:bodyPr>
            <a:noAutofit/>
          </a:bodyPr>
          <a:lstStyle/>
          <a:p>
            <a:r>
              <a:rPr lang="ar-SA" sz="24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تتنوعُ الأغذيةُ التيِ نتناولُها حسبَ محتواها، ويكونُ الغذاءُ متوازناً إذا حوى هذه الزمرَ</a:t>
            </a:r>
            <a:endParaRPr lang="en-US" sz="2400" b="1" dirty="0">
              <a:solidFill>
                <a:srgbClr val="00B05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6" name="عنصر نائب للمحتوى 5">
            <a:extLst>
              <a:ext uri="{FF2B5EF4-FFF2-40B4-BE49-F238E27FC236}">
                <a16:creationId xmlns:a16="http://schemas.microsoft.com/office/drawing/2014/main" id="{4527EB88-9A44-4897-A7F2-7AEC1EC6FD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6038740"/>
              </p:ext>
            </p:extLst>
          </p:nvPr>
        </p:nvGraphicFramePr>
        <p:xfrm>
          <a:off x="506436" y="1139483"/>
          <a:ext cx="7948247" cy="5373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45B7CA6F-796E-4A6F-933D-25F85D618423}"/>
              </a:ext>
            </a:extLst>
          </p:cNvPr>
          <p:cNvSpPr/>
          <p:nvPr/>
        </p:nvSpPr>
        <p:spPr>
          <a:xfrm>
            <a:off x="5454216" y="1197749"/>
            <a:ext cx="2550301" cy="1221893"/>
          </a:xfrm>
          <a:prstGeom prst="cloudCallou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أغذية غنيّة بالسكريات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5C166C7F-B89A-4464-BE61-5FB507D543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729366" y="2335340"/>
            <a:ext cx="1552426" cy="103004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D9F0B66-4FBA-4758-A014-02914EBA3E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989907" y="2475819"/>
            <a:ext cx="1394484" cy="965668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5B4112F-B939-4B5C-9C0A-807C429C94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971143" y="1322841"/>
            <a:ext cx="1370525" cy="954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D5A0E98D-7A64-4B71-9D62-578E308127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680441" y="2723230"/>
            <a:ext cx="2239174" cy="1436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فقاعة الكلام: بيضاوية 23">
            <a:extLst>
              <a:ext uri="{FF2B5EF4-FFF2-40B4-BE49-F238E27FC236}">
                <a16:creationId xmlns:a16="http://schemas.microsoft.com/office/drawing/2014/main" id="{5B8511F4-4989-41C9-A5DF-22FBC5BBA71D}"/>
              </a:ext>
            </a:extLst>
          </p:cNvPr>
          <p:cNvSpPr/>
          <p:nvPr/>
        </p:nvSpPr>
        <p:spPr>
          <a:xfrm>
            <a:off x="506436" y="1151088"/>
            <a:ext cx="2950417" cy="1418767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أغذية غنية بالأملاح المعدنية</a:t>
            </a:r>
          </a:p>
        </p:txBody>
      </p:sp>
      <p:sp>
        <p:nvSpPr>
          <p:cNvPr id="30" name="مخطط انسيابي: عرض 29">
            <a:extLst>
              <a:ext uri="{FF2B5EF4-FFF2-40B4-BE49-F238E27FC236}">
                <a16:creationId xmlns:a16="http://schemas.microsoft.com/office/drawing/2014/main" id="{B7626A3B-5334-4801-831B-8C2D0DB8DC05}"/>
              </a:ext>
            </a:extLst>
          </p:cNvPr>
          <p:cNvSpPr/>
          <p:nvPr/>
        </p:nvSpPr>
        <p:spPr>
          <a:xfrm rot="20457951">
            <a:off x="5052152" y="3750747"/>
            <a:ext cx="2664477" cy="1085343"/>
          </a:xfrm>
          <a:prstGeom prst="flowChartDispla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أغذية غنية بالدسم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362E0DEE-F1BA-44EB-8FAC-C2093A0A38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523949" y="3646700"/>
            <a:ext cx="1186879" cy="1800399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B31EE73D-284D-474B-9076-3C4AB618A64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4886653" y="5364216"/>
            <a:ext cx="1459335" cy="820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4832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329D5CE5-AF43-4536-A0F5-B74BB041AB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8797"/>
          <a:stretch/>
        </p:blipFill>
        <p:spPr>
          <a:xfrm>
            <a:off x="5485232" y="2010180"/>
            <a:ext cx="2743200" cy="1699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id="{655C055C-7E8E-4D20-A911-B500A4E51E6D}"/>
              </a:ext>
            </a:extLst>
          </p:cNvPr>
          <p:cNvSpPr/>
          <p:nvPr/>
        </p:nvSpPr>
        <p:spPr>
          <a:xfrm rot="21179015">
            <a:off x="5316943" y="486692"/>
            <a:ext cx="2695421" cy="1109797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أغذية غنية بالبروتين</a:t>
            </a:r>
          </a:p>
        </p:txBody>
      </p:sp>
      <p:sp>
        <p:nvSpPr>
          <p:cNvPr id="17" name="سهم: خماسي 16">
            <a:extLst>
              <a:ext uri="{FF2B5EF4-FFF2-40B4-BE49-F238E27FC236}">
                <a16:creationId xmlns:a16="http://schemas.microsoft.com/office/drawing/2014/main" id="{E858E776-012F-4EB9-A29A-D36A682FFDCB}"/>
              </a:ext>
            </a:extLst>
          </p:cNvPr>
          <p:cNvSpPr/>
          <p:nvPr/>
        </p:nvSpPr>
        <p:spPr>
          <a:xfrm rot="1143872">
            <a:off x="567416" y="788197"/>
            <a:ext cx="2226995" cy="1022961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أغذية غنية بالفيتامينات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58D66B6A-F151-48DD-8792-E21778B9A2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60991" y="2249465"/>
            <a:ext cx="2597777" cy="14600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2171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6">
            <a:extLst>
              <a:ext uri="{FF2B5EF4-FFF2-40B4-BE49-F238E27FC236}">
                <a16:creationId xmlns:a16="http://schemas.microsoft.com/office/drawing/2014/main" id="{9559822E-E308-4D01-8534-6AD8B147B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تصنيف الأغذية</a:t>
            </a:r>
          </a:p>
        </p:txBody>
      </p:sp>
      <p:graphicFrame>
        <p:nvGraphicFramePr>
          <p:cNvPr id="10" name="جدول 10">
            <a:extLst>
              <a:ext uri="{FF2B5EF4-FFF2-40B4-BE49-F238E27FC236}">
                <a16:creationId xmlns:a16="http://schemas.microsoft.com/office/drawing/2014/main" id="{F5104D9B-6ECE-497B-9C47-03D52CDEEA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3832995"/>
              </p:ext>
            </p:extLst>
          </p:nvPr>
        </p:nvGraphicFramePr>
        <p:xfrm>
          <a:off x="1234439" y="2743199"/>
          <a:ext cx="6675120" cy="2076995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871711">
                  <a:extLst>
                    <a:ext uri="{9D8B030D-6E8A-4147-A177-3AD203B41FA5}">
                      <a16:colId xmlns:a16="http://schemas.microsoft.com/office/drawing/2014/main" val="1895278146"/>
                    </a:ext>
                  </a:extLst>
                </a:gridCol>
                <a:gridCol w="1111865">
                  <a:extLst>
                    <a:ext uri="{9D8B030D-6E8A-4147-A177-3AD203B41FA5}">
                      <a16:colId xmlns:a16="http://schemas.microsoft.com/office/drawing/2014/main" val="1872910591"/>
                    </a:ext>
                  </a:extLst>
                </a:gridCol>
                <a:gridCol w="1172886">
                  <a:extLst>
                    <a:ext uri="{9D8B030D-6E8A-4147-A177-3AD203B41FA5}">
                      <a16:colId xmlns:a16="http://schemas.microsoft.com/office/drawing/2014/main" val="3494928082"/>
                    </a:ext>
                  </a:extLst>
                </a:gridCol>
                <a:gridCol w="1172886">
                  <a:extLst>
                    <a:ext uri="{9D8B030D-6E8A-4147-A177-3AD203B41FA5}">
                      <a16:colId xmlns:a16="http://schemas.microsoft.com/office/drawing/2014/main" val="409177077"/>
                    </a:ext>
                  </a:extLst>
                </a:gridCol>
                <a:gridCol w="1172886">
                  <a:extLst>
                    <a:ext uri="{9D8B030D-6E8A-4147-A177-3AD203B41FA5}">
                      <a16:colId xmlns:a16="http://schemas.microsoft.com/office/drawing/2014/main" val="1028570786"/>
                    </a:ext>
                  </a:extLst>
                </a:gridCol>
                <a:gridCol w="1172886">
                  <a:extLst>
                    <a:ext uri="{9D8B030D-6E8A-4147-A177-3AD203B41FA5}">
                      <a16:colId xmlns:a16="http://schemas.microsoft.com/office/drawing/2014/main" val="2730653085"/>
                    </a:ext>
                  </a:extLst>
                </a:gridCol>
              </a:tblGrid>
              <a:tr h="765209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سكريات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بروتينات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دسم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أملاح معدنية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فيتامينات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أغذية غنية بالماء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073133"/>
                  </a:ext>
                </a:extLst>
              </a:tr>
              <a:tr h="437262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0646385"/>
                  </a:ext>
                </a:extLst>
              </a:tr>
              <a:tr h="437262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1760931"/>
                  </a:ext>
                </a:extLst>
              </a:tr>
              <a:tr h="437262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143469"/>
                  </a:ext>
                </a:extLst>
              </a:tr>
            </a:tbl>
          </a:graphicData>
        </a:graphic>
      </p:graphicFrame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F8CA5FBC-191F-4C56-A73E-191832E61698}"/>
              </a:ext>
            </a:extLst>
          </p:cNvPr>
          <p:cNvSpPr/>
          <p:nvPr/>
        </p:nvSpPr>
        <p:spPr>
          <a:xfrm>
            <a:off x="6609804" y="1470317"/>
            <a:ext cx="914400" cy="793502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1" anchor="ctr"/>
          <a:lstStyle/>
          <a:p>
            <a:pPr algn="ctr"/>
            <a:r>
              <a:rPr lang="ar-SA" dirty="0"/>
              <a:t>الأرز</a:t>
            </a: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969DD20C-0DF8-4BAB-B2DF-B87EF6054771}"/>
              </a:ext>
            </a:extLst>
          </p:cNvPr>
          <p:cNvSpPr/>
          <p:nvPr/>
        </p:nvSpPr>
        <p:spPr>
          <a:xfrm>
            <a:off x="7099662" y="1417638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/>
            <a:r>
              <a:rPr lang="ar-SA" dirty="0"/>
              <a:t>الفول</a:t>
            </a: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0C2ED98F-D8CE-4CFB-870A-4B7A3478DE66}"/>
              </a:ext>
            </a:extLst>
          </p:cNvPr>
          <p:cNvSpPr/>
          <p:nvPr/>
        </p:nvSpPr>
        <p:spPr>
          <a:xfrm>
            <a:off x="6051369" y="1439724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/>
            <a:r>
              <a:rPr lang="ar-SA" dirty="0"/>
              <a:t>اللحم</a:t>
            </a: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A343FEA-6D2B-4EA9-8140-0A4C24324F13}"/>
              </a:ext>
            </a:extLst>
          </p:cNvPr>
          <p:cNvSpPr/>
          <p:nvPr/>
        </p:nvSpPr>
        <p:spPr>
          <a:xfrm>
            <a:off x="5345973" y="1439724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/>
            <a:r>
              <a:rPr lang="ar-SA" dirty="0"/>
              <a:t>العدس</a:t>
            </a: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FE8A420F-9958-404F-A48E-A3C742180229}"/>
              </a:ext>
            </a:extLst>
          </p:cNvPr>
          <p:cNvSpPr/>
          <p:nvPr/>
        </p:nvSpPr>
        <p:spPr>
          <a:xfrm>
            <a:off x="3322321" y="1447843"/>
            <a:ext cx="1036320" cy="94488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/>
            <a:r>
              <a:rPr lang="ar-SA" dirty="0"/>
              <a:t>الفريز</a:t>
            </a: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3E525316-B888-4E59-82C0-1B77FA4B040F}"/>
              </a:ext>
            </a:extLst>
          </p:cNvPr>
          <p:cNvSpPr/>
          <p:nvPr/>
        </p:nvSpPr>
        <p:spPr>
          <a:xfrm>
            <a:off x="3600179" y="1950319"/>
            <a:ext cx="1036320" cy="94488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/>
            <a:r>
              <a:rPr lang="ar-SA" dirty="0"/>
              <a:t>الليمون</a:t>
            </a:r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AD113A10-F275-43FB-9F7A-5A2AB574E028}"/>
              </a:ext>
            </a:extLst>
          </p:cNvPr>
          <p:cNvSpPr/>
          <p:nvPr/>
        </p:nvSpPr>
        <p:spPr>
          <a:xfrm>
            <a:off x="4028191" y="1434014"/>
            <a:ext cx="1051560" cy="94488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/>
            <a:r>
              <a:rPr lang="ar-SA" dirty="0"/>
              <a:t>السمن</a:t>
            </a: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A65EF77F-71B6-4D3C-ACEE-1064991D152D}"/>
              </a:ext>
            </a:extLst>
          </p:cNvPr>
          <p:cNvSpPr/>
          <p:nvPr/>
        </p:nvSpPr>
        <p:spPr>
          <a:xfrm>
            <a:off x="4328705" y="1936934"/>
            <a:ext cx="899160" cy="94488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/>
            <a:r>
              <a:rPr lang="ar-SA" dirty="0"/>
              <a:t>الجزر</a:t>
            </a:r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2B54FA97-0346-4FB8-84E0-831A2A17C24A}"/>
              </a:ext>
            </a:extLst>
          </p:cNvPr>
          <p:cNvSpPr/>
          <p:nvPr/>
        </p:nvSpPr>
        <p:spPr>
          <a:xfrm>
            <a:off x="4915445" y="1927404"/>
            <a:ext cx="975360" cy="94488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/>
            <a:r>
              <a:rPr lang="ar-SA" dirty="0"/>
              <a:t>الخس</a:t>
            </a: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2A5E49A4-A08A-43C0-AD28-3FA9F88E84D4}"/>
              </a:ext>
            </a:extLst>
          </p:cNvPr>
          <p:cNvSpPr/>
          <p:nvPr/>
        </p:nvSpPr>
        <p:spPr>
          <a:xfrm>
            <a:off x="5561511" y="1784439"/>
            <a:ext cx="1066799" cy="1200329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/>
            <a:r>
              <a:rPr lang="ar-SA" dirty="0"/>
              <a:t>البندورة</a:t>
            </a: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9A99AB5C-B21C-4FFD-8487-4AC0943A9E1D}"/>
              </a:ext>
            </a:extLst>
          </p:cNvPr>
          <p:cNvSpPr/>
          <p:nvPr/>
        </p:nvSpPr>
        <p:spPr>
          <a:xfrm>
            <a:off x="6174377" y="1891214"/>
            <a:ext cx="1219200" cy="94488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/>
            <a:r>
              <a:rPr lang="ar-SA" dirty="0"/>
              <a:t>البرتقال</a:t>
            </a: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E0D9B13A-95C0-4D20-99E0-93895E5C2895}"/>
              </a:ext>
            </a:extLst>
          </p:cNvPr>
          <p:cNvSpPr/>
          <p:nvPr/>
        </p:nvSpPr>
        <p:spPr>
          <a:xfrm>
            <a:off x="6965769" y="1891214"/>
            <a:ext cx="960120" cy="94488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/>
            <a:r>
              <a:rPr lang="ar-SA" dirty="0"/>
              <a:t>الزبدة</a:t>
            </a:r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8F906D34-7984-42D6-B2F8-27533A5A8CE4}"/>
              </a:ext>
            </a:extLst>
          </p:cNvPr>
          <p:cNvSpPr/>
          <p:nvPr/>
        </p:nvSpPr>
        <p:spPr>
          <a:xfrm>
            <a:off x="4778285" y="1439724"/>
            <a:ext cx="853440" cy="94488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/>
            <a:r>
              <a:rPr lang="ar-SA" dirty="0"/>
              <a:t>الخبز</a:t>
            </a:r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253CF31F-0AC6-4839-86D0-C4A14523F40E}"/>
              </a:ext>
            </a:extLst>
          </p:cNvPr>
          <p:cNvSpPr/>
          <p:nvPr/>
        </p:nvSpPr>
        <p:spPr>
          <a:xfrm>
            <a:off x="1582649" y="1784439"/>
            <a:ext cx="1967049" cy="1260077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/>
            <a:r>
              <a:rPr lang="ar-SA" dirty="0"/>
              <a:t>زيت الزيتون</a:t>
            </a:r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0004E9AA-A24B-4E12-B827-5B2DD05737A8}"/>
              </a:ext>
            </a:extLst>
          </p:cNvPr>
          <p:cNvSpPr/>
          <p:nvPr/>
        </p:nvSpPr>
        <p:spPr>
          <a:xfrm>
            <a:off x="2592434" y="1447843"/>
            <a:ext cx="1097280" cy="94488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/>
            <a:r>
              <a:rPr lang="ar-SA" dirty="0"/>
              <a:t>البطيخ</a:t>
            </a:r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23B27496-C9DA-4F44-9076-3FA7C12A2D41}"/>
              </a:ext>
            </a:extLst>
          </p:cNvPr>
          <p:cNvSpPr/>
          <p:nvPr/>
        </p:nvSpPr>
        <p:spPr>
          <a:xfrm>
            <a:off x="2904038" y="1965158"/>
            <a:ext cx="1051560" cy="94488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/>
            <a:r>
              <a:rPr lang="ar-SA" dirty="0"/>
              <a:t>التمر</a:t>
            </a:r>
          </a:p>
        </p:txBody>
      </p:sp>
    </p:spTree>
    <p:extLst>
      <p:ext uri="{BB962C8B-B14F-4D97-AF65-F5344CB8AC3E}">
        <p14:creationId xmlns:p14="http://schemas.microsoft.com/office/powerpoint/2010/main" val="13728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0.05393 L -0.12413 0.264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03177 0.2611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-0.02171 0.330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05347 0.3833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" y="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23924 0.328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62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05833 0.2622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L -0.0665 0.2622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-0.12378 0.2622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7407E-6 L -0.24688 0.2622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07407E-6 L -0.50851 0.3120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34" y="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L -0.21718 0.2108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68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-0.39931 0.2622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5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-0.18924 0.2622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L -0.13542 0.3090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9 0.0088 L 0.4217 0.3115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0.29079 0.302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4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schoo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school.thmx</Template>
  <TotalTime>379</TotalTime>
  <Words>100</Words>
  <Application>Microsoft Office PowerPoint</Application>
  <PresentationFormat>عرض على الشاشة (4:3)</PresentationFormat>
  <Paragraphs>35</Paragraphs>
  <Slides>5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</vt:i4>
      </vt:variant>
    </vt:vector>
  </HeadingPairs>
  <TitlesOfParts>
    <vt:vector size="9" baseType="lpstr">
      <vt:lpstr>Arial</vt:lpstr>
      <vt:lpstr>Calibri</vt:lpstr>
      <vt:lpstr>Sakkal Majalla</vt:lpstr>
      <vt:lpstr>school</vt:lpstr>
      <vt:lpstr>العلوم الوحدة الأولى: استكشاف الأحياء، جسم الإنسان وصحته</vt:lpstr>
      <vt:lpstr>الفصل الأول: الجهاز الهضمي وصحته الدرس الثالث: غذائي المتوازن</vt:lpstr>
      <vt:lpstr>تتنوعُ الأغذيةُ التيِ نتناولُها حسبَ محتواها، ويكونُ الغذاءُ متوازناً إذا حوى هذه الزمرَ</vt:lpstr>
      <vt:lpstr>عرض تقديمي في PowerPoint</vt:lpstr>
      <vt:lpstr>تصنيف الأغذية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communication</dc:creator>
  <cp:lastModifiedBy>SR</cp:lastModifiedBy>
  <cp:revision>37</cp:revision>
  <dcterms:created xsi:type="dcterms:W3CDTF">2020-05-02T02:36:07Z</dcterms:created>
  <dcterms:modified xsi:type="dcterms:W3CDTF">2020-07-08T12:02:37Z</dcterms:modified>
</cp:coreProperties>
</file>