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1" r:id="rId4"/>
    <p:sldId id="264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yan Center" initials="AC" lastIdx="0" clrIdx="0">
    <p:extLst>
      <p:ext uri="{19B8F6BF-5375-455C-9EA6-DF929625EA0E}">
        <p15:presenceInfo xmlns:p15="http://schemas.microsoft.com/office/powerpoint/2012/main" userId="ALbayan C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D3E27-EF92-44FF-90A5-8FCBBF317ED7}" type="datetimeFigureOut">
              <a:rPr lang="ar-SY" smtClean="0"/>
              <a:t>25/10/1441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46BA0-0BA1-4AEB-9ED2-A3E1A73270A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1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الضَّمائِر المنفصلةِ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 الماضي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557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عزيزي التِّلميذ يتوقع منك في نهاية الدَّرسِ أن تكونَ قادراً على :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1- تمييز الضمائر المنفصلة .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2- إدخال الضمائر المنفصلة على الفعل بالزَّمن الماضي .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أتذكَّرُ</a:t>
            </a:r>
            <a:endParaRPr lang="ar-SY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 ضمائر الرفع المنفصلة وهي :</a:t>
            </a:r>
            <a:endParaRPr lang="ar-SA" dirty="0"/>
          </a:p>
          <a:p>
            <a:pPr marL="0" indent="0" algn="r">
              <a:buNone/>
            </a:pPr>
            <a:r>
              <a:rPr lang="ar-SA" dirty="0" smtClean="0"/>
              <a:t>                 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          </a:t>
            </a:r>
            <a:r>
              <a:rPr lang="ar-SA" dirty="0" smtClean="0">
                <a:solidFill>
                  <a:srgbClr val="FF0000"/>
                </a:solidFill>
              </a:rPr>
              <a:t>للمتكلِّمْ </a:t>
            </a:r>
            <a:r>
              <a:rPr lang="ar-SA" dirty="0" smtClean="0"/>
              <a:t>               </a:t>
            </a:r>
            <a:r>
              <a:rPr lang="ar-SA" dirty="0" smtClean="0">
                <a:solidFill>
                  <a:srgbClr val="002060"/>
                </a:solidFill>
              </a:rPr>
              <a:t>للمخاطِب</a:t>
            </a:r>
            <a:r>
              <a:rPr lang="ar-SA" dirty="0"/>
              <a:t> </a:t>
            </a:r>
            <a:r>
              <a:rPr lang="ar-SA" dirty="0" smtClean="0"/>
              <a:t>            </a:t>
            </a:r>
            <a:r>
              <a:rPr lang="ar-SA" dirty="0" smtClean="0">
                <a:solidFill>
                  <a:srgbClr val="00B050"/>
                </a:solidFill>
              </a:rPr>
              <a:t>للغائب</a:t>
            </a:r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7342495" y="2120499"/>
            <a:ext cx="914400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أنا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خطط انسيابي: شريط مثقب 10"/>
          <p:cNvSpPr/>
          <p:nvPr/>
        </p:nvSpPr>
        <p:spPr>
          <a:xfrm>
            <a:off x="4572000" y="2147181"/>
            <a:ext cx="914400" cy="804672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أنتَ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خطط انسيابي: شريط مثقب 11"/>
          <p:cNvSpPr/>
          <p:nvPr/>
        </p:nvSpPr>
        <p:spPr>
          <a:xfrm>
            <a:off x="4572000" y="3134415"/>
            <a:ext cx="914400" cy="804672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أنتِ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خطط انسيابي: شريط مثقب 13"/>
          <p:cNvSpPr/>
          <p:nvPr/>
        </p:nvSpPr>
        <p:spPr>
          <a:xfrm>
            <a:off x="1801505" y="3080983"/>
            <a:ext cx="914400" cy="804672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خطط انسيابي: شريط مثقب 14"/>
          <p:cNvSpPr/>
          <p:nvPr/>
        </p:nvSpPr>
        <p:spPr>
          <a:xfrm>
            <a:off x="7351593" y="2909248"/>
            <a:ext cx="914400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نحنُ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خطط انسيابي: شريط مثقب 15"/>
          <p:cNvSpPr/>
          <p:nvPr/>
        </p:nvSpPr>
        <p:spPr>
          <a:xfrm>
            <a:off x="1801505" y="2082308"/>
            <a:ext cx="914400" cy="804672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7" name="رابط كسهم مستقيم 16"/>
          <p:cNvCxnSpPr>
            <a:stCxn id="9" idx="1"/>
          </p:cNvCxnSpPr>
          <p:nvPr/>
        </p:nvCxnSpPr>
        <p:spPr>
          <a:xfrm flipH="1">
            <a:off x="6728348" y="2522835"/>
            <a:ext cx="614147" cy="429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 flipV="1">
            <a:off x="6728348" y="3080984"/>
            <a:ext cx="614147" cy="23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4159156" y="2623759"/>
            <a:ext cx="412844" cy="457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stCxn id="12" idx="1"/>
          </p:cNvCxnSpPr>
          <p:nvPr/>
        </p:nvCxnSpPr>
        <p:spPr>
          <a:xfrm flipH="1" flipV="1">
            <a:off x="4151194" y="3134415"/>
            <a:ext cx="420806" cy="402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 flipH="1">
            <a:off x="1492725" y="2651203"/>
            <a:ext cx="288310" cy="402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H="1" flipV="1">
            <a:off x="1492725" y="3069542"/>
            <a:ext cx="288310" cy="480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أنتَ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يا حسامُ أخذ</a:t>
            </a:r>
            <a:r>
              <a:rPr lang="ar-SA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مكان</a:t>
            </a:r>
            <a:r>
              <a:rPr lang="ar-SA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</a:p>
          <a:p>
            <a:pPr marL="0" indent="0" algn="r">
              <a:buNone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هو   أخ</a:t>
            </a:r>
            <a:r>
              <a:rPr lang="ar-SA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مكانهُ</a:t>
            </a: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أنتِ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يا سلمى أخذ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مكان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A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أخذ</a:t>
            </a:r>
            <a:r>
              <a:rPr lang="ar-SA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تْ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مكانها</a:t>
            </a:r>
            <a:endParaRPr lang="ar-SA" sz="4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2939365"/>
            <a:ext cx="1132764" cy="114641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1555800"/>
            <a:ext cx="1255594" cy="12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أُطَبِقُ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13594" cy="48688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Y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552408"/>
            <a:ext cx="1228298" cy="160193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3289110"/>
            <a:ext cx="1228298" cy="1419369"/>
          </a:xfrm>
          <a:prstGeom prst="rect">
            <a:avLst/>
          </a:prstGeom>
        </p:spPr>
      </p:pic>
      <p:sp>
        <p:nvSpPr>
          <p:cNvPr id="6" name="موجة 5"/>
          <p:cNvSpPr/>
          <p:nvPr/>
        </p:nvSpPr>
        <p:spPr>
          <a:xfrm>
            <a:off x="2374710" y="1803779"/>
            <a:ext cx="1583141" cy="9144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بطةً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وجة 6"/>
          <p:cNvSpPr/>
          <p:nvPr/>
        </p:nvSpPr>
        <p:spPr>
          <a:xfrm>
            <a:off x="5993641" y="3667836"/>
            <a:ext cx="1580865" cy="9144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أنتَ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وجة 7"/>
          <p:cNvSpPr/>
          <p:nvPr/>
        </p:nvSpPr>
        <p:spPr>
          <a:xfrm>
            <a:off x="2374711" y="3632579"/>
            <a:ext cx="1583140" cy="9144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صحناً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وجة 8"/>
          <p:cNvSpPr/>
          <p:nvPr/>
        </p:nvSpPr>
        <p:spPr>
          <a:xfrm>
            <a:off x="5993641" y="1896174"/>
            <a:ext cx="1778759" cy="9144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أنتِ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4148919" y="3541594"/>
            <a:ext cx="162408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حمل</a:t>
            </a:r>
            <a:r>
              <a:rPr lang="ar-SY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148919" y="1896174"/>
            <a:ext cx="162408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رسم</a:t>
            </a:r>
            <a:r>
              <a:rPr lang="ar-SY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تتغيَّر حركةُ التَّاء المتصلة بالفعلِ الماضي مع الضمائرِ:</a:t>
            </a:r>
          </a:p>
          <a:p>
            <a:pPr marL="0" indent="0" algn="ct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(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أنا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أنتَ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 )</a:t>
            </a:r>
          </a:p>
          <a:p>
            <a:pPr marL="0" indent="0" algn="ct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مثال: أنا ذهبْ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    -أنتَ ذهبْ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 – أنتِ ذهبْ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Y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91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* يقومُ التِّلميذُ بالتَّدربِ على نصِّ الإملاء لأكثر من مرّة.</a:t>
            </a:r>
          </a:p>
          <a:p>
            <a:pPr marL="0" indent="0" algn="ct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*نركزُ على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حرفِ المدِّ (آ )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*نقفُ عند أغلاطِ التّلميذ ونطلبُ منه إعادتها .</a:t>
            </a:r>
          </a:p>
          <a:p>
            <a:pPr marL="0" indent="0" algn="ct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دمتم برعايةِ الله وحفظهِ</a:t>
            </a:r>
          </a:p>
        </p:txBody>
      </p:sp>
    </p:spTree>
    <p:extLst>
      <p:ext uri="{BB962C8B-B14F-4D97-AF65-F5344CB8AC3E}">
        <p14:creationId xmlns:p14="http://schemas.microsoft.com/office/powerpoint/2010/main" val="425309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962</TotalTime>
  <Words>151</Words>
  <Application>Microsoft Office PowerPoint</Application>
  <PresentationFormat>عرض على الشاشة (3:4)‏</PresentationFormat>
  <Paragraphs>38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Sakkal Majalla</vt:lpstr>
      <vt:lpstr>Times New Roman</vt:lpstr>
      <vt:lpstr>school</vt:lpstr>
      <vt:lpstr>الضَّمائِر المنفصلةِ مع الماضي </vt:lpstr>
      <vt:lpstr>الأهدافُ التَّعليميَّةُ</vt:lpstr>
      <vt:lpstr>أتذكَّرُ</vt:lpstr>
      <vt:lpstr>أتعلَّمُ</vt:lpstr>
      <vt:lpstr>أُطَبِقُ</vt:lpstr>
      <vt:lpstr>ألاحظُ</vt:lpstr>
      <vt:lpstr>توجيه الأهلِ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102</cp:revision>
  <dcterms:created xsi:type="dcterms:W3CDTF">2020-05-02T02:36:07Z</dcterms:created>
  <dcterms:modified xsi:type="dcterms:W3CDTF">2020-06-16T20:16:13Z</dcterms:modified>
</cp:coreProperties>
</file>