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b="1" dirty="0">
                <a:solidFill>
                  <a:srgbClr val="7030A0"/>
                </a:solidFill>
              </a:rPr>
              <a:t>مُشَاهدَةُ التِّلْفَازِ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5" name="ملف صوتي 4">
            <a:hlinkClick r:id="" action="ppaction://media"/>
            <a:extLst>
              <a:ext uri="{FF2B5EF4-FFF2-40B4-BE49-F238E27FC236}">
                <a16:creationId xmlns:a16="http://schemas.microsoft.com/office/drawing/2014/main" xmlns="" id="{A624DE3C-B75D-4EBB-8E67-1A56635C7C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ransition spd="slow" advTm="1119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>
                <a:solidFill>
                  <a:srgbClr val="FF0000"/>
                </a:solidFill>
              </a:rPr>
              <a:t>    الأهداف التعليمية 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19" y="1600200"/>
            <a:ext cx="8229600" cy="45259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DZ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-</a:t>
            </a:r>
            <a:r>
              <a:rPr lang="ar-DZ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وق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عزيزي الت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DZ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لميذ في ن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 err="1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هاي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 هذا الد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أن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تكون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قادرا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على :</a:t>
            </a:r>
            <a:endParaRPr lang="en-US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١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DZ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قراءة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الد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قراء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صحيحة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ومع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DZ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رة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مراعيا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المدود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والحركات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DZ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اختيار 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المعن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ى الص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6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حيح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للك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لمات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الجديدة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٣</a:t>
            </a:r>
            <a:r>
              <a:rPr lang="en-US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رب</a:t>
            </a:r>
            <a:r>
              <a:rPr lang="ar-SA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r>
              <a:rPr lang="ar-SA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بعض</a:t>
            </a:r>
            <a:r>
              <a:rPr lang="ar-SA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المف</a:t>
            </a:r>
            <a:r>
              <a:rPr lang="ar-SA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ردات</a:t>
            </a:r>
            <a:r>
              <a:rPr lang="ar-SA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بمر</a:t>
            </a:r>
            <a:r>
              <a:rPr lang="ar-SA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ادف</a:t>
            </a:r>
            <a:r>
              <a:rPr lang="ar-SA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ات</a:t>
            </a:r>
            <a:r>
              <a:rPr lang="ar-SA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ها وأخرى ب</a:t>
            </a:r>
            <a:r>
              <a:rPr lang="ar-SA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أض</a:t>
            </a:r>
            <a:r>
              <a:rPr lang="ar-SA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SA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اد</a:t>
            </a:r>
            <a:r>
              <a:rPr lang="ar-SA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ها .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٤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</a:t>
            </a:r>
            <a:r>
              <a:rPr lang="ar-DZ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تحد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يد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فرد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والم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ث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ى 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</a:t>
            </a:r>
            <a:r>
              <a:rPr lang="ar-SY" sz="36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5-</a:t>
            </a:r>
            <a:r>
              <a:rPr lang="ar-SY" sz="3600" b="1">
                <a:latin typeface="Sakkal Majalla" panose="02000000000000000000" pitchFamily="2" charset="-78"/>
                <a:cs typeface="Sakkal Majalla" panose="02000000000000000000" pitchFamily="2" charset="-78"/>
              </a:rPr>
              <a:t> تحديدِ الصِّفَةِ والمَوصُوفِ. 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 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ملف صوتي 5">
            <a:hlinkClick r:id="" action="ppaction://media"/>
            <a:extLst>
              <a:ext uri="{FF2B5EF4-FFF2-40B4-BE49-F238E27FC236}">
                <a16:creationId xmlns:a16="http://schemas.microsoft.com/office/drawing/2014/main" xmlns="" id="{C2D533A0-C6EF-486C-A34B-C17ADE7350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9493">
        <p14:switch dir="r"/>
      </p:transition>
    </mc:Choice>
    <mc:Fallback xmlns="">
      <p:transition spd="slow" advTm="294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Y" sz="4000" b="1" dirty="0">
                <a:solidFill>
                  <a:schemeClr val="tx2"/>
                </a:solidFill>
              </a:rPr>
              <a:t>مُشَاهَدَةُ التِّلْفَازِ 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1" y="1105469"/>
            <a:ext cx="8270543" cy="5240739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Y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( 1 )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جاءَ مَوعِدُ بَرنَامَجِ الأطْفالِ و أبِي يُشَاهِدُ التِّلفازَ ،فَقُلْتُ لَهُ : هَلْ تَسْمَحُ لي يَا أبِي بمُشَاهَدَةِ برْنَامَجِ الأطْفَالِ ؟ 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فَقَالَ : حَسَناً ، ولَكنْ مَا رَأْيُكَ أَنْ تُتَابِعَ 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معي   هذا الْبَرْنامَجَ عنِ 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النَّمْلِ أوَّلاً ؟ 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قُلْتُ : بِكُلِّ سُرُورٍ 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8" b="11538"/>
          <a:stretch/>
        </p:blipFill>
        <p:spPr>
          <a:xfrm>
            <a:off x="457200" y="2405726"/>
            <a:ext cx="2599899" cy="2207217"/>
          </a:xfrm>
          <a:prstGeom prst="rect">
            <a:avLst/>
          </a:prstGeom>
        </p:spPr>
      </p:pic>
      <p:pic>
        <p:nvPicPr>
          <p:cNvPr id="7" name="ملف صوتي 6">
            <a:hlinkClick r:id="" action="ppaction://media"/>
            <a:extLst>
              <a:ext uri="{FF2B5EF4-FFF2-40B4-BE49-F238E27FC236}">
                <a16:creationId xmlns:a16="http://schemas.microsoft.com/office/drawing/2014/main" xmlns="" id="{603A4821-9B0B-4EEC-BE7C-064E25DCD5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278">
        <p14:switch dir="r"/>
      </p:transition>
    </mc:Choice>
    <mc:Fallback xmlns="">
      <p:transition spd="slow" advTm="302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7672"/>
            <a:ext cx="8072651" cy="5648491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SY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( 2 )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تَابَعْتُ الْبرْنَامَجَ و أَصْبَحْتُ مُتَشَوِّقاً أَكْثَرَ ، 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وبِخَاصَّةٍ عِنْدَمَا رَأَيتُ صُوَراً مُتَعَدِّدَةً لِلنَّمْلِ ، 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وَالمُذِيعَانِ يَتَبَادَلانِ الْحَدِيثَ .</a:t>
            </a:r>
          </a:p>
          <a:p>
            <a:pPr marL="0" indent="0" algn="r" rtl="1">
              <a:buNone/>
            </a:pPr>
            <a:r>
              <a:rPr lang="ar-SY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قَالَ المُذِيعُ الأَوَّلُ : </a:t>
            </a: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لِلنَّمْلِ حَوَاسُّ حَادَّةٌ لِلَّمْسِ 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وَالشَّمِّ والتَّذّوُّقِ ، ولَهُ قُرُونٌ  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يَسْتَخْدِمُهَا لِفَحْصِ الأَشْيَاءِ ،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ثُمَّ تَابعَ : يَأْكُلُ النَّملُ الموَادَّ النَّبَاتِيَّةَ 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والحيوانِيَّةَ وغَيرَهَا .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3187"/>
            <a:ext cx="2210937" cy="2589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ملف صوتي 4">
            <a:hlinkClick r:id="" action="ppaction://media"/>
            <a:extLst>
              <a:ext uri="{FF2B5EF4-FFF2-40B4-BE49-F238E27FC236}">
                <a16:creationId xmlns:a16="http://schemas.microsoft.com/office/drawing/2014/main" xmlns="" id="{235F7C25-51CB-4B64-9BCC-EFAD58E34C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6789">
        <p14:switch dir="r"/>
      </p:transition>
    </mc:Choice>
    <mc:Fallback xmlns="">
      <p:transition spd="slow" advTm="267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0376"/>
            <a:ext cx="8059003" cy="567578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قالَ المُذِيعُ الثَّانِي :</a:t>
            </a: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وَلَهُ أنْواعٌ كثِيرةٌ مِنْها :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(( النَّمْلةُ الفِرْعَونِيَّةُ ))، الَّتِي لَوْنُهَا 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يَخْتَلِفُ مِنْ البُنِّيِّ إِلى الأسْودِ ، 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وتُوجَدُ فِي المَنَازِلِ والْمَكاتِبِ والمَشَافِي . 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وتُسَمَّى النَّمْلةَ السَّارِقَةَ ؛ لأنَّهَا تَغْزُو الِمَطابِخَ ،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و تَأْكُلُ الْغِذَاءَ وخَاصَّةً السُّكَّرَ ، 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فَتَنْقُلُ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الأَمْرَاضَ </a:t>
            </a: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84" y="1078173"/>
            <a:ext cx="2834809" cy="2328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ملف صوتي 3">
            <a:hlinkClick r:id="" action="ppaction://media"/>
            <a:extLst>
              <a:ext uri="{FF2B5EF4-FFF2-40B4-BE49-F238E27FC236}">
                <a16:creationId xmlns:a16="http://schemas.microsoft.com/office/drawing/2014/main" xmlns="" id="{074BED99-5C50-4343-9896-42C17AC26C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3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2777">
        <p14:switch dir="r"/>
      </p:transition>
    </mc:Choice>
    <mc:Fallback xmlns="">
      <p:transition spd="slow" advTm="227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</a:rPr>
              <a:t>     معاني الكلمات :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1718"/>
            <a:ext cx="8229600" cy="5074445"/>
          </a:xfrm>
        </p:spPr>
        <p:txBody>
          <a:bodyPr/>
          <a:lstStyle/>
          <a:p>
            <a:pPr marL="0" indent="0" algn="r" rtl="1">
              <a:buNone/>
            </a:pPr>
            <a:r>
              <a:rPr lang="ar-SY" dirty="0"/>
              <a:t>.</a:t>
            </a:r>
            <a:endParaRPr lang="en-US" dirty="0"/>
          </a:p>
        </p:txBody>
      </p:sp>
      <p:sp>
        <p:nvSpPr>
          <p:cNvPr id="4" name="وسيلة شرح مع سهم إلى اليسار 3"/>
          <p:cNvSpPr/>
          <p:nvPr/>
        </p:nvSpPr>
        <p:spPr>
          <a:xfrm>
            <a:off x="6701051" y="1051718"/>
            <a:ext cx="1760560" cy="1486765"/>
          </a:xfrm>
          <a:prstGeom prst="lef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b="1" dirty="0"/>
              <a:t>الكلمةُ</a:t>
            </a:r>
          </a:p>
        </p:txBody>
      </p:sp>
      <p:sp>
        <p:nvSpPr>
          <p:cNvPr id="5" name="وسيلة شرح مع سهم إلى اليسار 4"/>
          <p:cNvSpPr/>
          <p:nvPr/>
        </p:nvSpPr>
        <p:spPr>
          <a:xfrm>
            <a:off x="6701051" y="2845557"/>
            <a:ext cx="1760560" cy="1486765"/>
          </a:xfrm>
          <a:prstGeom prst="lef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/>
              <a:t>معناها</a:t>
            </a:r>
            <a:endParaRPr lang="ar-SY" b="1" dirty="0"/>
          </a:p>
        </p:txBody>
      </p:sp>
      <p:sp>
        <p:nvSpPr>
          <p:cNvPr id="6" name="سداسي 5"/>
          <p:cNvSpPr/>
          <p:nvPr/>
        </p:nvSpPr>
        <p:spPr>
          <a:xfrm>
            <a:off x="4694831" y="1160901"/>
            <a:ext cx="2006220" cy="1486764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6000" dirty="0"/>
              <a:t>تُتَابعُ</a:t>
            </a:r>
            <a:endParaRPr lang="ar-SY" dirty="0"/>
          </a:p>
        </p:txBody>
      </p:sp>
      <p:sp>
        <p:nvSpPr>
          <p:cNvPr id="8" name="سداسي 7"/>
          <p:cNvSpPr/>
          <p:nvPr/>
        </p:nvSpPr>
        <p:spPr>
          <a:xfrm>
            <a:off x="4694830" y="2994672"/>
            <a:ext cx="2006221" cy="1713806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4800" b="1" dirty="0"/>
              <a:t>تُشَاهِدُ</a:t>
            </a:r>
          </a:p>
        </p:txBody>
      </p:sp>
      <p:sp>
        <p:nvSpPr>
          <p:cNvPr id="9" name="سداسي 8"/>
          <p:cNvSpPr/>
          <p:nvPr/>
        </p:nvSpPr>
        <p:spPr>
          <a:xfrm>
            <a:off x="2647666" y="3089806"/>
            <a:ext cx="1924334" cy="1618671"/>
          </a:xfrm>
          <a:prstGeom prst="hexag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b="1" dirty="0">
                <a:solidFill>
                  <a:srgbClr val="002060"/>
                </a:solidFill>
              </a:rPr>
              <a:t>حَوَاسُّ قَوِيَّةٌ</a:t>
            </a:r>
          </a:p>
        </p:txBody>
      </p:sp>
      <p:sp>
        <p:nvSpPr>
          <p:cNvPr id="10" name="سداسي 9"/>
          <p:cNvSpPr/>
          <p:nvPr/>
        </p:nvSpPr>
        <p:spPr>
          <a:xfrm>
            <a:off x="540226" y="3104865"/>
            <a:ext cx="1984610" cy="1603612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>
                <a:solidFill>
                  <a:srgbClr val="002060"/>
                </a:solidFill>
              </a:rPr>
              <a:t>تُهَاجِمُ المَطَابِخَ </a:t>
            </a:r>
            <a:endParaRPr lang="ar-SY" sz="3200" b="1" dirty="0">
              <a:solidFill>
                <a:srgbClr val="002060"/>
              </a:solidFill>
            </a:endParaRPr>
          </a:p>
        </p:txBody>
      </p:sp>
      <p:sp>
        <p:nvSpPr>
          <p:cNvPr id="11" name="سداسي 10"/>
          <p:cNvSpPr/>
          <p:nvPr/>
        </p:nvSpPr>
        <p:spPr>
          <a:xfrm>
            <a:off x="2647666" y="1158921"/>
            <a:ext cx="1924333" cy="1486764"/>
          </a:xfrm>
          <a:prstGeom prst="hexagon">
            <a:avLst/>
          </a:prstGeom>
          <a:gradFill flip="none" rotWithShape="1">
            <a:gsLst>
              <a:gs pos="0">
                <a:schemeClr val="accent4">
                  <a:tint val="100000"/>
                  <a:shade val="100000"/>
                  <a:satMod val="130000"/>
                </a:schemeClr>
              </a:gs>
              <a:gs pos="100000">
                <a:schemeClr val="accent4">
                  <a:tint val="50000"/>
                  <a:shade val="100000"/>
                  <a:satMod val="35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b="1" dirty="0">
                <a:solidFill>
                  <a:srgbClr val="002060"/>
                </a:solidFill>
              </a:rPr>
              <a:t>حَوَاسُّ حادَّةٌ</a:t>
            </a:r>
          </a:p>
        </p:txBody>
      </p:sp>
      <p:sp>
        <p:nvSpPr>
          <p:cNvPr id="12" name="سداسي 11"/>
          <p:cNvSpPr/>
          <p:nvPr/>
        </p:nvSpPr>
        <p:spPr>
          <a:xfrm>
            <a:off x="540226" y="1160900"/>
            <a:ext cx="1984610" cy="1486764"/>
          </a:xfrm>
          <a:prstGeom prst="hexagon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>
                <a:solidFill>
                  <a:srgbClr val="002060"/>
                </a:solidFill>
              </a:rPr>
              <a:t>تغْزُو المطابخَ</a:t>
            </a:r>
          </a:p>
        </p:txBody>
      </p:sp>
      <p:pic>
        <p:nvPicPr>
          <p:cNvPr id="7" name="ملف صوتي 6">
            <a:hlinkClick r:id="" action="ppaction://media"/>
            <a:extLst>
              <a:ext uri="{FF2B5EF4-FFF2-40B4-BE49-F238E27FC236}">
                <a16:creationId xmlns:a16="http://schemas.microsoft.com/office/drawing/2014/main" xmlns="" id="{04967A6A-5DD6-41B1-BE12-84AEE495F7E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719362"/>
      </p:ext>
    </p:extLst>
  </p:cSld>
  <p:clrMapOvr>
    <a:masterClrMapping/>
  </p:clrMapOvr>
  <p:transition spd="slow" advTm="3508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Y" b="1">
                <a:solidFill>
                  <a:srgbClr val="FF0000"/>
                </a:solidFill>
              </a:rPr>
              <a:t>          فِكَرُ الدَّرْسِ </a:t>
            </a:r>
            <a:r>
              <a:rPr lang="ar-SY" b="1" dirty="0">
                <a:solidFill>
                  <a:srgbClr val="FF0000"/>
                </a:solidFill>
              </a:rPr>
              <a:t>: 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Y" dirty="0"/>
              <a:t>.</a:t>
            </a:r>
            <a:endParaRPr lang="en-US" dirty="0"/>
          </a:p>
        </p:txBody>
      </p:sp>
      <p:sp>
        <p:nvSpPr>
          <p:cNvPr id="5" name="مخطط انسيابي: محطة طرفية 4"/>
          <p:cNvSpPr/>
          <p:nvPr/>
        </p:nvSpPr>
        <p:spPr>
          <a:xfrm>
            <a:off x="1337481" y="1501663"/>
            <a:ext cx="7096836" cy="1050648"/>
          </a:xfrm>
          <a:prstGeom prst="flowChartTermina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>
                <a:solidFill>
                  <a:srgbClr val="002060"/>
                </a:solidFill>
              </a:rPr>
              <a:t>مُتَابَعةُ بَرنامجٍ تلفزيُونيِّ عنْ عالمِ النَّمْلِ </a:t>
            </a:r>
          </a:p>
        </p:txBody>
      </p:sp>
      <p:sp>
        <p:nvSpPr>
          <p:cNvPr id="6" name="مخطط انسيابي: محطة طرفية 5"/>
          <p:cNvSpPr/>
          <p:nvPr/>
        </p:nvSpPr>
        <p:spPr>
          <a:xfrm>
            <a:off x="511791" y="2650849"/>
            <a:ext cx="7096836" cy="928049"/>
          </a:xfrm>
          <a:prstGeom prst="flowChartTerminator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>
                <a:solidFill>
                  <a:srgbClr val="002060"/>
                </a:solidFill>
              </a:rPr>
              <a:t>حياةُ النَّمْلِ وصِفاتُهُ  وغِذَاؤُهُ</a:t>
            </a:r>
          </a:p>
        </p:txBody>
      </p:sp>
      <p:sp>
        <p:nvSpPr>
          <p:cNvPr id="7" name="مخطط انسيابي: محطة طرفية 6"/>
          <p:cNvSpPr/>
          <p:nvPr/>
        </p:nvSpPr>
        <p:spPr>
          <a:xfrm>
            <a:off x="457200" y="3677436"/>
            <a:ext cx="6503158" cy="1086500"/>
          </a:xfrm>
          <a:prstGeom prst="flowChartTerminator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>
                <a:solidFill>
                  <a:srgbClr val="002060"/>
                </a:solidFill>
              </a:rPr>
              <a:t>أنواعُ النَّملِ كثيرةٌ منْها النَّملةُ الفرْعَونِيَّةُ </a:t>
            </a:r>
          </a:p>
        </p:txBody>
      </p:sp>
      <p:pic>
        <p:nvPicPr>
          <p:cNvPr id="4" name="ملف صوتي 3">
            <a:hlinkClick r:id="" action="ppaction://media"/>
            <a:extLst>
              <a:ext uri="{FF2B5EF4-FFF2-40B4-BE49-F238E27FC236}">
                <a16:creationId xmlns:a16="http://schemas.microsoft.com/office/drawing/2014/main" xmlns="" id="{59B2A9DD-B019-4BF6-9D1D-AA8CE9064A2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3375016"/>
      </p:ext>
    </p:extLst>
  </p:cSld>
  <p:clrMapOvr>
    <a:masterClrMapping/>
  </p:clrMapOvr>
  <p:transition spd="slow" advTm="2165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Y" sz="4000" b="1" dirty="0">
                <a:solidFill>
                  <a:srgbClr val="FF0000"/>
                </a:solidFill>
              </a:rPr>
              <a:t>     غَلْقُ الدَّرْس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SY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توجيهُ الأهلِ لمساعدةِ أبنائِهم في تحضيرِ الدَّرسِ و إنجازِ المطلوبِ في ورقةِ العملِ المرفَقَةِ 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توجيهُ التَّلاميذِ لقراءَةِ الدَّرسِ وحلِّ التَّقييمِ ومُشاركتِه 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مع معلَّميهم</a:t>
            </a:r>
          </a:p>
          <a:p>
            <a:pPr marL="0" indent="0" algn="r" rtl="1">
              <a:buNone/>
            </a:pPr>
            <a:r>
              <a:rPr lang="ar-SY" dirty="0"/>
              <a:t>                  </a:t>
            </a:r>
            <a:r>
              <a:rPr lang="ar-SY" dirty="0">
                <a:solidFill>
                  <a:srgbClr val="FF0000"/>
                </a:solidFill>
              </a:rPr>
              <a:t>ختاماً</a:t>
            </a:r>
            <a:r>
              <a:rPr lang="ar-SY" dirty="0"/>
              <a:t> : احرصُوا أيها الأبناءُ أن تجعلُوا من </a:t>
            </a:r>
          </a:p>
          <a:p>
            <a:pPr marL="0" indent="0" algn="r" rtl="1">
              <a:buNone/>
            </a:pPr>
            <a:r>
              <a:rPr lang="ar-SY" dirty="0"/>
              <a:t>                  وسائلِ التَّواصُلِ وسائلَ للفائدةِ </a:t>
            </a:r>
          </a:p>
          <a:p>
            <a:pPr marL="0" indent="0" algn="r" rtl="1">
              <a:buNone/>
            </a:pPr>
            <a:r>
              <a:rPr lang="ar-SY" dirty="0"/>
              <a:t>                  وليس للَّهْوِ ومَضْيَعَةَ الْوَقتِ .</a:t>
            </a:r>
            <a:endParaRPr lang="en-US" dirty="0"/>
          </a:p>
        </p:txBody>
      </p:sp>
      <p:pic>
        <p:nvPicPr>
          <p:cNvPr id="4" name="ملف صوتي 3">
            <a:hlinkClick r:id="" action="ppaction://media"/>
            <a:extLst>
              <a:ext uri="{FF2B5EF4-FFF2-40B4-BE49-F238E27FC236}">
                <a16:creationId xmlns:a16="http://schemas.microsoft.com/office/drawing/2014/main" xmlns="" id="{73BC7BCA-4864-4D37-897E-7A8B9703D2A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ransition spd="slow" advTm="3973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4.9|2.1|4.9|2.3|8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5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6.4|9.3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158</TotalTime>
  <Words>393</Words>
  <Application>Microsoft Office PowerPoint</Application>
  <PresentationFormat>عرض على الشاشة (3:4)‏</PresentationFormat>
  <Paragraphs>54</Paragraphs>
  <Slides>8</Slides>
  <Notes>0</Notes>
  <HiddenSlides>0</HiddenSlides>
  <MMClips>8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Arial</vt:lpstr>
      <vt:lpstr>Calibri</vt:lpstr>
      <vt:lpstr>Sakkal Majalla</vt:lpstr>
      <vt:lpstr>Times New Roman</vt:lpstr>
      <vt:lpstr>Wingdings</vt:lpstr>
      <vt:lpstr>school</vt:lpstr>
      <vt:lpstr>مُشَاهدَةُ التِّلْفَازِ</vt:lpstr>
      <vt:lpstr>    الأهداف التعليمية :</vt:lpstr>
      <vt:lpstr>مُشَاهَدَةُ التِّلْفَازِ </vt:lpstr>
      <vt:lpstr>عرض تقديمي في PowerPoint</vt:lpstr>
      <vt:lpstr>عرض تقديمي في PowerPoint</vt:lpstr>
      <vt:lpstr>     معاني الكلمات : </vt:lpstr>
      <vt:lpstr>          فِكَرُ الدَّرْسِ :     </vt:lpstr>
      <vt:lpstr>     غَلْقُ الدَّرْس 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hp</cp:lastModifiedBy>
  <cp:revision>29</cp:revision>
  <dcterms:created xsi:type="dcterms:W3CDTF">2020-05-02T02:36:07Z</dcterms:created>
  <dcterms:modified xsi:type="dcterms:W3CDTF">2020-06-10T07:18:07Z</dcterms:modified>
</cp:coreProperties>
</file>