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58" r:id="rId5"/>
    <p:sldId id="259" r:id="rId6"/>
    <p:sldId id="263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4260847"/>
            <a:ext cx="4925962" cy="2216689"/>
          </a:xfrm>
        </p:spPr>
        <p:txBody>
          <a:bodyPr>
            <a:noAutofit/>
          </a:bodyPr>
          <a:lstStyle/>
          <a:p>
            <a:r>
              <a:rPr lang="ar-SA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: الثالث </a:t>
            </a:r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: لغة عربية </a:t>
            </a:r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ومعارف</a:t>
            </a:r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600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6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حكايات السندباد</a:t>
            </a:r>
            <a:endParaRPr lang="en-US" sz="36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820400" cy="9751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Times New Roman" panose="02020603050405020304" pitchFamily="18" charset="0"/>
              </a:rPr>
              <a:t>عزيزي التلميذ يتوقع منك في نهاية الدرس أن تكون قادراً على: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1.أن تقرأ النص قراءة سليمة ومعبرة </a:t>
            </a:r>
          </a:p>
          <a:p>
            <a:pPr marL="0" indent="0" algn="r">
              <a:buNone/>
            </a:pPr>
            <a:r>
              <a:rPr lang="ar-SA" dirty="0"/>
              <a:t>2.أن تحدد الفكرة الرئيسية والفرعية في النص </a:t>
            </a:r>
          </a:p>
          <a:p>
            <a:pPr marL="0" indent="0" algn="r">
              <a:buNone/>
            </a:pPr>
            <a:r>
              <a:rPr lang="ar-SA" dirty="0"/>
              <a:t>3.أن تعطي معاني بعض الكلمات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308" y="457200"/>
            <a:ext cx="10505677" cy="5899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أتأملُ الصورَ الآتية: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C5B686D7-6D01-4273-951D-A7C1AE488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9720" y="1166019"/>
            <a:ext cx="5174985" cy="3052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B7D647D-3145-4704-AB71-63423D22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264" y="4336924"/>
            <a:ext cx="4527755" cy="1960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72C0FE-3D75-4663-8CC3-914CC5D6F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66019"/>
            <a:ext cx="5296280" cy="3052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05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702"/>
            <a:ext cx="10835148" cy="98993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الآن عزيزي التلميذ تعال نقرأ النص: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4" y="1417638"/>
            <a:ext cx="11080955" cy="39065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3500" dirty="0"/>
              <a:t>       </a:t>
            </a:r>
            <a:r>
              <a:rPr lang="ar-SA" dirty="0"/>
              <a:t>حدَّثنا السّندباد قائلاً:                             </a:t>
            </a:r>
          </a:p>
          <a:p>
            <a:pPr marL="0" indent="0" algn="ctr">
              <a:buNone/>
            </a:pPr>
            <a:r>
              <a:rPr lang="ar-SA" dirty="0"/>
              <a:t>                                       ـ1ـ                                                 </a:t>
            </a:r>
          </a:p>
          <a:p>
            <a:pPr marL="0" indent="0" algn="ctr">
              <a:buNone/>
            </a:pP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وذاتَ يومٍ وبينَما نَحنُ سَائِرونَ في </a:t>
            </a:r>
            <a:r>
              <a:rPr lang="ar-SA" sz="35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عَرض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 البَحْرِ إذْ لاحت لنا جزيرةٌ صغيرةٌ مرتفعةٌ عَن سَطحِ الماءِ ،فاقْتربنا مِنها ،وَ نَزلَ بعضُ التُّجارِ ـ ونزلتُ مَعهم ـ وبقينا على هذهِ الجزيرةِ زَمناً وَ نَحنُ نَلْهو وَنَلعَبُ ،فَلَمّا جَاءَ وَقْتُ الغداءِ أَتينا بخشبٍ من السّفينةِ ، وَ أَوْقدنا بها النَّار لِنَطبُخَ عَليها ، وَحينَ اشتعلَتِ النّارُ اهتزتِ الجزيرةُ ،فصَرخْنا مِن الفزعِ والرعبِ ،وَ صَاحِ </a:t>
            </a:r>
            <a:r>
              <a:rPr lang="ar-SA" sz="35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رُبّان</a:t>
            </a: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ُ السفينةِ: اُنجو بأَنفُسِكُمْ قَبلَ أَنْ يَحلَ بكُمْ الهَلاكُ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9934" y="427038"/>
            <a:ext cx="10899057" cy="569912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ar-SA" dirty="0"/>
              <a:t>                                                                               </a:t>
            </a:r>
            <a:r>
              <a:rPr lang="ar-SA" sz="5800" dirty="0"/>
              <a:t>ـ2ـ                                            </a:t>
            </a:r>
            <a:r>
              <a:rPr lang="en-US" sz="5800" dirty="0"/>
              <a:t>            </a:t>
            </a:r>
            <a:endParaRPr lang="ar-SA" sz="5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5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غَاصَتِ الجزيرةُ كلّها في البحرِ مرّةً واحدةً ، فأسرعَ إلى السّفينةِ منْ كانَ قريباً مِنها ، و لمْ تَكُنْ هذهِ جزيرة -كما حَسِبْنا - بَل كانتْ حوتاً هَائلاً مِن حِيتانِ البَحر ، كان نائماً على سطحِ الماءِ .و عِندما أَوقَدنا النّارَ أَحَسّ الحرارةَ ،فاسْتيقَظَ مِن نَوْمِهِ ،وغَاصَ في البَحر. فَنجا منْ نَجا ،  وَ غَرِقَ مَنْ غَرِق .</a:t>
            </a:r>
          </a:p>
          <a:p>
            <a:pPr marL="0" indent="0" algn="ctr">
              <a:buNone/>
            </a:pPr>
            <a:r>
              <a:rPr lang="ar-SA" sz="5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-3-</a:t>
            </a:r>
          </a:p>
          <a:p>
            <a:pPr marL="0" indent="0" algn="ctr">
              <a:buNone/>
            </a:pPr>
            <a:r>
              <a:rPr lang="ar-SA" sz="5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أَمَا أَنَا فكنتُ بَعيداً عَن السَفينةِ ، وَ قدْ كِدتُ أَغرقُ لو لم أَتعلّقْ بِلَوحٍ مِن الخَشَبِ الذي أَتينا بهِ مِن السّفينةِ ، وَ رُحتُ أَصرُخُ بِأَعلى صَوْتي . و لمْ يَسْمعني أحدٌ. ورأيتُ السَفينةَ تَخْتَفي عَنْ </a:t>
            </a:r>
            <a:r>
              <a:rPr lang="ar-SA" sz="58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نَاظِري</a:t>
            </a:r>
            <a:r>
              <a:rPr lang="ar-SA" sz="5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، وَ قَدْ أصبحتُ تحتَ رحمةِ الأمواجِ الهائجةِ ،والغرقُ يُهدِّدُني في كلّ لَحظةٍ . وفي صّباحِ اليومِ التّالي قَذفني الموجُ إلى شاطئِ جزيرةٍ عاليةٍ ، فيها أشجارٌ مُطِلَةٌ على البحرِ وجدتُ -لحسنِ حظّي- فرعَ شجرةٍ مائلاً فتعلّقتُ بهِ . وَ صَعدتُ إلى الجزيرةِ </a:t>
            </a:r>
            <a:r>
              <a:rPr lang="ar-SA" sz="5800" dirty="0"/>
              <a:t>.</a:t>
            </a:r>
          </a:p>
          <a:p>
            <a:pPr algn="ctr"/>
            <a:endParaRPr lang="ar-SA" sz="5800" dirty="0"/>
          </a:p>
          <a:p>
            <a:endParaRPr lang="ar-SA" dirty="0"/>
          </a:p>
          <a:p>
            <a:pPr marL="0" indent="0">
              <a:buNone/>
            </a:pPr>
            <a:r>
              <a:rPr lang="ar-SA" dirty="0"/>
              <a:t>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0210"/>
            <a:ext cx="10805652" cy="8774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تحديد الفكرة الرئيسية والأفكار الفرعية للنص: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59CD52D-F73C-4C89-84DC-738DECAAE734}"/>
              </a:ext>
            </a:extLst>
          </p:cNvPr>
          <p:cNvSpPr/>
          <p:nvPr/>
        </p:nvSpPr>
        <p:spPr>
          <a:xfrm>
            <a:off x="1224115" y="1749475"/>
            <a:ext cx="2433485" cy="5807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مغامرةٌ في البحر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15C5BDA-4A19-4385-A83E-AFF1A34BC8D7}"/>
              </a:ext>
            </a:extLst>
          </p:cNvPr>
          <p:cNvSpPr/>
          <p:nvPr/>
        </p:nvSpPr>
        <p:spPr>
          <a:xfrm>
            <a:off x="6710517" y="1766256"/>
            <a:ext cx="2639961" cy="5807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الفكرة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الرئيسية</a:t>
            </a:r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4D0B64E5-47C4-469D-B2AE-7C1817F87528}"/>
              </a:ext>
            </a:extLst>
          </p:cNvPr>
          <p:cNvCxnSpPr/>
          <p:nvPr/>
        </p:nvCxnSpPr>
        <p:spPr>
          <a:xfrm flipH="1">
            <a:off x="4068096" y="2039860"/>
            <a:ext cx="20279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5DFCFED-1063-41ED-AE55-0DC991C7C406}"/>
              </a:ext>
            </a:extLst>
          </p:cNvPr>
          <p:cNvSpPr/>
          <p:nvPr/>
        </p:nvSpPr>
        <p:spPr>
          <a:xfrm>
            <a:off x="6710517" y="2599301"/>
            <a:ext cx="2639961" cy="5807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</a:t>
            </a:r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الفرعية</a:t>
            </a: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A16B5241-36CA-42B2-ACAD-985DA7C4B295}"/>
              </a:ext>
            </a:extLst>
          </p:cNvPr>
          <p:cNvCxnSpPr>
            <a:cxnSpLocks/>
          </p:cNvCxnSpPr>
          <p:nvPr/>
        </p:nvCxnSpPr>
        <p:spPr>
          <a:xfrm flipH="1">
            <a:off x="4838701" y="2912608"/>
            <a:ext cx="165550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CF8A323-A4FF-4FCA-BCBA-3E55D6E3EF20}"/>
              </a:ext>
            </a:extLst>
          </p:cNvPr>
          <p:cNvSpPr/>
          <p:nvPr/>
        </p:nvSpPr>
        <p:spPr>
          <a:xfrm>
            <a:off x="1120876" y="2519078"/>
            <a:ext cx="2639961" cy="5807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الصعود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على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الجزيرة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1453922-F019-4662-997E-541B54126980}"/>
              </a:ext>
            </a:extLst>
          </p:cNvPr>
          <p:cNvSpPr/>
          <p:nvPr/>
        </p:nvSpPr>
        <p:spPr>
          <a:xfrm>
            <a:off x="1068027" y="3296058"/>
            <a:ext cx="2639960" cy="5807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استيقاظ الحوت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56D6CD7-C57A-4FAF-8794-32F8BF1C51C1}"/>
              </a:ext>
            </a:extLst>
          </p:cNvPr>
          <p:cNvSpPr/>
          <p:nvPr/>
        </p:nvSpPr>
        <p:spPr>
          <a:xfrm>
            <a:off x="1047136" y="3991433"/>
            <a:ext cx="2639960" cy="58077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نجاة السندباد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4DEC597A-A1DA-45F3-9AD2-FDEC32965ED5}"/>
              </a:ext>
            </a:extLst>
          </p:cNvPr>
          <p:cNvSpPr/>
          <p:nvPr/>
        </p:nvSpPr>
        <p:spPr>
          <a:xfrm>
            <a:off x="3878826" y="2547880"/>
            <a:ext cx="554295" cy="4341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0B8D54D-138A-4FA6-8571-54E72736C9D0}"/>
              </a:ext>
            </a:extLst>
          </p:cNvPr>
          <p:cNvSpPr/>
          <p:nvPr/>
        </p:nvSpPr>
        <p:spPr>
          <a:xfrm>
            <a:off x="3878826" y="3334681"/>
            <a:ext cx="554295" cy="43418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2800" dirty="0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FD2860CE-4C67-4BF7-9E01-1047A4813F97}"/>
              </a:ext>
            </a:extLst>
          </p:cNvPr>
          <p:cNvSpPr/>
          <p:nvPr/>
        </p:nvSpPr>
        <p:spPr>
          <a:xfrm>
            <a:off x="3878826" y="4045745"/>
            <a:ext cx="554295" cy="46726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54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790903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معاني الكلمات الملونة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024C007-D534-431F-A520-41E3C11F2066}"/>
              </a:ext>
            </a:extLst>
          </p:cNvPr>
          <p:cNvSpPr/>
          <p:nvPr/>
        </p:nvSpPr>
        <p:spPr>
          <a:xfrm>
            <a:off x="5869859" y="2052820"/>
            <a:ext cx="1873045" cy="5456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عُرضِ</a:t>
            </a:r>
            <a:endParaRPr lang="ar-SA" sz="3200" dirty="0">
              <a:solidFill>
                <a:srgbClr val="C00000"/>
              </a:solidFill>
            </a:endParaRP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D1BB8DCF-2C33-408E-83FD-6396BAE543B1}"/>
              </a:ext>
            </a:extLst>
          </p:cNvPr>
          <p:cNvCxnSpPr/>
          <p:nvPr/>
        </p:nvCxnSpPr>
        <p:spPr>
          <a:xfrm flipH="1">
            <a:off x="3790335" y="2285999"/>
            <a:ext cx="14895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07A1A50-8460-42FA-848E-C589CD256283}"/>
              </a:ext>
            </a:extLst>
          </p:cNvPr>
          <p:cNvSpPr/>
          <p:nvPr/>
        </p:nvSpPr>
        <p:spPr>
          <a:xfrm>
            <a:off x="1366685" y="2052819"/>
            <a:ext cx="1700980" cy="663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وَسط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2D8BAE59-6DEE-40BF-B689-9E29A5638F4A}"/>
              </a:ext>
            </a:extLst>
          </p:cNvPr>
          <p:cNvSpPr/>
          <p:nvPr/>
        </p:nvSpPr>
        <p:spPr>
          <a:xfrm>
            <a:off x="6032091" y="2923815"/>
            <a:ext cx="1759976" cy="6397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رُبّان</a:t>
            </a:r>
            <a:endParaRPr lang="ar-SA" sz="3200" dirty="0">
              <a:solidFill>
                <a:srgbClr val="C00000"/>
              </a:solidFill>
            </a:endParaRP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5E4C88AC-FC78-42F5-9FAF-DDA3E184589E}"/>
              </a:ext>
            </a:extLst>
          </p:cNvPr>
          <p:cNvCxnSpPr/>
          <p:nvPr/>
        </p:nvCxnSpPr>
        <p:spPr>
          <a:xfrm flipH="1">
            <a:off x="3805084" y="3205931"/>
            <a:ext cx="14600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F6CC9C01-154F-4889-A388-E647C024D7B5}"/>
              </a:ext>
            </a:extLst>
          </p:cNvPr>
          <p:cNvSpPr/>
          <p:nvPr/>
        </p:nvSpPr>
        <p:spPr>
          <a:xfrm>
            <a:off x="1366685" y="2899909"/>
            <a:ext cx="1833714" cy="6636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قَائد</a:t>
            </a:r>
            <a:endParaRPr lang="ar-SA" sz="3200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801E2283-C565-42DA-B888-2507DA32D5D8}"/>
              </a:ext>
            </a:extLst>
          </p:cNvPr>
          <p:cNvSpPr/>
          <p:nvPr/>
        </p:nvSpPr>
        <p:spPr>
          <a:xfrm>
            <a:off x="6041924" y="3783854"/>
            <a:ext cx="1740310" cy="6397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نَاظري</a:t>
            </a:r>
            <a:r>
              <a:rPr lang="ar-SA" sz="3200" dirty="0"/>
              <a:t> </a:t>
            </a: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43C5C8C8-AF03-4345-921A-D8CA76B7051D}"/>
              </a:ext>
            </a:extLst>
          </p:cNvPr>
          <p:cNvCxnSpPr/>
          <p:nvPr/>
        </p:nvCxnSpPr>
        <p:spPr>
          <a:xfrm flipH="1">
            <a:off x="3805084" y="4162735"/>
            <a:ext cx="12683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E559E57-8922-4B83-8779-189B56B0D7DA}"/>
              </a:ext>
            </a:extLst>
          </p:cNvPr>
          <p:cNvSpPr/>
          <p:nvPr/>
        </p:nvSpPr>
        <p:spPr>
          <a:xfrm>
            <a:off x="1366684" y="3799594"/>
            <a:ext cx="1833715" cy="663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عَيني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369ED8BB-51E7-43FA-B54C-75317A2131DD}"/>
              </a:ext>
            </a:extLst>
          </p:cNvPr>
          <p:cNvSpPr/>
          <p:nvPr/>
        </p:nvSpPr>
        <p:spPr>
          <a:xfrm>
            <a:off x="2536723" y="2182760"/>
            <a:ext cx="7256206" cy="1246239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ar-SA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إلى اللقاء في درس جديد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75793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861</TotalTime>
  <Words>345</Words>
  <Application>Microsoft Office PowerPoint</Application>
  <PresentationFormat>شاشة عريضة</PresentationFormat>
  <Paragraphs>35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school</vt:lpstr>
      <vt:lpstr>الصف : الثالث  المادة : لغة عربية  مهارات ومعارف عنوان الدرس : من حكايات السندباد</vt:lpstr>
      <vt:lpstr>عزيزي التلميذ يتوقع منك في نهاية الدرس أن تكون قادراً على:</vt:lpstr>
      <vt:lpstr>أتأملُ الصورَ الآتية:</vt:lpstr>
      <vt:lpstr>و الآن عزيزي التلميذ تعال نقرأ النص: </vt:lpstr>
      <vt:lpstr>عرض تقديمي في PowerPoint</vt:lpstr>
      <vt:lpstr>تحديد الفكرة الرئيسية والأفكار الفرعية للنص:</vt:lpstr>
      <vt:lpstr>معاني الكلمات الملونة :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28</cp:revision>
  <dcterms:created xsi:type="dcterms:W3CDTF">2020-05-02T02:36:07Z</dcterms:created>
  <dcterms:modified xsi:type="dcterms:W3CDTF">2020-08-12T07:58:44Z</dcterms:modified>
</cp:coreProperties>
</file>