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66" r:id="rId4"/>
    <p:sldId id="261" r:id="rId5"/>
    <p:sldId id="258" r:id="rId6"/>
    <p:sldId id="262" r:id="rId7"/>
    <p:sldId id="259" r:id="rId8"/>
    <p:sldId id="263" r:id="rId9"/>
    <p:sldId id="260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A" dirty="0"/>
              <a:t>الهيكل العظمي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أشكالُ العظامِ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A" dirty="0"/>
              <a:t>العظامُ الطويلةُ : كعظامِ الساقين والفخذين </a:t>
            </a:r>
          </a:p>
          <a:p>
            <a:pPr marL="0" indent="0" algn="r">
              <a:buNone/>
            </a:pPr>
            <a:r>
              <a:rPr lang="ar-SA" dirty="0"/>
              <a:t>العظامُ القصيرةُ: كعظامِ الفقراتِ والأصابعِ </a:t>
            </a:r>
          </a:p>
          <a:p>
            <a:pPr marL="0" indent="0" algn="r">
              <a:buNone/>
            </a:pPr>
            <a:r>
              <a:rPr lang="en-US" dirty="0"/>
              <a:t> </a:t>
            </a:r>
            <a:r>
              <a:rPr lang="ar-SA" dirty="0"/>
              <a:t>العظامُ المسطحةُ : كعظامِ الجمجمةِ</a:t>
            </a:r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5AB5412-15C9-4563-B48A-B7E787693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11" y="1138201"/>
            <a:ext cx="2963931" cy="28448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7A9DAC08-BC6C-4B08-BDA3-FFA76151B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1131" y="383152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736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 </a:t>
            </a:r>
            <a:endParaRPr lang="en-US" dirty="0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B73AA102-C87A-4595-8373-CF81998B2B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8129" y="1195754"/>
            <a:ext cx="7216726" cy="3937775"/>
          </a:xfrm>
        </p:spPr>
      </p:pic>
    </p:spTree>
    <p:extLst>
      <p:ext uri="{BB962C8B-B14F-4D97-AF65-F5344CB8AC3E}">
        <p14:creationId xmlns:p14="http://schemas.microsoft.com/office/powerpoint/2010/main" val="2404985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لنتذكر ما تعلمناه سابقاً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2026"/>
            <a:ext cx="8229600" cy="4874138"/>
          </a:xfrm>
        </p:spPr>
        <p:txBody>
          <a:bodyPr/>
          <a:lstStyle/>
          <a:p>
            <a:pPr marL="0" indent="0" algn="ctr">
              <a:buNone/>
            </a:pPr>
            <a:r>
              <a:rPr lang="ar-SA" dirty="0">
                <a:solidFill>
                  <a:srgbClr val="FF0000"/>
                </a:solidFill>
              </a:rPr>
              <a:t>؟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dirty="0">
                <a:solidFill>
                  <a:schemeClr val="bg2">
                    <a:lumMod val="25000"/>
                  </a:schemeClr>
                </a:solidFill>
              </a:rPr>
              <a:t>عدد أسماء بعض أجهزة الجسم</a:t>
            </a:r>
          </a:p>
          <a:p>
            <a:pPr marL="0" indent="0" algn="ctr">
              <a:buNone/>
            </a:pP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الجهاز العصبي</a:t>
            </a:r>
          </a:p>
          <a:p>
            <a:pPr marL="0" indent="0" algn="ctr">
              <a:buNone/>
            </a:pP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الجهاز الهضمي </a:t>
            </a:r>
          </a:p>
          <a:p>
            <a:pPr marL="0" indent="0" algn="ctr">
              <a:buNone/>
            </a:pP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الجهاز التنفسي</a:t>
            </a:r>
          </a:p>
          <a:p>
            <a:pPr marL="0" indent="0" algn="r">
              <a:buNone/>
            </a:pPr>
            <a:r>
              <a:rPr lang="ar-SA" dirty="0"/>
              <a:t>               </a:t>
            </a:r>
            <a:r>
              <a:rPr lang="ar-SA" dirty="0">
                <a:solidFill>
                  <a:schemeClr val="tx2">
                    <a:lumMod val="75000"/>
                  </a:schemeClr>
                </a:solidFill>
              </a:rPr>
              <a:t>ما الذي يعطي  جسم الإنسان شكله الجميل</a:t>
            </a:r>
            <a:r>
              <a:rPr lang="ar-SA" dirty="0">
                <a:solidFill>
                  <a:srgbClr val="FF0000"/>
                </a:solidFill>
              </a:rPr>
              <a:t> ؟ </a:t>
            </a:r>
          </a:p>
          <a:p>
            <a:pPr marL="0" indent="0" algn="r">
              <a:buNone/>
            </a:pPr>
            <a:r>
              <a:rPr lang="ar-SA" dirty="0"/>
              <a:t>                      </a:t>
            </a: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الهيكل العظمي والعضلات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لنتذكر ما تعلمناه سابقاً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4228"/>
            <a:ext cx="8229600" cy="4831935"/>
          </a:xfrm>
        </p:spPr>
        <p:txBody>
          <a:bodyPr/>
          <a:lstStyle/>
          <a:p>
            <a:pPr marL="0" indent="0" algn="ctr">
              <a:buNone/>
            </a:pPr>
            <a:r>
              <a:rPr lang="ar-SA" dirty="0"/>
              <a:t>ما الذي يعطي  جسمَ الإنسانِ شكلهُ الجميلَ ؟ </a:t>
            </a:r>
          </a:p>
          <a:p>
            <a:pPr marL="0" indent="0" algn="ctr">
              <a:buNone/>
            </a:pPr>
            <a:r>
              <a:rPr lang="ar-SA" dirty="0"/>
              <a:t>الجهاز الدعامي الحركي</a:t>
            </a:r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93962D9-4370-4B02-BF7E-91B81F3BD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9132" y="3123028"/>
            <a:ext cx="4107766" cy="28777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32266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فوائد العظام في جسمِ الانسانِ 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/>
              <a:t>تحددُ شكلهُ</a:t>
            </a:r>
            <a:endParaRPr lang="ar-SA" dirty="0"/>
          </a:p>
          <a:p>
            <a:pPr marL="0" indent="0" algn="ctr">
              <a:buNone/>
            </a:pPr>
            <a:r>
              <a:rPr lang="ar-SA" dirty="0"/>
              <a:t>تساعده على الحركة </a:t>
            </a:r>
          </a:p>
          <a:p>
            <a:pPr marL="0" indent="0" algn="ctr">
              <a:buNone/>
            </a:pPr>
            <a:r>
              <a:rPr lang="ar-SA" dirty="0"/>
              <a:t>تحمي الكثيرَ من أعضائه</a:t>
            </a:r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753212D-ACB1-4F12-97A0-E000D2266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268" y="3429000"/>
            <a:ext cx="4037427" cy="269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017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أقسام الهيكل العظمي: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ctr">
              <a:buNone/>
            </a:pPr>
            <a:r>
              <a:rPr lang="ar-SA" dirty="0"/>
              <a:t>يتألفُ الهيكلُ العظميّ من ثلاثةِ أقسامٍ وهي :</a:t>
            </a:r>
          </a:p>
          <a:p>
            <a:pPr marL="457200" lvl="1" indent="0" algn="r">
              <a:buNone/>
            </a:pPr>
            <a:endParaRPr lang="ar-SA" dirty="0"/>
          </a:p>
          <a:p>
            <a:pPr marL="457200" lvl="1" indent="0" algn="r">
              <a:buNone/>
            </a:pPr>
            <a:r>
              <a:rPr lang="ar-SA" dirty="0"/>
              <a:t>  1-عظامُ الجذعِ</a:t>
            </a:r>
          </a:p>
          <a:p>
            <a:pPr marL="457200" lvl="1" indent="0" algn="r">
              <a:buNone/>
            </a:pPr>
            <a:r>
              <a:rPr lang="ar-SA" dirty="0"/>
              <a:t>  2-عظامُ الأطرافِ</a:t>
            </a:r>
            <a:endParaRPr lang="en-US" dirty="0"/>
          </a:p>
          <a:p>
            <a:pPr marL="457200" lvl="1" indent="0" algn="r">
              <a:buNone/>
            </a:pPr>
            <a:r>
              <a:rPr lang="ar-SA" dirty="0"/>
              <a:t>  3-عظامُ الرأسِ</a:t>
            </a:r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63AAED2-7559-42D8-81A8-84D7D26FF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220" y="2166425"/>
            <a:ext cx="1586057" cy="372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عظامُ الرأسِ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 dirty="0"/>
              <a:t>تضمُ </a:t>
            </a:r>
          </a:p>
          <a:p>
            <a:pPr marL="0" indent="0" algn="ctr">
              <a:buNone/>
            </a:pPr>
            <a:r>
              <a:rPr lang="en-US" dirty="0"/>
              <a:t> </a:t>
            </a:r>
            <a:r>
              <a:rPr lang="ar-SA" dirty="0">
                <a:solidFill>
                  <a:srgbClr val="FF0000"/>
                </a:solidFill>
              </a:rPr>
              <a:t>عظامَ الجمجمةِ </a:t>
            </a:r>
            <a:r>
              <a:rPr lang="ar-SA" dirty="0"/>
              <a:t>: تحمي الدماغ</a:t>
            </a:r>
          </a:p>
          <a:p>
            <a:pPr marL="0" indent="0" algn="ctr">
              <a:buNone/>
            </a:pPr>
            <a:r>
              <a:rPr lang="ar-SA" dirty="0">
                <a:solidFill>
                  <a:srgbClr val="FF0000"/>
                </a:solidFill>
              </a:rPr>
              <a:t>عظامَ الوجهِ </a:t>
            </a:r>
            <a:r>
              <a:rPr lang="ar-SA" dirty="0"/>
              <a:t>: فيها تجويفٌ يحمي العينين , وفيها فكٌ سفليٌّ متحركٌ يساعدُ على المضغِ والنطقِ </a:t>
            </a:r>
            <a:r>
              <a:rPr lang="en-US" dirty="0"/>
              <a:t>   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8BBA0B8-6C9E-4CE4-BB34-DF25CED78C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49" r="14554"/>
          <a:stretch/>
        </p:blipFill>
        <p:spPr>
          <a:xfrm>
            <a:off x="6752492" y="528637"/>
            <a:ext cx="1420837" cy="214312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7C29A5E-E1F6-4D10-B3EE-7C31B60BB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1360" y="3863181"/>
            <a:ext cx="1404535" cy="244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9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00B050"/>
                </a:solidFill>
              </a:rPr>
              <a:t>عظام الجذع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 dirty="0"/>
              <a:t>وتضمُ</a:t>
            </a:r>
          </a:p>
          <a:p>
            <a:pPr marL="0" indent="0" algn="ctr">
              <a:buNone/>
            </a:pPr>
            <a:r>
              <a:rPr lang="ar-SA" dirty="0">
                <a:solidFill>
                  <a:srgbClr val="00B050"/>
                </a:solidFill>
              </a:rPr>
              <a:t>*عظامَ العمودِ الفقريّ</a:t>
            </a:r>
            <a:r>
              <a:rPr lang="ar-SA" dirty="0"/>
              <a:t> : وهي مجموعة من الفقرات </a:t>
            </a:r>
          </a:p>
          <a:p>
            <a:pPr marL="0" indent="0" algn="ctr">
              <a:buNone/>
            </a:pPr>
            <a:r>
              <a:rPr lang="ar-SA" dirty="0">
                <a:solidFill>
                  <a:srgbClr val="00B050"/>
                </a:solidFill>
              </a:rPr>
              <a:t>*الأضلاع </a:t>
            </a:r>
          </a:p>
          <a:p>
            <a:pPr marL="0" indent="0" algn="ctr">
              <a:buNone/>
            </a:pPr>
            <a:r>
              <a:rPr lang="ar-SA" dirty="0">
                <a:solidFill>
                  <a:srgbClr val="00B050"/>
                </a:solidFill>
              </a:rPr>
              <a:t>*عظام القص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1FAB8948-767E-40F8-A259-CE1E38A1CC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70" r="22759" b="6161"/>
          <a:stretch/>
        </p:blipFill>
        <p:spPr>
          <a:xfrm>
            <a:off x="5598940" y="2801547"/>
            <a:ext cx="1656182" cy="3177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عظامُ الأطرافِ ,تضمُّ: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 dirty="0"/>
              <a:t>عظامَ الطرفِ العلويّ وتتألفُ من </a:t>
            </a:r>
          </a:p>
          <a:p>
            <a:pPr marL="0" indent="0" algn="ctr">
              <a:buNone/>
            </a:pPr>
            <a:r>
              <a:rPr lang="ar-SA" dirty="0"/>
              <a:t>عظمَ العضدِ  </a:t>
            </a:r>
          </a:p>
          <a:p>
            <a:pPr marL="0" indent="0" algn="ctr">
              <a:buNone/>
            </a:pPr>
            <a:r>
              <a:rPr lang="ar-SA" dirty="0"/>
              <a:t>الساعدِ</a:t>
            </a:r>
            <a:r>
              <a:rPr lang="en-US" dirty="0"/>
              <a:t> </a:t>
            </a:r>
            <a:r>
              <a:rPr lang="ar-SA" dirty="0"/>
              <a:t>عظمَي</a:t>
            </a:r>
          </a:p>
          <a:p>
            <a:pPr marL="0" indent="0" algn="ctr">
              <a:buNone/>
            </a:pPr>
            <a:r>
              <a:rPr lang="ar-SA" dirty="0"/>
              <a:t>عظامَ اليدِ</a:t>
            </a:r>
            <a:endParaRPr lang="en-US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B00BF8B3-16D1-4CB9-8F6D-17BF26BA2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549" y="3863181"/>
            <a:ext cx="3537145" cy="265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25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عظامُ الأطرافِ ,تضمُّ: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marL="0" indent="0" algn="ctr">
              <a:buNone/>
            </a:pPr>
            <a:r>
              <a:rPr lang="ar-SA" dirty="0"/>
              <a:t>عظامَ الطرفِ السفليِّ يتألفُ من </a:t>
            </a:r>
          </a:p>
          <a:p>
            <a:pPr marL="0" indent="0" algn="ctr">
              <a:buNone/>
            </a:pPr>
            <a:r>
              <a:rPr lang="ar-SA" dirty="0"/>
              <a:t>عظمَ الفخذِ</a:t>
            </a:r>
          </a:p>
          <a:p>
            <a:pPr marL="0" indent="0" algn="ctr">
              <a:buNone/>
            </a:pPr>
            <a:r>
              <a:rPr lang="ar-SA" dirty="0"/>
              <a:t>عظمي الساقِ</a:t>
            </a:r>
          </a:p>
          <a:p>
            <a:pPr marL="0" indent="0" algn="ctr">
              <a:buNone/>
            </a:pPr>
            <a:r>
              <a:rPr lang="ar-SA" dirty="0"/>
              <a:t>عظامَ القدمِ</a:t>
            </a:r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3CA67AC-1030-4064-8632-A86BB10F4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53915"/>
            <a:ext cx="1733550" cy="3411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331</TotalTime>
  <Words>177</Words>
  <Application>Microsoft Office PowerPoint</Application>
  <PresentationFormat>عرض على الشاشة (4:3)</PresentationFormat>
  <Paragraphs>45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4" baseType="lpstr">
      <vt:lpstr>Arial</vt:lpstr>
      <vt:lpstr>Calibri</vt:lpstr>
      <vt:lpstr>school</vt:lpstr>
      <vt:lpstr>الهيكل العظمي</vt:lpstr>
      <vt:lpstr>لنتذكر ما تعلمناه سابقاً </vt:lpstr>
      <vt:lpstr>لنتذكر ما تعلمناه سابقاً </vt:lpstr>
      <vt:lpstr>فوائد العظام في جسمِ الانسانِ :</vt:lpstr>
      <vt:lpstr>أقسام الهيكل العظمي:</vt:lpstr>
      <vt:lpstr>عظامُ الرأسِ </vt:lpstr>
      <vt:lpstr>عظام الجذع</vt:lpstr>
      <vt:lpstr>عظامُ الأطرافِ ,تضمُّ:</vt:lpstr>
      <vt:lpstr>عظامُ الأطرافِ ,تضمُّ:</vt:lpstr>
      <vt:lpstr>أشكالُ العظامِ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بنفسج</cp:lastModifiedBy>
  <cp:revision>26</cp:revision>
  <dcterms:created xsi:type="dcterms:W3CDTF">2020-05-02T02:36:07Z</dcterms:created>
  <dcterms:modified xsi:type="dcterms:W3CDTF">2020-09-21T08:36:27Z</dcterms:modified>
</cp:coreProperties>
</file>