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2" r:id="rId6"/>
    <p:sldId id="261"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216689"/>
          </a:xfrm>
        </p:spPr>
        <p:txBody>
          <a:bodyPr>
            <a:prstTxWarp prst="textChevronInverted">
              <a:avLst/>
            </a:prstTxWarp>
            <a:noAutofit/>
          </a:bodyPr>
          <a:lstStyle/>
          <a:p>
            <a:r>
              <a:rPr lang="ar-SA"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ضرب العشرات</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0159"/>
          </a:xfrm>
        </p:spPr>
        <p:txBody>
          <a:bodyPr/>
          <a:lstStyle/>
          <a:p>
            <a:endParaRPr lang="en-US" dirty="0"/>
          </a:p>
        </p:txBody>
      </p:sp>
      <p:sp>
        <p:nvSpPr>
          <p:cNvPr id="3" name="Content Placeholder 2"/>
          <p:cNvSpPr>
            <a:spLocks noGrp="1"/>
          </p:cNvSpPr>
          <p:nvPr>
            <p:ph idx="1"/>
          </p:nvPr>
        </p:nvSpPr>
        <p:spPr>
          <a:xfrm>
            <a:off x="457200" y="2222694"/>
            <a:ext cx="8110026" cy="2546253"/>
          </a:xfrm>
        </p:spPr>
        <p:txBody>
          <a:bodyPr/>
          <a:lstStyle/>
          <a:p>
            <a:pPr marL="0" indent="0" algn="ctr">
              <a:buNone/>
            </a:pPr>
            <a:r>
              <a:rPr lang="ar-SA" dirty="0"/>
              <a:t>بعد أن تعرفنا على إيجاد ناتج الضرب بتوزيع الضرب على الجمع هيَّا بنا تلاميذي الأعزاء نتعرف معاً على درسنا الجديد وهو بعنوان  ضرب العشرات.</a:t>
            </a:r>
            <a:endParaRPr lang="en-US" dirty="0"/>
          </a:p>
        </p:txBody>
      </p:sp>
      <p:sp>
        <p:nvSpPr>
          <p:cNvPr id="4" name="مستطيل: زوايا مستديرة 3">
            <a:extLst>
              <a:ext uri="{FF2B5EF4-FFF2-40B4-BE49-F238E27FC236}">
                <a16:creationId xmlns:a16="http://schemas.microsoft.com/office/drawing/2014/main" id="{4591F7AD-C734-4016-9AE5-B7B2ACD757FD}"/>
              </a:ext>
            </a:extLst>
          </p:cNvPr>
          <p:cNvSpPr/>
          <p:nvPr/>
        </p:nvSpPr>
        <p:spPr>
          <a:xfrm>
            <a:off x="457200" y="211016"/>
            <a:ext cx="8229600" cy="1069143"/>
          </a:xfrm>
          <a:prstGeom prst="roundRect">
            <a:avLst/>
          </a:prstGeom>
          <a:effectLst>
            <a:glow rad="139700">
              <a:schemeClr val="accent2">
                <a:satMod val="175000"/>
                <a:alpha val="40000"/>
              </a:schemeClr>
            </a:glow>
            <a:outerShdw blurRad="40000" dist="23000" dir="5400000" rotWithShape="0">
              <a:srgbClr val="000000">
                <a:alpha val="35000"/>
              </a:srgbClr>
            </a:outerShdw>
          </a:effectLst>
          <a:scene3d>
            <a:camera prst="perspectiveRelaxedModerately"/>
            <a:lightRig rig="threePt" dir="t"/>
          </a:scene3d>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4400" dirty="0">
                <a:solidFill>
                  <a:srgbClr val="FFFF00"/>
                </a:solidFill>
                <a:effectLst>
                  <a:glow rad="101600">
                    <a:srgbClr val="7030A0">
                      <a:alpha val="60000"/>
                    </a:srgbClr>
                  </a:glow>
                </a:effectLst>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endParaRPr lang="en-US" dirty="0"/>
          </a:p>
        </p:txBody>
      </p:sp>
      <p:pic>
        <p:nvPicPr>
          <p:cNvPr id="6" name="عنصر نائب للمحتوى 5">
            <a:extLst>
              <a:ext uri="{FF2B5EF4-FFF2-40B4-BE49-F238E27FC236}">
                <a16:creationId xmlns:a16="http://schemas.microsoft.com/office/drawing/2014/main" id="{6A408C49-3A48-4499-8415-0B220B5DE9C8}"/>
              </a:ext>
            </a:extLst>
          </p:cNvPr>
          <p:cNvPicPr>
            <a:picLocks noGrp="1" noChangeAspect="1"/>
          </p:cNvPicPr>
          <p:nvPr>
            <p:ph idx="1"/>
          </p:nvPr>
        </p:nvPicPr>
        <p:blipFill>
          <a:blip r:embed="rId3"/>
          <a:stretch>
            <a:fillRect/>
          </a:stretch>
        </p:blipFill>
        <p:spPr>
          <a:xfrm>
            <a:off x="2630658" y="112542"/>
            <a:ext cx="6414868" cy="6745458"/>
          </a:xfrm>
        </p:spPr>
      </p:pic>
    </p:spTree>
    <p:extLst>
      <p:ext uri="{BB962C8B-B14F-4D97-AF65-F5344CB8AC3E}">
        <p14:creationId xmlns:p14="http://schemas.microsoft.com/office/powerpoint/2010/main" val="28483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28"/>
            <a:ext cx="8229600" cy="1037810"/>
          </a:xfrm>
        </p:spPr>
        <p:txBody>
          <a:bodyPr/>
          <a:lstStyle/>
          <a:p>
            <a:endParaRPr lang="en-US" dirty="0"/>
          </a:p>
        </p:txBody>
      </p:sp>
      <p:pic>
        <p:nvPicPr>
          <p:cNvPr id="6" name="عنصر نائب للمحتوى 5">
            <a:extLst>
              <a:ext uri="{FF2B5EF4-FFF2-40B4-BE49-F238E27FC236}">
                <a16:creationId xmlns:a16="http://schemas.microsoft.com/office/drawing/2014/main" id="{B6C03086-65D9-4625-8B7F-E129B34A735F}"/>
              </a:ext>
            </a:extLst>
          </p:cNvPr>
          <p:cNvPicPr>
            <a:picLocks noGrp="1" noChangeAspect="1"/>
          </p:cNvPicPr>
          <p:nvPr>
            <p:ph idx="1"/>
          </p:nvPr>
        </p:nvPicPr>
        <p:blipFill>
          <a:blip r:embed="rId3"/>
          <a:stretch>
            <a:fillRect/>
          </a:stretch>
        </p:blipFill>
        <p:spPr>
          <a:xfrm>
            <a:off x="2743201" y="379828"/>
            <a:ext cx="5380086" cy="6098344"/>
          </a:xfrm>
        </p:spPr>
      </p:pic>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gtEl>
                                        <p:attrNameLst>
                                          <p:attrName>style.color</p:attrName>
                                        </p:attrNameLst>
                                      </p:cBhvr>
                                      <p:to>
                                        <a:srgbClr val="FF0000"/>
                                      </p:to>
                                    </p:animClr>
                                    <p:animClr clrSpc="rgb" dir="cw">
                                      <p:cBhvr>
                                        <p:cTn id="7" dur="500" fill="hold"/>
                                        <p:tgtEl>
                                          <p:spTgt spid="6"/>
                                        </p:tgtEl>
                                        <p:attrNameLst>
                                          <p:attrName>fillcolor</p:attrName>
                                        </p:attrNameLst>
                                      </p:cBhvr>
                                      <p:to>
                                        <a:srgbClr val="FF0000"/>
                                      </p:to>
                                    </p:animClr>
                                    <p:set>
                                      <p:cBhvr>
                                        <p:cTn id="8" dur="500" fill="hold"/>
                                        <p:tgtEl>
                                          <p:spTgt spid="6"/>
                                        </p:tgtEl>
                                        <p:attrNameLst>
                                          <p:attrName>fill.type</p:attrName>
                                        </p:attrNameLst>
                                      </p:cBhvr>
                                      <p:to>
                                        <p:strVal val="solid"/>
                                      </p:to>
                                    </p:set>
                                    <p:set>
                                      <p:cBhvr>
                                        <p:cTn id="9" dur="500" fill="hold"/>
                                        <p:tgtEl>
                                          <p:spTgt spid="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عنصر نائب للمحتوى 5">
            <a:extLst>
              <a:ext uri="{FF2B5EF4-FFF2-40B4-BE49-F238E27FC236}">
                <a16:creationId xmlns:a16="http://schemas.microsoft.com/office/drawing/2014/main" id="{06AC8B2C-8486-40DF-ABDD-D6B8C9B02625}"/>
              </a:ext>
            </a:extLst>
          </p:cNvPr>
          <p:cNvPicPr>
            <a:picLocks noGrp="1" noChangeAspect="1"/>
          </p:cNvPicPr>
          <p:nvPr>
            <p:ph idx="1"/>
          </p:nvPr>
        </p:nvPicPr>
        <p:blipFill>
          <a:blip r:embed="rId3"/>
          <a:stretch>
            <a:fillRect/>
          </a:stretch>
        </p:blipFill>
        <p:spPr>
          <a:xfrm>
            <a:off x="2715065" y="274638"/>
            <a:ext cx="6175716" cy="6308724"/>
          </a:xfrm>
        </p:spPr>
      </p:pic>
    </p:spTree>
    <p:extLst>
      <p:ext uri="{BB962C8B-B14F-4D97-AF65-F5344CB8AC3E}">
        <p14:creationId xmlns:p14="http://schemas.microsoft.com/office/powerpoint/2010/main" val="18546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انفجار: 14 نقطة 3">
            <a:extLst>
              <a:ext uri="{FF2B5EF4-FFF2-40B4-BE49-F238E27FC236}">
                <a16:creationId xmlns:a16="http://schemas.microsoft.com/office/drawing/2014/main" id="{1DADF64E-E5ED-4508-B0C5-A8EC8ABC507C}"/>
              </a:ext>
            </a:extLst>
          </p:cNvPr>
          <p:cNvSpPr/>
          <p:nvPr/>
        </p:nvSpPr>
        <p:spPr>
          <a:xfrm>
            <a:off x="-98474" y="0"/>
            <a:ext cx="9242474" cy="2053883"/>
          </a:xfrm>
          <a:prstGeom prst="irregularSeal2">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1" anchor="ctr">
            <a:prstTxWarp prst="textDeflateBottom">
              <a:avLst/>
            </a:prstTxWarp>
          </a:bodyPr>
          <a:lstStyle/>
          <a:p>
            <a:pPr algn="ctr"/>
            <a:r>
              <a:rPr lang="ar-SA" sz="3200" dirty="0">
                <a:solidFill>
                  <a:srgbClr val="66FF66"/>
                </a:solidFill>
                <a:effectLst>
                  <a:glow rad="228600">
                    <a:schemeClr val="accent3">
                      <a:satMod val="175000"/>
                      <a:alpha val="40000"/>
                    </a:schemeClr>
                  </a:glow>
                </a:effectLst>
              </a:rPr>
              <a:t> </a:t>
            </a:r>
            <a:r>
              <a:rPr lang="ar-SA" sz="3200" b="1" dirty="0">
                <a:ln w="22225">
                  <a:solidFill>
                    <a:schemeClr val="accent2"/>
                  </a:solidFill>
                  <a:prstDash val="solid"/>
                </a:ln>
                <a:solidFill>
                  <a:schemeClr val="accent2">
                    <a:lumMod val="40000"/>
                    <a:lumOff val="60000"/>
                  </a:schemeClr>
                </a:solidFill>
              </a:rPr>
              <a:t>الضرب بالعشرات</a:t>
            </a:r>
            <a:r>
              <a:rPr lang="ar-SA" sz="3200" dirty="0">
                <a:solidFill>
                  <a:srgbClr val="66FF66"/>
                </a:solidFill>
                <a:effectLst>
                  <a:glow rad="228600">
                    <a:schemeClr val="accent3">
                      <a:satMod val="175000"/>
                      <a:alpha val="40000"/>
                    </a:schemeClr>
                  </a:glow>
                </a:effectLst>
              </a:rPr>
              <a:t> </a:t>
            </a:r>
          </a:p>
        </p:txBody>
      </p:sp>
      <p:sp>
        <p:nvSpPr>
          <p:cNvPr id="5" name="عنصر نائب للمحتوى 4">
            <a:extLst>
              <a:ext uri="{FF2B5EF4-FFF2-40B4-BE49-F238E27FC236}">
                <a16:creationId xmlns:a16="http://schemas.microsoft.com/office/drawing/2014/main" id="{732F6485-FCCC-4261-9174-904E26CC4498}"/>
              </a:ext>
            </a:extLst>
          </p:cNvPr>
          <p:cNvSpPr>
            <a:spLocks noGrp="1"/>
          </p:cNvSpPr>
          <p:nvPr>
            <p:ph idx="1"/>
          </p:nvPr>
        </p:nvSpPr>
        <p:spPr>
          <a:xfrm>
            <a:off x="457200" y="2053883"/>
            <a:ext cx="8095957" cy="4072280"/>
          </a:xfrm>
        </p:spPr>
        <p:txBody>
          <a:bodyPr/>
          <a:lstStyle/>
          <a:p>
            <a:pPr marL="0" indent="0" algn="r">
              <a:buNone/>
            </a:pPr>
            <a:r>
              <a:rPr lang="ar-SA" dirty="0"/>
              <a:t>مما سبق تبين لنا لضرب عدد ما بعدد من مضاعفات العدد عشرة( عشرات) نضرب هذا العدد بالرقم الذي في منزلة العشرات ونتجاهل الصفر الموجود في منزلة الآحاد ونضع الجواب ثم نضيف هذا الصفر على يمين الجواب الذي حصلنا عليه </a:t>
            </a:r>
          </a:p>
        </p:txBody>
      </p:sp>
    </p:spTree>
    <p:extLst>
      <p:ext uri="{BB962C8B-B14F-4D97-AF65-F5344CB8AC3E}">
        <p14:creationId xmlns:p14="http://schemas.microsoft.com/office/powerpoint/2010/main" val="41387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dirty="0" err="1"/>
              <a:t>lll</a:t>
            </a:r>
            <a:endParaRPr lang="en-US" dirty="0"/>
          </a:p>
        </p:txBody>
      </p:sp>
      <p:sp>
        <p:nvSpPr>
          <p:cNvPr id="4" name="تمرير: أفقي 3">
            <a:extLst>
              <a:ext uri="{FF2B5EF4-FFF2-40B4-BE49-F238E27FC236}">
                <a16:creationId xmlns:a16="http://schemas.microsoft.com/office/drawing/2014/main" id="{C5FC0895-B73A-4983-9165-D86165246A27}"/>
              </a:ext>
            </a:extLst>
          </p:cNvPr>
          <p:cNvSpPr/>
          <p:nvPr/>
        </p:nvSpPr>
        <p:spPr>
          <a:xfrm>
            <a:off x="457200" y="257405"/>
            <a:ext cx="8229600" cy="1033272"/>
          </a:xfrm>
          <a:prstGeom prst="horizontalScroll">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1" anchor="ctr">
            <a:prstTxWarp prst="textArchDownPour">
              <a:avLst/>
            </a:prstTxWarp>
          </a:bodyPr>
          <a:lstStyle/>
          <a:p>
            <a:pPr algn="ctr"/>
            <a:r>
              <a:rPr lang="ar-SA"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الإغلاق</a:t>
            </a:r>
            <a:endParaRPr lang="ar-SA" sz="4400" b="1" dirty="0">
              <a:ln w="22225">
                <a:solidFill>
                  <a:schemeClr val="accent2"/>
                </a:solidFill>
                <a:prstDash val="solid"/>
              </a:ln>
              <a:solidFill>
                <a:schemeClr val="accent2">
                  <a:lumMod val="40000"/>
                  <a:lumOff val="60000"/>
                </a:schemeClr>
              </a:solidFill>
            </a:endParaRPr>
          </a:p>
        </p:txBody>
      </p:sp>
      <p:sp>
        <p:nvSpPr>
          <p:cNvPr id="6" name="عنصر نائب للمحتوى 5">
            <a:extLst>
              <a:ext uri="{FF2B5EF4-FFF2-40B4-BE49-F238E27FC236}">
                <a16:creationId xmlns:a16="http://schemas.microsoft.com/office/drawing/2014/main" id="{CD7E323F-C547-4720-A7C2-1F1B0ABDBC56}"/>
              </a:ext>
            </a:extLst>
          </p:cNvPr>
          <p:cNvSpPr>
            <a:spLocks noGrp="1"/>
          </p:cNvSpPr>
          <p:nvPr>
            <p:ph idx="1"/>
          </p:nvPr>
        </p:nvSpPr>
        <p:spPr>
          <a:xfrm>
            <a:off x="457200" y="1114513"/>
            <a:ext cx="8229600" cy="4818253"/>
          </a:xfrm>
        </p:spPr>
        <p:txBody>
          <a:bodyPr>
            <a:prstTxWarp prst="textWave1">
              <a:avLst/>
            </a:prstTxWarp>
          </a:bodyPr>
          <a:lstStyle/>
          <a:p>
            <a:pPr marL="0" indent="0" algn="r">
              <a:buNone/>
            </a:pPr>
            <a:r>
              <a:rPr lang="ar-SA" dirty="0"/>
              <a:t>وهكذا تلاميذي الأعزاء تبين لنا كيف نضرب عدد ما بالعدد عشرة أو مضاعفاته بضرب هذا العدد برقم العشرات وتجاهل صفر الآحاد ونضع الجواب ثم نضيف الصفر على يمين الجواب وبذلك قد قمنا بكامل عملية الضرب بيسر وسهولة</a:t>
            </a:r>
          </a:p>
          <a:p>
            <a:pPr marL="0" indent="0" algn="r">
              <a:buNone/>
            </a:pPr>
            <a:endParaRPr lang="ar-SA" dirty="0"/>
          </a:p>
          <a:p>
            <a:pPr marL="0" indent="0" algn="r">
              <a:buNone/>
            </a:pPr>
            <a:endParaRPr lang="ar-SA" dirty="0"/>
          </a:p>
          <a:p>
            <a:pPr marL="0" indent="0" algn="r">
              <a:buNone/>
            </a:pPr>
            <a:r>
              <a:rPr lang="ar-SA" dirty="0"/>
              <a:t>                  بالتوفيق والنجاح </a:t>
            </a:r>
          </a:p>
        </p:txBody>
      </p:sp>
    </p:spTree>
    <p:extLst>
      <p:ext uri="{BB962C8B-B14F-4D97-AF65-F5344CB8AC3E}">
        <p14:creationId xmlns:p14="http://schemas.microsoft.com/office/powerpoint/2010/main" val="19695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school.thmx</Template>
  <TotalTime>375</TotalTime>
  <Words>116</Words>
  <Application>Microsoft Office PowerPoint</Application>
  <PresentationFormat>عرض على الشاشة (4:3)</PresentationFormat>
  <Paragraphs>11</Paragraphs>
  <Slides>7</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7</vt:i4>
      </vt:variant>
    </vt:vector>
  </HeadingPairs>
  <TitlesOfParts>
    <vt:vector size="10" baseType="lpstr">
      <vt:lpstr>Arial</vt:lpstr>
      <vt:lpstr>Calibri</vt:lpstr>
      <vt:lpstr>school</vt:lpstr>
      <vt:lpstr>ضرب العشرات</vt:lpstr>
      <vt:lpstr>عرض تقديمي في PowerPoint</vt:lpstr>
      <vt:lpstr>عرض تقديمي في PowerPoint</vt:lpstr>
      <vt:lpstr>عرض تقديمي في PowerPoint</vt:lpstr>
      <vt:lpstr>عرض تقديمي في PowerPoint</vt:lpstr>
      <vt:lpstr>عرض تقديمي في PowerPoint</vt:lpstr>
      <vt:lpstr>lll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44</cp:revision>
  <dcterms:created xsi:type="dcterms:W3CDTF">2020-05-02T02:36:07Z</dcterms:created>
  <dcterms:modified xsi:type="dcterms:W3CDTF">2020-09-17T12:35:33Z</dcterms:modified>
</cp:coreProperties>
</file>