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8"/>
  </p:notes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34" autoAdjust="0"/>
  </p:normalViewPr>
  <p:slideViewPr>
    <p:cSldViewPr snapToGrid="0" snapToObjects="1">
      <p:cViewPr varScale="1">
        <p:scale>
          <a:sx n="59" d="100"/>
          <a:sy n="59" d="100"/>
        </p:scale>
        <p:origin x="17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C9C0D7D-3C7E-4462-BFA8-5EF92458F9D6}" type="datetimeFigureOut">
              <a:rPr lang="ar-SA" smtClean="0"/>
              <a:t>15/01/1442</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6305CCB-2B67-4381-B692-5B795EC506EF}" type="slidenum">
              <a:rPr lang="ar-SA" smtClean="0"/>
              <a:t>‹#›</a:t>
            </a:fld>
            <a:endParaRPr lang="ar-SA"/>
          </a:p>
        </p:txBody>
      </p:sp>
    </p:spTree>
    <p:extLst>
      <p:ext uri="{BB962C8B-B14F-4D97-AF65-F5344CB8AC3E}">
        <p14:creationId xmlns:p14="http://schemas.microsoft.com/office/powerpoint/2010/main" val="24895822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sz="2000" b="1" dirty="0">
                <a:latin typeface="Sakkal Majalla" panose="02000000000000000000" pitchFamily="2" charset="-78"/>
                <a:cs typeface="Sakkal Majalla" panose="02000000000000000000" pitchFamily="2" charset="-78"/>
              </a:rPr>
              <a:t>عزيزي التلميذ  : أسمي بعض المدن السورية التي أعرفها ؟ هل زرت مدينة حلب ؟ </a:t>
            </a:r>
            <a:r>
              <a:rPr lang="ar-SA" sz="2000" b="1" dirty="0" err="1">
                <a:latin typeface="Sakkal Majalla" panose="02000000000000000000" pitchFamily="2" charset="-78"/>
                <a:cs typeface="Sakkal Majalla" panose="02000000000000000000" pitchFamily="2" charset="-78"/>
              </a:rPr>
              <a:t>مارأيك</a:t>
            </a:r>
            <a:r>
              <a:rPr lang="ar-SA" sz="2000" b="1" dirty="0">
                <a:latin typeface="Sakkal Majalla" panose="02000000000000000000" pitchFamily="2" charset="-78"/>
                <a:cs typeface="Sakkal Majalla" panose="02000000000000000000" pitchFamily="2" charset="-78"/>
              </a:rPr>
              <a:t> أن نتعرف على مدينة حلب في هذا الدرس</a:t>
            </a:r>
          </a:p>
        </p:txBody>
      </p:sp>
      <p:sp>
        <p:nvSpPr>
          <p:cNvPr id="4" name="عنصر نائب لرقم الشريحة 3"/>
          <p:cNvSpPr>
            <a:spLocks noGrp="1"/>
          </p:cNvSpPr>
          <p:nvPr>
            <p:ph type="sldNum" sz="quarter" idx="5"/>
          </p:nvPr>
        </p:nvSpPr>
        <p:spPr/>
        <p:txBody>
          <a:bodyPr/>
          <a:lstStyle/>
          <a:p>
            <a:fld id="{C6305CCB-2B67-4381-B692-5B795EC506EF}" type="slidenum">
              <a:rPr lang="ar-SA" smtClean="0"/>
              <a:t>2</a:t>
            </a:fld>
            <a:endParaRPr lang="ar-SA"/>
          </a:p>
        </p:txBody>
      </p:sp>
    </p:spTree>
    <p:extLst>
      <p:ext uri="{BB962C8B-B14F-4D97-AF65-F5344CB8AC3E}">
        <p14:creationId xmlns:p14="http://schemas.microsoft.com/office/powerpoint/2010/main" val="162712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sz="2000" b="1" dirty="0">
                <a:latin typeface="Sakkal Majalla" panose="02000000000000000000" pitchFamily="2" charset="-78"/>
                <a:cs typeface="Sakkal Majalla" panose="02000000000000000000" pitchFamily="2" charset="-78"/>
              </a:rPr>
              <a:t>عزيزي التلميذ : </a:t>
            </a:r>
            <a:r>
              <a:rPr lang="ar-SA" sz="2000" b="1" dirty="0" err="1">
                <a:latin typeface="Sakkal Majalla" panose="02000000000000000000" pitchFamily="2" charset="-78"/>
                <a:cs typeface="Sakkal Majalla" panose="02000000000000000000" pitchFamily="2" charset="-78"/>
              </a:rPr>
              <a:t>لاننسى</a:t>
            </a:r>
            <a:r>
              <a:rPr lang="ar-SA" sz="2000" b="1" dirty="0">
                <a:latin typeface="Sakkal Majalla" panose="02000000000000000000" pitchFamily="2" charset="-78"/>
                <a:cs typeface="Sakkal Majalla" panose="02000000000000000000" pitchFamily="2" charset="-78"/>
              </a:rPr>
              <a:t> قراءة الدرس قراءة سليمة ومعبرة . وإلى اللقاء في درس آخر</a:t>
            </a:r>
          </a:p>
        </p:txBody>
      </p:sp>
      <p:sp>
        <p:nvSpPr>
          <p:cNvPr id="4" name="عنصر نائب لرقم الشريحة 3"/>
          <p:cNvSpPr>
            <a:spLocks noGrp="1"/>
          </p:cNvSpPr>
          <p:nvPr>
            <p:ph type="sldNum" sz="quarter" idx="5"/>
          </p:nvPr>
        </p:nvSpPr>
        <p:spPr/>
        <p:txBody>
          <a:bodyPr/>
          <a:lstStyle/>
          <a:p>
            <a:fld id="{C6305CCB-2B67-4381-B692-5B795EC506EF}" type="slidenum">
              <a:rPr lang="ar-SA" smtClean="0"/>
              <a:t>6</a:t>
            </a:fld>
            <a:endParaRPr lang="ar-SA"/>
          </a:p>
        </p:txBody>
      </p:sp>
    </p:spTree>
    <p:extLst>
      <p:ext uri="{BB962C8B-B14F-4D97-AF65-F5344CB8AC3E}">
        <p14:creationId xmlns:p14="http://schemas.microsoft.com/office/powerpoint/2010/main" val="315713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9/2/2020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2216689"/>
          </a:xfrm>
        </p:spPr>
        <p:txBody>
          <a:bodyPr/>
          <a:lstStyle/>
          <a:p>
            <a:r>
              <a:rPr lang="ar-SA" b="1" dirty="0">
                <a:solidFill>
                  <a:srgbClr val="FF0000"/>
                </a:solidFill>
                <a:latin typeface="Sakkal Majalla" panose="02000000000000000000" pitchFamily="2" charset="-78"/>
                <a:cs typeface="Sakkal Majalla" panose="02000000000000000000" pitchFamily="2" charset="-78"/>
              </a:rPr>
              <a:t>قراءة</a:t>
            </a:r>
            <a:br>
              <a:rPr lang="ar-SA" b="1" dirty="0">
                <a:latin typeface="Sakkal Majalla" panose="02000000000000000000" pitchFamily="2" charset="-78"/>
                <a:cs typeface="Sakkal Majalla" panose="02000000000000000000" pitchFamily="2" charset="-78"/>
              </a:rPr>
            </a:br>
            <a:r>
              <a:rPr lang="ar-SA" b="1" dirty="0">
                <a:latin typeface="Sakkal Majalla" panose="02000000000000000000" pitchFamily="2" charset="-78"/>
                <a:cs typeface="Sakkal Majalla" panose="02000000000000000000" pitchFamily="2" charset="-78"/>
              </a:rPr>
              <a:t>مدينة حلب</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874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3E9700C6-FF4D-477B-9200-43CB0B66358D}"/>
              </a:ext>
            </a:extLst>
          </p:cNvPr>
          <p:cNvSpPr>
            <a:spLocks noGrp="1"/>
          </p:cNvSpPr>
          <p:nvPr>
            <p:ph type="title"/>
          </p:nvPr>
        </p:nvSpPr>
        <p:spPr>
          <a:xfrm>
            <a:off x="0" y="274638"/>
            <a:ext cx="9144000" cy="892980"/>
          </a:xfrm>
          <a:solidFill>
            <a:schemeClr val="accent6">
              <a:lumMod val="60000"/>
              <a:lumOff val="40000"/>
            </a:schemeClr>
          </a:solidFill>
        </p:spPr>
        <p:txBody>
          <a:bodyPr>
            <a:normAutofit/>
          </a:bodyPr>
          <a:lstStyle/>
          <a:p>
            <a:r>
              <a:rPr lang="ar-SA" sz="4000" b="1" dirty="0">
                <a:solidFill>
                  <a:srgbClr val="FF0000"/>
                </a:solidFill>
                <a:latin typeface="Sakkal Majalla" panose="02000000000000000000" pitchFamily="2" charset="-78"/>
                <a:cs typeface="Sakkal Majalla" panose="02000000000000000000" pitchFamily="2" charset="-78"/>
              </a:rPr>
              <a:t>الهدف من الدرس </a:t>
            </a:r>
            <a:r>
              <a:rPr lang="ar-SA" sz="4000" b="1" dirty="0">
                <a:latin typeface="Sakkal Majalla" panose="02000000000000000000" pitchFamily="2" charset="-78"/>
                <a:cs typeface="Sakkal Majalla" panose="02000000000000000000" pitchFamily="2" charset="-78"/>
              </a:rPr>
              <a:t>: أن يقرأ التلميذ النص قراءة سليمة ومعبرة</a:t>
            </a:r>
          </a:p>
        </p:txBody>
      </p:sp>
      <p:pic>
        <p:nvPicPr>
          <p:cNvPr id="8" name="عنصر نائب للمحتوى 7">
            <a:extLst>
              <a:ext uri="{FF2B5EF4-FFF2-40B4-BE49-F238E27FC236}">
                <a16:creationId xmlns:a16="http://schemas.microsoft.com/office/drawing/2014/main" id="{70D5C053-03F2-47AB-ADBF-10333A5DF508}"/>
              </a:ext>
            </a:extLst>
          </p:cNvPr>
          <p:cNvPicPr>
            <a:picLocks noGrp="1" noChangeAspect="1"/>
          </p:cNvPicPr>
          <p:nvPr>
            <p:ph sz="half" idx="1"/>
          </p:nvPr>
        </p:nvPicPr>
        <p:blipFill>
          <a:blip r:embed="rId4"/>
          <a:stretch>
            <a:fillRect/>
          </a:stretch>
        </p:blipFill>
        <p:spPr>
          <a:xfrm>
            <a:off x="0" y="1167618"/>
            <a:ext cx="2799471" cy="3648063"/>
          </a:xfrm>
        </p:spPr>
      </p:pic>
      <p:pic>
        <p:nvPicPr>
          <p:cNvPr id="10" name="عنصر نائب للمحتوى 9">
            <a:extLst>
              <a:ext uri="{FF2B5EF4-FFF2-40B4-BE49-F238E27FC236}">
                <a16:creationId xmlns:a16="http://schemas.microsoft.com/office/drawing/2014/main" id="{F8A4A8BF-3CAD-40BB-9D7E-56A960809C70}"/>
              </a:ext>
            </a:extLst>
          </p:cNvPr>
          <p:cNvPicPr>
            <a:picLocks noGrp="1" noChangeAspect="1"/>
          </p:cNvPicPr>
          <p:nvPr>
            <p:ph sz="half" idx="2"/>
          </p:nvPr>
        </p:nvPicPr>
        <p:blipFill>
          <a:blip r:embed="rId5"/>
          <a:stretch>
            <a:fillRect/>
          </a:stretch>
        </p:blipFill>
        <p:spPr>
          <a:xfrm>
            <a:off x="2799471" y="1167618"/>
            <a:ext cx="6344529" cy="5690382"/>
          </a:xfrm>
        </p:spPr>
      </p:pic>
    </p:spTree>
    <p:extLst>
      <p:ext uri="{BB962C8B-B14F-4D97-AF65-F5344CB8AC3E}">
        <p14:creationId xmlns:p14="http://schemas.microsoft.com/office/powerpoint/2010/main" val="201815805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36449"/>
            <a:ext cx="8229600" cy="590776"/>
          </a:xfrm>
        </p:spPr>
        <p:txBody>
          <a:bodyPr>
            <a:noAutofit/>
          </a:bodyPr>
          <a:lstStyle/>
          <a:p>
            <a:r>
              <a:rPr lang="ar-SA" sz="4000" b="1" dirty="0">
                <a:latin typeface="Sakkal Majalla" panose="02000000000000000000" pitchFamily="2" charset="-78"/>
                <a:cs typeface="Sakkal Majalla" panose="02000000000000000000" pitchFamily="2" charset="-78"/>
              </a:rPr>
              <a:t>مدينة حلب</a:t>
            </a:r>
            <a:endParaRPr lang="en-US" sz="4000" b="1"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457200" y="1027226"/>
            <a:ext cx="8229600" cy="5098938"/>
          </a:xfrm>
        </p:spPr>
        <p:txBody>
          <a:bodyPr>
            <a:normAutofit/>
          </a:bodyPr>
          <a:lstStyle/>
          <a:p>
            <a:pPr marL="0" indent="0" algn="r" rtl="1">
              <a:buNone/>
            </a:pPr>
            <a:r>
              <a:rPr lang="ar-SA" sz="3600" b="1" dirty="0">
                <a:latin typeface="Sakkal Majalla" panose="02000000000000000000" pitchFamily="2" charset="-78"/>
                <a:cs typeface="Sakkal Majalla" panose="02000000000000000000" pitchFamily="2" charset="-78"/>
              </a:rPr>
              <a:t>حلبُ هي العاصمةُ الثانيةُ للجمهوريةِ العربيةِ السوريةِ، وتَبعدُ ثلاثمئةٍ وخمسينَ </a:t>
            </a:r>
            <a:r>
              <a:rPr lang="ar-SA" sz="3600" b="1" dirty="0" err="1">
                <a:latin typeface="Sakkal Majalla" panose="02000000000000000000" pitchFamily="2" charset="-78"/>
                <a:cs typeface="Sakkal Majalla" panose="02000000000000000000" pitchFamily="2" charset="-78"/>
              </a:rPr>
              <a:t>كيلومترأً</a:t>
            </a:r>
            <a:r>
              <a:rPr lang="ar-SA" sz="3600" b="1" dirty="0">
                <a:latin typeface="Sakkal Majalla" panose="02000000000000000000" pitchFamily="2" charset="-78"/>
                <a:cs typeface="Sakkal Majalla" panose="02000000000000000000" pitchFamily="2" charset="-78"/>
              </a:rPr>
              <a:t> عن دمشقَ إلى جهةِ الشمالِ ، وهي قديمةٌ تعودُ إلى ما قبلَ التاريخِ ,ويقال: إن سيدنا إبراهيمَ عليهِ السلامُ قد مرَّ بها, وحطَّ رحالهُ على تلتها العاليةِ حيثُ توجدُ القلعةُ الآنْ, وحلبَ بقرتهُ الشهباء فيها, ومن هنا سميت: حَلَبَ الشهباء ويقال: سميت هذا الاسم لأن حجارتها بيضٌ  </a:t>
            </a:r>
            <a:endParaRPr lang="en-US"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4832325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243" y="489858"/>
            <a:ext cx="8376557" cy="5636306"/>
          </a:xfrm>
        </p:spPr>
        <p:txBody>
          <a:bodyPr>
            <a:normAutofit/>
          </a:bodyPr>
          <a:lstStyle/>
          <a:p>
            <a:pPr marL="0" indent="0" algn="r" rtl="1">
              <a:buNone/>
            </a:pPr>
            <a:r>
              <a:rPr lang="ar-SA" sz="3600" b="1" dirty="0">
                <a:latin typeface="Sakkal Majalla" panose="02000000000000000000" pitchFamily="2" charset="-78"/>
                <a:cs typeface="Sakkal Majalla" panose="02000000000000000000" pitchFamily="2" charset="-78"/>
              </a:rPr>
              <a:t>أسسَ سيفُ الدولةِ الحمداني دولتَهُ في سوريةَ, وجعلَ حلبَ عاصمةً لها, وبنى قلعتها الشهيرةَ على هضبتِها وأتخذها مقراً لهُ وتُعد قلعتُها واحدةً من الصروحِ الأثريةِ من حيث طرازُها المعمارّي الفريدُ. يحيط بالقلعةِ خندقٌ عميقٌ يصلُ عمقهُ إلى عشرينَ متراً وعرضُهَ ثلاثينَ متراً, وأشهر أقسامِها: قاعةُ العرشِ المَهيبةُ والحّمامُ, والجامعُ الصغيرُ, وغيرُها.</a:t>
            </a:r>
          </a:p>
        </p:txBody>
      </p:sp>
    </p:spTree>
    <p:extLst>
      <p:ext uri="{BB962C8B-B14F-4D97-AF65-F5344CB8AC3E}">
        <p14:creationId xmlns:p14="http://schemas.microsoft.com/office/powerpoint/2010/main" val="212171878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5265"/>
            <a:ext cx="8229600" cy="653143"/>
          </a:xfrm>
        </p:spPr>
        <p:txBody>
          <a:bodyPr>
            <a:normAutofit/>
          </a:bodyPr>
          <a:lstStyle/>
          <a:p>
            <a:r>
              <a:rPr lang="ar-SA" sz="3200" dirty="0">
                <a:solidFill>
                  <a:srgbClr val="0070C0"/>
                </a:solidFill>
                <a:latin typeface="Sakkal Majalla" panose="02000000000000000000" pitchFamily="2" charset="-78"/>
                <a:cs typeface="Sakkal Majalla" panose="02000000000000000000" pitchFamily="2" charset="-78"/>
              </a:rPr>
              <a:t>اختر الإجابة الصحيحة للكلمات الملونة فيما يأتي :</a:t>
            </a:r>
            <a:endParaRPr lang="en-US" sz="3200" dirty="0">
              <a:solidFill>
                <a:srgbClr val="0070C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310243" y="970075"/>
            <a:ext cx="7641771" cy="4917849"/>
          </a:xfrm>
        </p:spPr>
        <p:txBody>
          <a:bodyPr/>
          <a:lstStyle/>
          <a:p>
            <a:pPr algn="r" rtl="1"/>
            <a:r>
              <a:rPr lang="ar-SA" b="1" dirty="0">
                <a:latin typeface="Sakkal Majalla" panose="02000000000000000000" pitchFamily="2" charset="-78"/>
                <a:cs typeface="Sakkal Majalla" panose="02000000000000000000" pitchFamily="2" charset="-78"/>
              </a:rPr>
              <a:t>سيدنا إبراهيم عليه السلام مر وحط </a:t>
            </a:r>
            <a:r>
              <a:rPr lang="ar-SA" b="1" dirty="0">
                <a:solidFill>
                  <a:srgbClr val="00B050"/>
                </a:solidFill>
                <a:latin typeface="Sakkal Majalla" panose="02000000000000000000" pitchFamily="2" charset="-78"/>
                <a:cs typeface="Sakkal Majalla" panose="02000000000000000000" pitchFamily="2" charset="-78"/>
              </a:rPr>
              <a:t>رحاله </a:t>
            </a:r>
            <a:r>
              <a:rPr lang="ar-SA" b="1" dirty="0">
                <a:latin typeface="Sakkal Majalla" panose="02000000000000000000" pitchFamily="2" charset="-78"/>
                <a:cs typeface="Sakkal Majalla" panose="02000000000000000000" pitchFamily="2" charset="-78"/>
              </a:rPr>
              <a:t>على تلتها. </a:t>
            </a:r>
            <a:r>
              <a:rPr lang="ar-SA" b="1" u="sng" dirty="0">
                <a:latin typeface="Sakkal Majalla" panose="02000000000000000000" pitchFamily="2" charset="-78"/>
                <a:cs typeface="Sakkal Majalla" panose="02000000000000000000" pitchFamily="2" charset="-78"/>
              </a:rPr>
              <a:t>مرادفها:</a:t>
            </a:r>
          </a:p>
          <a:p>
            <a:pPr marL="0" indent="0" algn="r" rtl="1">
              <a:buNone/>
            </a:pPr>
            <a:r>
              <a:rPr lang="ar-SA" b="1" dirty="0">
                <a:latin typeface="Sakkal Majalla" panose="02000000000000000000" pitchFamily="2" charset="-78"/>
                <a:cs typeface="Sakkal Majalla" panose="02000000000000000000" pitchFamily="2" charset="-78"/>
              </a:rPr>
              <a:t>           متاعه           أسرته                صحبه</a:t>
            </a:r>
          </a:p>
          <a:p>
            <a:pPr marL="0" indent="0" algn="r" rtl="1">
              <a:buNone/>
            </a:pPr>
            <a:endParaRPr lang="ar-SA" b="1" dirty="0">
              <a:latin typeface="Sakkal Majalla" panose="02000000000000000000" pitchFamily="2" charset="-78"/>
              <a:cs typeface="Sakkal Majalla" panose="02000000000000000000" pitchFamily="2" charset="-78"/>
            </a:endParaRPr>
          </a:p>
          <a:p>
            <a:pPr algn="r" rtl="1"/>
            <a:r>
              <a:rPr lang="ar-SA" b="1" dirty="0">
                <a:latin typeface="Sakkal Majalla" panose="02000000000000000000" pitchFamily="2" charset="-78"/>
                <a:cs typeface="Sakkal Majalla" panose="02000000000000000000" pitchFamily="2" charset="-78"/>
              </a:rPr>
              <a:t>تعد قلعة حلب من أهم</a:t>
            </a:r>
            <a:r>
              <a:rPr lang="ar-SA" b="1" dirty="0">
                <a:solidFill>
                  <a:srgbClr val="00B050"/>
                </a:solidFill>
                <a:latin typeface="Sakkal Majalla" panose="02000000000000000000" pitchFamily="2" charset="-78"/>
                <a:cs typeface="Sakkal Majalla" panose="02000000000000000000" pitchFamily="2" charset="-78"/>
              </a:rPr>
              <a:t> الصروح </a:t>
            </a:r>
            <a:r>
              <a:rPr lang="ar-SA" b="1" dirty="0">
                <a:latin typeface="Sakkal Majalla" panose="02000000000000000000" pitchFamily="2" charset="-78"/>
                <a:cs typeface="Sakkal Majalla" panose="02000000000000000000" pitchFamily="2" charset="-78"/>
              </a:rPr>
              <a:t>العربية. </a:t>
            </a:r>
            <a:r>
              <a:rPr lang="ar-SA" b="1" u="sng" dirty="0">
                <a:latin typeface="Sakkal Majalla" panose="02000000000000000000" pitchFamily="2" charset="-78"/>
                <a:cs typeface="Sakkal Majalla" panose="02000000000000000000" pitchFamily="2" charset="-78"/>
              </a:rPr>
              <a:t>مفردها: </a:t>
            </a:r>
          </a:p>
          <a:p>
            <a:pPr marL="0" indent="0" algn="r" rtl="1">
              <a:buNone/>
            </a:pPr>
            <a:r>
              <a:rPr lang="ar-SA" b="1" dirty="0">
                <a:latin typeface="Sakkal Majalla" panose="02000000000000000000" pitchFamily="2" charset="-78"/>
                <a:cs typeface="Sakkal Majalla" panose="02000000000000000000" pitchFamily="2" charset="-78"/>
              </a:rPr>
              <a:t>           صارح            صريح                صرح</a:t>
            </a:r>
            <a:endParaRPr lang="en-US" b="1" dirty="0">
              <a:latin typeface="Sakkal Majalla" panose="02000000000000000000" pitchFamily="2" charset="-78"/>
              <a:cs typeface="Sakkal Majalla" panose="02000000000000000000" pitchFamily="2" charset="-78"/>
            </a:endParaRPr>
          </a:p>
        </p:txBody>
      </p:sp>
      <p:sp>
        <p:nvSpPr>
          <p:cNvPr id="4" name="مستطيل: زوايا مستديرة 3">
            <a:extLst>
              <a:ext uri="{FF2B5EF4-FFF2-40B4-BE49-F238E27FC236}">
                <a16:creationId xmlns:a16="http://schemas.microsoft.com/office/drawing/2014/main" id="{67A3ECCA-43E9-4940-9F69-71FA56FF1895}"/>
              </a:ext>
            </a:extLst>
          </p:cNvPr>
          <p:cNvSpPr/>
          <p:nvPr/>
        </p:nvSpPr>
        <p:spPr>
          <a:xfrm>
            <a:off x="6286500" y="1469571"/>
            <a:ext cx="1045029" cy="653143"/>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ar-SA"/>
          </a:p>
        </p:txBody>
      </p:sp>
      <p:sp>
        <p:nvSpPr>
          <p:cNvPr id="5" name="مستطيل: زوايا مستديرة 4">
            <a:extLst>
              <a:ext uri="{FF2B5EF4-FFF2-40B4-BE49-F238E27FC236}">
                <a16:creationId xmlns:a16="http://schemas.microsoft.com/office/drawing/2014/main" id="{6A67D2DB-50CA-4E09-813F-21320B7EF2A8}"/>
              </a:ext>
            </a:extLst>
          </p:cNvPr>
          <p:cNvSpPr/>
          <p:nvPr/>
        </p:nvSpPr>
        <p:spPr>
          <a:xfrm>
            <a:off x="3216729" y="3314700"/>
            <a:ext cx="996042" cy="653143"/>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37791493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53A3D71A-F416-4376-AF66-76AEF606C74E}"/>
              </a:ext>
            </a:extLst>
          </p:cNvPr>
          <p:cNvSpPr>
            <a:spLocks noGrp="1"/>
          </p:cNvSpPr>
          <p:nvPr>
            <p:ph type="title"/>
          </p:nvPr>
        </p:nvSpPr>
        <p:spPr>
          <a:xfrm>
            <a:off x="457200" y="506186"/>
            <a:ext cx="8229600" cy="685800"/>
          </a:xfrm>
        </p:spPr>
        <p:txBody>
          <a:bodyPr>
            <a:normAutofit/>
          </a:bodyPr>
          <a:lstStyle/>
          <a:p>
            <a:r>
              <a:rPr lang="ar-SA" sz="3600" dirty="0">
                <a:solidFill>
                  <a:srgbClr val="0070C0"/>
                </a:solidFill>
                <a:latin typeface="Sakkal Majalla" panose="02000000000000000000" pitchFamily="2" charset="-78"/>
                <a:cs typeface="Sakkal Majalla" panose="02000000000000000000" pitchFamily="2" charset="-78"/>
              </a:rPr>
              <a:t>أبين الفرق بين الكلمتين المتشابهتين فيما يأتي :</a:t>
            </a:r>
          </a:p>
        </p:txBody>
      </p:sp>
      <p:sp>
        <p:nvSpPr>
          <p:cNvPr id="3" name="Content Placeholder 2"/>
          <p:cNvSpPr>
            <a:spLocks noGrp="1"/>
          </p:cNvSpPr>
          <p:nvPr>
            <p:ph sz="half" idx="1"/>
          </p:nvPr>
        </p:nvSpPr>
        <p:spPr>
          <a:xfrm>
            <a:off x="3233058" y="1414689"/>
            <a:ext cx="5225141" cy="4525963"/>
          </a:xfrm>
        </p:spPr>
        <p:txBody>
          <a:bodyPr>
            <a:normAutofit/>
          </a:bodyPr>
          <a:lstStyle/>
          <a:p>
            <a:pPr marL="0" indent="0" algn="r" rtl="1">
              <a:buNone/>
            </a:pPr>
            <a:endParaRPr lang="ar-SA" b="1" dirty="0">
              <a:latin typeface="Sakkal Majalla" panose="02000000000000000000" pitchFamily="2" charset="-78"/>
              <a:cs typeface="Sakkal Majalla" panose="02000000000000000000" pitchFamily="2" charset="-78"/>
            </a:endParaRPr>
          </a:p>
          <a:p>
            <a:pPr algn="r" rtl="1"/>
            <a:r>
              <a:rPr lang="ar-SA" b="1" dirty="0">
                <a:latin typeface="Sakkal Majalla" panose="02000000000000000000" pitchFamily="2" charset="-78"/>
                <a:cs typeface="Sakkal Majalla" panose="02000000000000000000" pitchFamily="2" charset="-78"/>
              </a:rPr>
              <a:t>حلب مدينة قديمة </a:t>
            </a:r>
            <a:r>
              <a:rPr lang="ar-SA" b="1" dirty="0">
                <a:solidFill>
                  <a:srgbClr val="00B050"/>
                </a:solidFill>
                <a:latin typeface="Sakkal Majalla" panose="02000000000000000000" pitchFamily="2" charset="-78"/>
                <a:cs typeface="Sakkal Majalla" panose="02000000000000000000" pitchFamily="2" charset="-78"/>
              </a:rPr>
              <a:t>تعود</a:t>
            </a:r>
            <a:r>
              <a:rPr lang="ar-SA" b="1" dirty="0">
                <a:latin typeface="Sakkal Majalla" panose="02000000000000000000" pitchFamily="2" charset="-78"/>
                <a:cs typeface="Sakkal Majalla" panose="02000000000000000000" pitchFamily="2" charset="-78"/>
              </a:rPr>
              <a:t> إلى ما قبل التاريخ</a:t>
            </a:r>
          </a:p>
          <a:p>
            <a:pPr algn="r" rtl="1"/>
            <a:r>
              <a:rPr lang="ar-SA" b="1" dirty="0">
                <a:solidFill>
                  <a:srgbClr val="00B050"/>
                </a:solidFill>
                <a:latin typeface="Sakkal Majalla" panose="02000000000000000000" pitchFamily="2" charset="-78"/>
                <a:cs typeface="Sakkal Majalla" panose="02000000000000000000" pitchFamily="2" charset="-78"/>
              </a:rPr>
              <a:t>تعود</a:t>
            </a:r>
            <a:r>
              <a:rPr lang="ar-SA" b="1" dirty="0">
                <a:latin typeface="Sakkal Majalla" panose="02000000000000000000" pitchFamily="2" charset="-78"/>
                <a:cs typeface="Sakkal Majalla" panose="02000000000000000000" pitchFamily="2" charset="-78"/>
              </a:rPr>
              <a:t> الطبيبة المرضى في قسم الجراحة</a:t>
            </a:r>
            <a:endParaRPr lang="en-US" b="1" dirty="0">
              <a:latin typeface="Sakkal Majalla" panose="02000000000000000000" pitchFamily="2" charset="-78"/>
              <a:cs typeface="Sakkal Majalla" panose="02000000000000000000" pitchFamily="2" charset="-78"/>
            </a:endParaRPr>
          </a:p>
        </p:txBody>
      </p:sp>
      <p:sp>
        <p:nvSpPr>
          <p:cNvPr id="6" name="عنصر نائب للمحتوى 5">
            <a:extLst>
              <a:ext uri="{FF2B5EF4-FFF2-40B4-BE49-F238E27FC236}">
                <a16:creationId xmlns:a16="http://schemas.microsoft.com/office/drawing/2014/main" id="{0CC3025B-41F1-4E7B-B867-E184B1777D91}"/>
              </a:ext>
            </a:extLst>
          </p:cNvPr>
          <p:cNvSpPr>
            <a:spLocks noGrp="1"/>
          </p:cNvSpPr>
          <p:nvPr>
            <p:ph sz="half" idx="2"/>
          </p:nvPr>
        </p:nvSpPr>
        <p:spPr>
          <a:xfrm>
            <a:off x="1475016" y="1428070"/>
            <a:ext cx="1758043" cy="4525963"/>
          </a:xfrm>
        </p:spPr>
        <p:txBody>
          <a:bodyPr/>
          <a:lstStyle/>
          <a:p>
            <a:pPr marL="0" indent="0" algn="r" rtl="1">
              <a:buNone/>
            </a:pPr>
            <a:endParaRPr lang="ar-SA" b="1" dirty="0">
              <a:solidFill>
                <a:srgbClr val="FF0000"/>
              </a:solidFill>
            </a:endParaRPr>
          </a:p>
          <a:p>
            <a:pPr marL="0" indent="0" algn="r" rtl="1">
              <a:buNone/>
            </a:pPr>
            <a:r>
              <a:rPr lang="ar-SA" b="1" dirty="0">
                <a:solidFill>
                  <a:srgbClr val="FF0000"/>
                </a:solidFill>
              </a:rPr>
              <a:t>ترجع</a:t>
            </a:r>
          </a:p>
          <a:p>
            <a:pPr marL="0" indent="0" algn="r" rtl="1">
              <a:buNone/>
            </a:pPr>
            <a:r>
              <a:rPr lang="ar-SA" b="1" dirty="0">
                <a:solidFill>
                  <a:srgbClr val="FF0000"/>
                </a:solidFill>
              </a:rPr>
              <a:t>تزور</a:t>
            </a:r>
          </a:p>
        </p:txBody>
      </p:sp>
    </p:spTree>
    <p:extLst>
      <p:ext uri="{BB962C8B-B14F-4D97-AF65-F5344CB8AC3E}">
        <p14:creationId xmlns:p14="http://schemas.microsoft.com/office/powerpoint/2010/main" val="13728589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school.thmx</Template>
  <TotalTime>188</TotalTime>
  <Words>245</Words>
  <Application>Microsoft Office PowerPoint</Application>
  <PresentationFormat>عرض على الشاشة (4:3)</PresentationFormat>
  <Paragraphs>22</Paragraphs>
  <Slides>6</Slides>
  <Notes>2</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6</vt:i4>
      </vt:variant>
    </vt:vector>
  </HeadingPairs>
  <TitlesOfParts>
    <vt:vector size="10" baseType="lpstr">
      <vt:lpstr>Arial</vt:lpstr>
      <vt:lpstr>Calibri</vt:lpstr>
      <vt:lpstr>Sakkal Majalla</vt:lpstr>
      <vt:lpstr>school</vt:lpstr>
      <vt:lpstr>قراءة مدينة حلب</vt:lpstr>
      <vt:lpstr>الهدف من الدرس : أن يقرأ التلميذ النص قراءة سليمة ومعبرة</vt:lpstr>
      <vt:lpstr>مدينة حلب</vt:lpstr>
      <vt:lpstr>عرض تقديمي في PowerPoint</vt:lpstr>
      <vt:lpstr>اختر الإجابة الصحيحة للكلمات الملونة فيما يأتي :</vt:lpstr>
      <vt:lpstr>أبين الفرق بين الكلمتين المتشابهتين فيما يأتي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Emad Ahmad</cp:lastModifiedBy>
  <cp:revision>16</cp:revision>
  <dcterms:created xsi:type="dcterms:W3CDTF">2020-05-02T02:36:07Z</dcterms:created>
  <dcterms:modified xsi:type="dcterms:W3CDTF">2020-09-02T19:27:57Z</dcterms:modified>
</cp:coreProperties>
</file>