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8"/>
  </p:notes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73C13-9745-FD34-D1B2-85B765905D7A}" v="56" dt="2020-09-09T07:36:45.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snapToGrid="0" snapToObjects="1">
      <p:cViewPr varScale="1">
        <p:scale>
          <a:sx n="68" d="100"/>
          <a:sy n="68" d="100"/>
        </p:scale>
        <p:origin x="1398"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 Jamalo" userId="S::amer.jamalo@violetsyria.org::fd2eb111-2482-438f-900c-2c82614c2edf" providerId="AD" clId="Web-{9A873C13-9745-FD34-D1B2-85B765905D7A}"/>
    <pc:docChg chg="modSld">
      <pc:chgData name="Amer Jamalo" userId="S::amer.jamalo@violetsyria.org::fd2eb111-2482-438f-900c-2c82614c2edf" providerId="AD" clId="Web-{9A873C13-9745-FD34-D1B2-85B765905D7A}" dt="2020-09-09T07:36:45.431" v="54" actId="20577"/>
      <pc:docMkLst>
        <pc:docMk/>
      </pc:docMkLst>
      <pc:sldChg chg="modSp">
        <pc:chgData name="Amer Jamalo" userId="S::amer.jamalo@violetsyria.org::fd2eb111-2482-438f-900c-2c82614c2edf" providerId="AD" clId="Web-{9A873C13-9745-FD34-D1B2-85B765905D7A}" dt="2020-09-09T07:34:15.557" v="34" actId="20577"/>
        <pc:sldMkLst>
          <pc:docMk/>
          <pc:sldMk cId="2018158053" sldId="257"/>
        </pc:sldMkLst>
        <pc:spChg chg="mod">
          <ac:chgData name="Amer Jamalo" userId="S::amer.jamalo@violetsyria.org::fd2eb111-2482-438f-900c-2c82614c2edf" providerId="AD" clId="Web-{9A873C13-9745-FD34-D1B2-85B765905D7A}" dt="2020-09-09T07:34:15.557" v="34" actId="20577"/>
          <ac:spMkLst>
            <pc:docMk/>
            <pc:sldMk cId="2018158053" sldId="257"/>
            <ac:spMk id="4" creationId="{B3B159A2-B53B-440A-9509-ABB6C046273D}"/>
          </ac:spMkLst>
        </pc:spChg>
      </pc:sldChg>
      <pc:sldChg chg="modSp">
        <pc:chgData name="Amer Jamalo" userId="S::amer.jamalo@violetsyria.org::fd2eb111-2482-438f-900c-2c82614c2edf" providerId="AD" clId="Web-{9A873C13-9745-FD34-D1B2-85B765905D7A}" dt="2020-09-09T07:36:45.415" v="53" actId="20577"/>
        <pc:sldMkLst>
          <pc:docMk/>
          <pc:sldMk cId="2848323250" sldId="258"/>
        </pc:sldMkLst>
        <pc:spChg chg="mod">
          <ac:chgData name="Amer Jamalo" userId="S::amer.jamalo@violetsyria.org::fd2eb111-2482-438f-900c-2c82614c2edf" providerId="AD" clId="Web-{9A873C13-9745-FD34-D1B2-85B765905D7A}" dt="2020-09-09T07:36:45.415" v="53" actId="20577"/>
          <ac:spMkLst>
            <pc:docMk/>
            <pc:sldMk cId="2848323250"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86967EE-81DB-4FBD-A4A4-20206623AF01}" type="datetimeFigureOut">
              <a:rPr lang="ar-SA" smtClean="0"/>
              <a:t>22/01/1442</a:t>
            </a:fld>
            <a:endParaRPr lang="ar-SA" dirty="0"/>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40EB557-65A6-449C-87CB-B147356E3FA0}" type="slidenum">
              <a:rPr lang="ar-SA" smtClean="0"/>
              <a:t>‹#›</a:t>
            </a:fld>
            <a:endParaRPr lang="ar-SA" dirty="0"/>
          </a:p>
        </p:txBody>
      </p:sp>
    </p:spTree>
    <p:extLst>
      <p:ext uri="{BB962C8B-B14F-4D97-AF65-F5344CB8AC3E}">
        <p14:creationId xmlns:p14="http://schemas.microsoft.com/office/powerpoint/2010/main" val="9763761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z="2000" b="1" dirty="0">
                <a:latin typeface="Sakkal Majalla" panose="02000000000000000000" pitchFamily="2" charset="-78"/>
                <a:cs typeface="Sakkal Majalla" panose="02000000000000000000" pitchFamily="2" charset="-78"/>
              </a:rPr>
              <a:t>كيف تبدو الطبيعة بالصورة ؟ لماذا يحتفل أهل القرية بالشاب ؟  أعزائي الطلاب تعالوا لنتعرف على عادة من عادات الشعوب </a:t>
            </a:r>
          </a:p>
        </p:txBody>
      </p:sp>
      <p:sp>
        <p:nvSpPr>
          <p:cNvPr id="4" name="عنصر نائب لرقم الشريحة 3"/>
          <p:cNvSpPr>
            <a:spLocks noGrp="1"/>
          </p:cNvSpPr>
          <p:nvPr>
            <p:ph type="sldNum" sz="quarter" idx="5"/>
          </p:nvPr>
        </p:nvSpPr>
        <p:spPr/>
        <p:txBody>
          <a:bodyPr/>
          <a:lstStyle/>
          <a:p>
            <a:fld id="{540EB557-65A6-449C-87CB-B147356E3FA0}" type="slidenum">
              <a:rPr lang="ar-SA" smtClean="0"/>
              <a:t>2</a:t>
            </a:fld>
            <a:endParaRPr lang="ar-SA" dirty="0"/>
          </a:p>
        </p:txBody>
      </p:sp>
    </p:spTree>
    <p:extLst>
      <p:ext uri="{BB962C8B-B14F-4D97-AF65-F5344CB8AC3E}">
        <p14:creationId xmlns:p14="http://schemas.microsoft.com/office/powerpoint/2010/main" val="151872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z="2000" b="1" dirty="0">
                <a:latin typeface="Sakkal Majalla" panose="02000000000000000000" pitchFamily="2" charset="-78"/>
                <a:cs typeface="Sakkal Majalla" panose="02000000000000000000" pitchFamily="2" charset="-78"/>
              </a:rPr>
              <a:t>أخيراً أطلب منكم أعزائي الطلاب أن تقرؤوا الدرس قراءة جهرية سليمة ومعبرة ، وإلى اللقاء في درس آخر</a:t>
            </a:r>
          </a:p>
        </p:txBody>
      </p:sp>
      <p:sp>
        <p:nvSpPr>
          <p:cNvPr id="4" name="عنصر نائب لرقم الشريحة 3"/>
          <p:cNvSpPr>
            <a:spLocks noGrp="1"/>
          </p:cNvSpPr>
          <p:nvPr>
            <p:ph type="sldNum" sz="quarter" idx="5"/>
          </p:nvPr>
        </p:nvSpPr>
        <p:spPr/>
        <p:txBody>
          <a:bodyPr/>
          <a:lstStyle/>
          <a:p>
            <a:fld id="{540EB557-65A6-449C-87CB-B147356E3FA0}" type="slidenum">
              <a:rPr lang="ar-SA" smtClean="0"/>
              <a:t>6</a:t>
            </a:fld>
            <a:endParaRPr lang="ar-SA" dirty="0"/>
          </a:p>
        </p:txBody>
      </p:sp>
    </p:spTree>
    <p:extLst>
      <p:ext uri="{BB962C8B-B14F-4D97-AF65-F5344CB8AC3E}">
        <p14:creationId xmlns:p14="http://schemas.microsoft.com/office/powerpoint/2010/main" val="229815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dirty="0"/>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300554"/>
            <a:ext cx="3761405" cy="2216689"/>
          </a:xfrm>
        </p:spPr>
        <p:txBody>
          <a:bodyPr/>
          <a:lstStyle/>
          <a:p>
            <a:r>
              <a:rPr lang="ar-SA" b="1" dirty="0">
                <a:latin typeface="Sakkal Majalla" panose="02000000000000000000" pitchFamily="2" charset="-78"/>
                <a:cs typeface="Sakkal Majalla" panose="02000000000000000000" pitchFamily="2" charset="-78"/>
              </a:rPr>
              <a:t>قراءة</a:t>
            </a:r>
            <a:br>
              <a:rPr lang="ar-SA" b="1" dirty="0">
                <a:latin typeface="Sakkal Majalla" panose="02000000000000000000" pitchFamily="2" charset="-78"/>
                <a:cs typeface="Sakkal Majalla" panose="02000000000000000000" pitchFamily="2" charset="-78"/>
              </a:rPr>
            </a:br>
            <a:r>
              <a:rPr lang="ar-SA" b="1" dirty="0">
                <a:latin typeface="Sakkal Majalla" panose="02000000000000000000" pitchFamily="2" charset="-78"/>
                <a:cs typeface="Sakkal Majalla" panose="02000000000000000000" pitchFamily="2" charset="-78"/>
              </a:rPr>
              <a:t>من عادات الشعوب</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874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B3B159A2-B53B-440A-9509-ABB6C046273D}"/>
              </a:ext>
            </a:extLst>
          </p:cNvPr>
          <p:cNvSpPr>
            <a:spLocks noGrp="1"/>
          </p:cNvSpPr>
          <p:nvPr>
            <p:ph type="title"/>
          </p:nvPr>
        </p:nvSpPr>
        <p:spPr>
          <a:xfrm>
            <a:off x="0" y="274638"/>
            <a:ext cx="9144000" cy="850777"/>
          </a:xfrm>
          <a:solidFill>
            <a:schemeClr val="accent6">
              <a:lumMod val="60000"/>
              <a:lumOff val="40000"/>
            </a:schemeClr>
          </a:solidFill>
        </p:spPr>
        <p:txBody>
          <a:bodyPr>
            <a:normAutofit/>
          </a:bodyPr>
          <a:lstStyle/>
          <a:p>
            <a:r>
              <a:rPr lang="ar-SA" sz="4000" b="1" dirty="0">
                <a:solidFill>
                  <a:srgbClr val="FF0000"/>
                </a:solidFill>
                <a:latin typeface="Sakkal Majalla"/>
                <a:cs typeface="Sakkal Majalla"/>
              </a:rPr>
              <a:t>ا</a:t>
            </a:r>
            <a:r>
              <a:rPr lang="ar-SA" sz="3200" b="1" dirty="0">
                <a:solidFill>
                  <a:srgbClr val="FF0000"/>
                </a:solidFill>
                <a:latin typeface="Sakkal Majalla"/>
                <a:cs typeface="Sakkal Majalla"/>
              </a:rPr>
              <a:t>لهدف من الدرس</a:t>
            </a:r>
            <a:r>
              <a:rPr lang="ar-SA" sz="3200" b="1" dirty="0">
                <a:latin typeface="Sakkal Majalla"/>
                <a:cs typeface="Sakkal Majalla"/>
              </a:rPr>
              <a:t>: أن يقرأ التلميذ  النص قراءة سليمة ومعبرة</a:t>
            </a:r>
          </a:p>
        </p:txBody>
      </p:sp>
      <p:pic>
        <p:nvPicPr>
          <p:cNvPr id="10" name="عنصر نائب للمحتوى 9">
            <a:extLst>
              <a:ext uri="{FF2B5EF4-FFF2-40B4-BE49-F238E27FC236}">
                <a16:creationId xmlns:a16="http://schemas.microsoft.com/office/drawing/2014/main" id="{58FA6DC7-C406-464D-B3C7-E6C771B3EACB}"/>
              </a:ext>
            </a:extLst>
          </p:cNvPr>
          <p:cNvPicPr>
            <a:picLocks noGrp="1" noChangeAspect="1"/>
          </p:cNvPicPr>
          <p:nvPr>
            <p:ph sz="half" idx="1"/>
          </p:nvPr>
        </p:nvPicPr>
        <p:blipFill>
          <a:blip r:embed="rId4"/>
          <a:stretch>
            <a:fillRect/>
          </a:stretch>
        </p:blipFill>
        <p:spPr>
          <a:xfrm>
            <a:off x="0" y="1125416"/>
            <a:ext cx="2686929" cy="3657600"/>
          </a:xfrm>
        </p:spPr>
      </p:pic>
      <p:pic>
        <p:nvPicPr>
          <p:cNvPr id="8" name="عنصر نائب للمحتوى 7">
            <a:extLst>
              <a:ext uri="{FF2B5EF4-FFF2-40B4-BE49-F238E27FC236}">
                <a16:creationId xmlns:a16="http://schemas.microsoft.com/office/drawing/2014/main" id="{5626AB83-D4F0-4FC3-BD63-8D715529377D}"/>
              </a:ext>
            </a:extLst>
          </p:cNvPr>
          <p:cNvPicPr>
            <a:picLocks noGrp="1" noChangeAspect="1"/>
          </p:cNvPicPr>
          <p:nvPr>
            <p:ph sz="half" idx="2"/>
          </p:nvPr>
        </p:nvPicPr>
        <p:blipFill>
          <a:blip r:embed="rId5"/>
          <a:stretch>
            <a:fillRect/>
          </a:stretch>
        </p:blipFill>
        <p:spPr>
          <a:xfrm>
            <a:off x="2686929" y="1125416"/>
            <a:ext cx="6457071" cy="5732584"/>
          </a:xfrm>
        </p:spPr>
      </p:pic>
    </p:spTree>
    <p:extLst>
      <p:ext uri="{BB962C8B-B14F-4D97-AF65-F5344CB8AC3E}">
        <p14:creationId xmlns:p14="http://schemas.microsoft.com/office/powerpoint/2010/main" val="20181580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896"/>
            <a:ext cx="8025618" cy="5732268"/>
          </a:xfrm>
        </p:spPr>
        <p:txBody>
          <a:bodyPr vert="horz" lIns="91440" tIns="45720" rIns="91440" bIns="45720" rtlCol="0" anchor="t">
            <a:normAutofit/>
          </a:bodyPr>
          <a:lstStyle/>
          <a:p>
            <a:pPr marL="0" indent="0" algn="r" rtl="1">
              <a:buNone/>
            </a:pPr>
            <a:r>
              <a:rPr lang="ar-SA" dirty="0">
                <a:latin typeface="Sakkal Majalla"/>
                <a:cs typeface="Sakkal Majalla"/>
              </a:rPr>
              <a:t>في مطلَعِ شبابي كنتُ محباً للأسفارِ والرحلاتِ، وكثيراً ما صادفني في هذه الرحلاتِ قِصصٌ غريبة كُنتُ أدونُها في دفتر مذكراتي ومن أغرب القصص وأطرفِها ما شاهدتهُ في إحدى الرحلاتِ إلى سيبيريا، تلكَ المنطقةِ النائيةِ الشهيرةِ بشدةِ بردها وكثرة ثلجها ، وهُنالكَ دُعيتُ لحضورِ احتفالٍ ، قالوا: إنهُ خاصٌ بأهلِ تلك المنطقةِ، وشدني حب الاطلاعِ للحضورِ، فرأيتُ شاباً في العشرينياتِ من عُمُرِهِ،تبدو عليهِ ملامحُ </a:t>
            </a:r>
            <a:r>
              <a:rPr lang="ar-SA">
                <a:latin typeface="Sakkal Majalla"/>
                <a:cs typeface="Sakkal Majalla"/>
              </a:rPr>
              <a:t>السعادة</a:t>
            </a:r>
            <a:r>
              <a:rPr lang="ar-SA" dirty="0">
                <a:latin typeface="Sakkal Majalla"/>
                <a:cs typeface="Sakkal Majalla"/>
              </a:rPr>
              <a:t> الانتصارِ، والقرويونَ يُقدمونَ له الحلوى والورود وينادونه بالمنتصر.</a:t>
            </a:r>
            <a:endParaRPr lang="en-US" dirty="0">
              <a:latin typeface="Sakkal Majalla"/>
              <a:cs typeface="Sakkal Majalla"/>
            </a:endParaRPr>
          </a:p>
        </p:txBody>
      </p:sp>
    </p:spTree>
    <p:extLst>
      <p:ext uri="{BB962C8B-B14F-4D97-AF65-F5344CB8AC3E}">
        <p14:creationId xmlns:p14="http://schemas.microsoft.com/office/powerpoint/2010/main" val="28483232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4572"/>
            <a:ext cx="6464105" cy="5591591"/>
          </a:xfrm>
        </p:spPr>
        <p:txBody>
          <a:bodyPr>
            <a:normAutofit/>
          </a:bodyPr>
          <a:lstStyle/>
          <a:p>
            <a:pPr marL="0" indent="0" algn="r" rtl="1">
              <a:buNone/>
            </a:pPr>
            <a:r>
              <a:rPr lang="ar-SA" sz="2400" dirty="0"/>
              <a:t>سألت أهل القرية عن سبب الاحتفال ولم أصدق ما أجابوني به, لقد كان من عاداتهم الغريبة في تلك المنطقة أن الرجل إذا بدت عليه العصيبة وسرعة الغضب وسوء المزاج, فإنهم يطلبون منه مغادرة منطقتهم إلى إحدى الغابات أو المناطق النائية فترة من الزمن, وهنا يواجه البرد القارس والأخطار الكثيرة, وذلك لكي تنمو لديه صفتان: قوة الإرادة, والقدرة على تحمل الصعاب, أما عودته إلى بلده فليست سهلة, إذ عليه أولاً أن يجتاز امتحانات صعبة كي يستحق الحياة بين أهله, ومن هذه الامتحانات الغريبة أنهم يطلبون إليه أن يمشي على حجارة حارة ثم يطلبون منه السباحة في أماكن شديدة البرودة, فإذا أثبت صبره وقوة برودته, كان أهلا للاحتفاء به وتسميته المنتصر</a:t>
            </a:r>
            <a:endParaRPr lang="en-US" sz="2400" dirty="0"/>
          </a:p>
        </p:txBody>
      </p:sp>
    </p:spTree>
    <p:extLst>
      <p:ext uri="{BB962C8B-B14F-4D97-AF65-F5344CB8AC3E}">
        <p14:creationId xmlns:p14="http://schemas.microsoft.com/office/powerpoint/2010/main" val="21217187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66383"/>
            <a:ext cx="8229600" cy="583491"/>
          </a:xfrm>
        </p:spPr>
        <p:txBody>
          <a:bodyPr>
            <a:noAutofit/>
          </a:bodyPr>
          <a:lstStyle/>
          <a:p>
            <a:r>
              <a:rPr lang="ar-SA" sz="4000" dirty="0">
                <a:solidFill>
                  <a:srgbClr val="0070C0"/>
                </a:solidFill>
                <a:latin typeface="Sakkal Majalla" panose="02000000000000000000" pitchFamily="2" charset="-78"/>
                <a:cs typeface="Sakkal Majalla" panose="02000000000000000000" pitchFamily="2" charset="-78"/>
              </a:rPr>
              <a:t>أسئلة عن الدرس</a:t>
            </a:r>
            <a:endParaRPr lang="en-US" sz="4000" dirty="0">
              <a:solidFill>
                <a:srgbClr val="0070C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661182" y="1149874"/>
            <a:ext cx="6400800" cy="4976289"/>
          </a:xfrm>
        </p:spPr>
        <p:txBody>
          <a:bodyPr>
            <a:normAutofit/>
          </a:bodyPr>
          <a:lstStyle/>
          <a:p>
            <a:pPr marL="0" indent="0" algn="r" rtl="1">
              <a:buNone/>
            </a:pPr>
            <a:r>
              <a:rPr lang="ar-SA" sz="2800" dirty="0"/>
              <a:t>بماذا تشتهر منطقة سيبيريا</a:t>
            </a:r>
          </a:p>
          <a:p>
            <a:pPr marL="0" indent="0" algn="r" rtl="1">
              <a:buNone/>
            </a:pPr>
            <a:r>
              <a:rPr lang="ar-SA" sz="2800" dirty="0">
                <a:solidFill>
                  <a:srgbClr val="FF0000"/>
                </a:solidFill>
              </a:rPr>
              <a:t>تشتهرُمنطقةُ سيبيريا بشدةِ بردها وكَثرةِ ثلجها.</a:t>
            </a:r>
          </a:p>
          <a:p>
            <a:pPr marL="0" indent="0" algn="r" rtl="1">
              <a:buNone/>
            </a:pPr>
            <a:r>
              <a:rPr lang="ar-SA" sz="2800" dirty="0"/>
              <a:t>مامعنى كل من الكلمتين الآتيتن :</a:t>
            </a:r>
          </a:p>
          <a:p>
            <a:pPr marL="0" indent="0" algn="r" rtl="1">
              <a:buNone/>
            </a:pPr>
            <a:r>
              <a:rPr lang="ar-SA" sz="2800" dirty="0"/>
              <a:t>نائية : </a:t>
            </a:r>
            <a:r>
              <a:rPr lang="ar-SA" sz="2800" dirty="0">
                <a:solidFill>
                  <a:srgbClr val="FF0000"/>
                </a:solidFill>
              </a:rPr>
              <a:t>بعيدة</a:t>
            </a:r>
          </a:p>
          <a:p>
            <a:pPr marL="0" indent="0" algn="r" rtl="1">
              <a:buNone/>
            </a:pPr>
            <a:r>
              <a:rPr lang="ar-SA" sz="2800" dirty="0"/>
              <a:t>أُدُونُ : </a:t>
            </a:r>
            <a:r>
              <a:rPr lang="ar-SA" sz="2800" dirty="0">
                <a:solidFill>
                  <a:srgbClr val="FF0000"/>
                </a:solidFill>
              </a:rPr>
              <a:t>أكتبُ</a:t>
            </a:r>
          </a:p>
          <a:p>
            <a:pPr marL="0" indent="0" algn="r" rtl="1">
              <a:buNone/>
            </a:pPr>
            <a:r>
              <a:rPr lang="ar-SA" sz="2800" dirty="0"/>
              <a:t> أضع عنواناً للنص.</a:t>
            </a:r>
          </a:p>
          <a:p>
            <a:pPr marL="0" indent="0" algn="r" rtl="1">
              <a:buNone/>
            </a:pPr>
            <a:r>
              <a:rPr lang="ar-SA" sz="2800" dirty="0">
                <a:solidFill>
                  <a:srgbClr val="FF0000"/>
                </a:solidFill>
              </a:rPr>
              <a:t>سيبيريا</a:t>
            </a:r>
          </a:p>
          <a:p>
            <a:pPr marL="0" indent="0" algn="r" rtl="1">
              <a:buNone/>
            </a:pPr>
            <a:endParaRPr lang="en-US" sz="2800" dirty="0"/>
          </a:p>
        </p:txBody>
      </p:sp>
    </p:spTree>
    <p:extLst>
      <p:ext uri="{BB962C8B-B14F-4D97-AF65-F5344CB8AC3E}">
        <p14:creationId xmlns:p14="http://schemas.microsoft.com/office/powerpoint/2010/main" val="28830345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
            <a:ext cx="5999871" cy="5760404"/>
          </a:xfrm>
        </p:spPr>
        <p:txBody>
          <a:bodyPr>
            <a:normAutofit/>
          </a:bodyPr>
          <a:lstStyle/>
          <a:p>
            <a:pPr marL="0" indent="0" algn="r" rtl="1">
              <a:buNone/>
            </a:pPr>
            <a:r>
              <a:rPr lang="ar-SA" sz="2800" b="1" dirty="0">
                <a:solidFill>
                  <a:srgbClr val="0070C0"/>
                </a:solidFill>
                <a:latin typeface="Sakkal Majalla" panose="02000000000000000000" pitchFamily="2" charset="-78"/>
                <a:cs typeface="Sakkal Majalla" panose="02000000000000000000" pitchFamily="2" charset="-78"/>
              </a:rPr>
              <a:t>أدل على الإجابة الصحيحة :</a:t>
            </a:r>
          </a:p>
          <a:p>
            <a:pPr algn="r" rtl="1">
              <a:buFont typeface="Arial" panose="020B0604020202020204" pitchFamily="34" charset="0"/>
              <a:buChar char="•"/>
            </a:pPr>
            <a:r>
              <a:rPr lang="ar-SA" sz="2400" dirty="0">
                <a:solidFill>
                  <a:srgbClr val="00B050"/>
                </a:solidFill>
                <a:latin typeface="Sakkal Majalla" panose="02000000000000000000" pitchFamily="2" charset="-78"/>
                <a:cs typeface="Sakkal Majalla" panose="02000000000000000000" pitchFamily="2" charset="-78"/>
              </a:rPr>
              <a:t>النص يتحدث عن :</a:t>
            </a:r>
          </a:p>
          <a:p>
            <a:pPr marL="0" indent="0" algn="r" rtl="1">
              <a:buNone/>
            </a:pPr>
            <a:r>
              <a:rPr lang="ar-SA" sz="2400" dirty="0">
                <a:latin typeface="Sakkal Majalla" panose="02000000000000000000" pitchFamily="2" charset="-78"/>
                <a:cs typeface="Sakkal Majalla" panose="02000000000000000000" pitchFamily="2" charset="-78"/>
              </a:rPr>
              <a:t>برودة سيبيريا            عادة من عادات الشعوب               فائدة الرحلات</a:t>
            </a:r>
          </a:p>
          <a:p>
            <a:pPr marL="0" indent="0" algn="r" rtl="1">
              <a:buNone/>
            </a:pPr>
            <a:endParaRPr lang="ar-SA" sz="2400" dirty="0">
              <a:solidFill>
                <a:srgbClr val="00B050"/>
              </a:solidFill>
              <a:latin typeface="Sakkal Majalla" panose="02000000000000000000" pitchFamily="2" charset="-78"/>
              <a:cs typeface="Sakkal Majalla" panose="02000000000000000000" pitchFamily="2" charset="-78"/>
            </a:endParaRPr>
          </a:p>
          <a:p>
            <a:pPr algn="r" rtl="1"/>
            <a:r>
              <a:rPr lang="ar-SA" sz="2400" dirty="0">
                <a:solidFill>
                  <a:srgbClr val="00B050"/>
                </a:solidFill>
                <a:latin typeface="Sakkal Majalla" panose="02000000000000000000" pitchFamily="2" charset="-78"/>
                <a:cs typeface="Sakkal Majalla" panose="02000000000000000000" pitchFamily="2" charset="-78"/>
              </a:rPr>
              <a:t>العادة التي عرضت في النص، الحفاوة ب:</a:t>
            </a:r>
          </a:p>
          <a:p>
            <a:pPr marL="0" indent="0" algn="r" rtl="1">
              <a:buNone/>
            </a:pPr>
            <a:r>
              <a:rPr lang="ar-SA" sz="2400" dirty="0">
                <a:latin typeface="Sakkal Majalla" panose="02000000000000000000" pitchFamily="2" charset="-78"/>
                <a:cs typeface="Sakkal Majalla" panose="02000000000000000000" pitchFamily="2" charset="-78"/>
              </a:rPr>
              <a:t>       الأولاد              الرجال                   المنتصر</a:t>
            </a:r>
          </a:p>
          <a:p>
            <a:pPr algn="r" rtl="1"/>
            <a:endParaRPr lang="ar-SA" sz="2400" dirty="0">
              <a:latin typeface="Sakkal Majalla" panose="02000000000000000000" pitchFamily="2" charset="-78"/>
              <a:cs typeface="Sakkal Majalla" panose="02000000000000000000" pitchFamily="2" charset="-78"/>
            </a:endParaRPr>
          </a:p>
          <a:p>
            <a:pPr algn="r" rtl="1"/>
            <a:r>
              <a:rPr lang="ar-SA" sz="2400" dirty="0">
                <a:latin typeface="Sakkal Majalla" panose="02000000000000000000" pitchFamily="2" charset="-78"/>
                <a:cs typeface="Sakkal Majalla" panose="02000000000000000000" pitchFamily="2" charset="-78"/>
              </a:rPr>
              <a:t>أذكر مفرد ماياتي:</a:t>
            </a:r>
          </a:p>
          <a:p>
            <a:pPr marL="0" indent="0" algn="r" rtl="1">
              <a:buNone/>
            </a:pPr>
            <a:r>
              <a:rPr lang="ar-SA" sz="2400" dirty="0">
                <a:latin typeface="Sakkal Majalla" panose="02000000000000000000" pitchFamily="2" charset="-78"/>
                <a:cs typeface="Sakkal Majalla" panose="02000000000000000000" pitchFamily="2" charset="-78"/>
              </a:rPr>
              <a:t>صعاب  :      </a:t>
            </a:r>
            <a:r>
              <a:rPr lang="ar-SA" sz="2400" dirty="0">
                <a:solidFill>
                  <a:srgbClr val="FF0000"/>
                </a:solidFill>
                <a:latin typeface="Sakkal Majalla" panose="02000000000000000000" pitchFamily="2" charset="-78"/>
                <a:cs typeface="Sakkal Majalla" panose="02000000000000000000" pitchFamily="2" charset="-78"/>
              </a:rPr>
              <a:t>صعب</a:t>
            </a:r>
          </a:p>
          <a:p>
            <a:pPr marL="0" indent="0" algn="r" rtl="1">
              <a:buNone/>
            </a:pPr>
            <a:r>
              <a:rPr lang="ar-SA" sz="2400" dirty="0">
                <a:latin typeface="Sakkal Majalla" panose="02000000000000000000" pitchFamily="2" charset="-78"/>
                <a:cs typeface="Sakkal Majalla" panose="02000000000000000000" pitchFamily="2" charset="-78"/>
              </a:rPr>
              <a:t>رحلات  :      </a:t>
            </a:r>
            <a:r>
              <a:rPr lang="ar-SA" sz="2400" dirty="0">
                <a:solidFill>
                  <a:srgbClr val="FF0000"/>
                </a:solidFill>
                <a:latin typeface="Sakkal Majalla" panose="02000000000000000000" pitchFamily="2" charset="-78"/>
                <a:cs typeface="Sakkal Majalla" panose="02000000000000000000" pitchFamily="2" charset="-78"/>
              </a:rPr>
              <a:t>رحلة</a:t>
            </a:r>
          </a:p>
          <a:p>
            <a:pPr marL="0" indent="0" algn="r" rtl="1">
              <a:buNone/>
            </a:pPr>
            <a:r>
              <a:rPr lang="ar-SA" sz="2400" dirty="0">
                <a:latin typeface="Sakkal Majalla" panose="02000000000000000000" pitchFamily="2" charset="-78"/>
                <a:cs typeface="Sakkal Majalla" panose="02000000000000000000" pitchFamily="2" charset="-78"/>
              </a:rPr>
              <a:t>أسفار  :     </a:t>
            </a:r>
            <a:r>
              <a:rPr lang="ar-SA" sz="2400" dirty="0">
                <a:solidFill>
                  <a:srgbClr val="FF0000"/>
                </a:solidFill>
                <a:latin typeface="Sakkal Majalla" panose="02000000000000000000" pitchFamily="2" charset="-78"/>
                <a:cs typeface="Sakkal Majalla" panose="02000000000000000000" pitchFamily="2" charset="-78"/>
              </a:rPr>
              <a:t>سفر</a:t>
            </a:r>
          </a:p>
        </p:txBody>
      </p:sp>
      <p:sp>
        <p:nvSpPr>
          <p:cNvPr id="4" name="مستطيل: زوايا مستديرة 3">
            <a:extLst>
              <a:ext uri="{FF2B5EF4-FFF2-40B4-BE49-F238E27FC236}">
                <a16:creationId xmlns:a16="http://schemas.microsoft.com/office/drawing/2014/main" id="{1E7CE24B-FA3A-49D5-BC99-999788691E5A}"/>
              </a:ext>
            </a:extLst>
          </p:cNvPr>
          <p:cNvSpPr/>
          <p:nvPr/>
        </p:nvSpPr>
        <p:spPr>
          <a:xfrm>
            <a:off x="2546253" y="1294228"/>
            <a:ext cx="2236762" cy="56270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dirty="0"/>
          </a:p>
        </p:txBody>
      </p:sp>
      <p:pic>
        <p:nvPicPr>
          <p:cNvPr id="6" name="صورة 5">
            <a:extLst>
              <a:ext uri="{FF2B5EF4-FFF2-40B4-BE49-F238E27FC236}">
                <a16:creationId xmlns:a16="http://schemas.microsoft.com/office/drawing/2014/main" id="{3EE1EFBD-7DCF-4C5B-B050-97B2CF20A3B9}"/>
              </a:ext>
            </a:extLst>
          </p:cNvPr>
          <p:cNvPicPr>
            <a:picLocks noChangeAspect="1"/>
          </p:cNvPicPr>
          <p:nvPr/>
        </p:nvPicPr>
        <p:blipFill>
          <a:blip r:embed="rId4"/>
          <a:stretch>
            <a:fillRect/>
          </a:stretch>
        </p:blipFill>
        <p:spPr>
          <a:xfrm>
            <a:off x="2385120" y="2569389"/>
            <a:ext cx="1335140" cy="573074"/>
          </a:xfrm>
          <a:prstGeom prst="rect">
            <a:avLst/>
          </a:prstGeom>
        </p:spPr>
      </p:pic>
    </p:spTree>
    <p:extLst>
      <p:ext uri="{BB962C8B-B14F-4D97-AF65-F5344CB8AC3E}">
        <p14:creationId xmlns:p14="http://schemas.microsoft.com/office/powerpoint/2010/main" val="1372858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school.thmx</Template>
  <TotalTime>136</TotalTime>
  <Words>332</Words>
  <Application>Microsoft Office PowerPoint</Application>
  <PresentationFormat>On-screen Show (4:3)</PresentationFormat>
  <Paragraphs>27</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school</vt:lpstr>
      <vt:lpstr>قراءة من عادات الشعوب</vt:lpstr>
      <vt:lpstr>الهدف من الدرس: أن يقرأ التلميذ  النص قراءة سليمة ومعبرة</vt:lpstr>
      <vt:lpstr>PowerPoint Presentation</vt:lpstr>
      <vt:lpstr>PowerPoint Presentation</vt:lpstr>
      <vt:lpstr>أسئلة عن الدرس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Emad Ahmad</cp:lastModifiedBy>
  <cp:revision>35</cp:revision>
  <dcterms:created xsi:type="dcterms:W3CDTF">2020-05-02T02:36:07Z</dcterms:created>
  <dcterms:modified xsi:type="dcterms:W3CDTF">2020-09-09T07:36:46Z</dcterms:modified>
</cp:coreProperties>
</file>