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napToObjects="1">
      <p:cViewPr varScale="1">
        <p:scale>
          <a:sx n="64" d="100"/>
          <a:sy n="64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9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898FB6-8963-48BA-BA64-D0C4FB5953E2}" type="datetimeFigureOut">
              <a:rPr lang="ar-SY" smtClean="0"/>
              <a:t>06/01/1442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307A43-9820-464C-A2B9-C4C09FC7608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2353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07A43-9820-464C-A2B9-C4C09FC7608C}" type="slidenum">
              <a:rPr lang="ar-SY" smtClean="0"/>
              <a:t>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0535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/>
              <a:t>معارف ومهارات</a:t>
            </a:r>
            <a:br>
              <a:rPr lang="ar-SY" dirty="0"/>
            </a:br>
            <a:r>
              <a:rPr lang="ar-SY" dirty="0"/>
              <a:t>مجلس الأطفال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694"/>
            <a:ext cx="8117174" cy="70453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sz="2800" b="1" dirty="0"/>
              <a:t>عزيزي التلميذ هدفنا في هذا الدرسِ أن تقرأَ النصَ قراءةً سليمةً معبرةً .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234"/>
            <a:ext cx="8117174" cy="4956930"/>
          </a:xfrm>
        </p:spPr>
        <p:txBody>
          <a:bodyPr/>
          <a:lstStyle/>
          <a:p>
            <a:pPr marL="0" indent="0" algn="r">
              <a:buNone/>
            </a:pPr>
            <a:r>
              <a:rPr lang="ar-SY" sz="2800" dirty="0"/>
              <a:t>درسنا لهذا اليوم هو معارف ومهارات بعنوان مجلسُ الأطفالِ , لاحظوا الصورةَ الآتيةَ :  </a:t>
            </a:r>
            <a:r>
              <a:rPr lang="en-US" sz="2800" dirty="0"/>
              <a:t> </a:t>
            </a:r>
            <a:endParaRPr lang="ar-SY" sz="2800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BAA2850-94D7-47DE-8038-44A3AD70C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62" y="2147549"/>
            <a:ext cx="7809875" cy="256290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ADEA374-068A-435C-94DB-F79663CA8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369" y="4982080"/>
            <a:ext cx="1583947" cy="13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695"/>
            <a:ext cx="8229600" cy="5846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3200" dirty="0"/>
              <a:t>والآن بعد مشاهدةِ الصورةِ تعالوا لنجيبَ عن الأسئلةِ الآتيةِ معاً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311"/>
            <a:ext cx="8102184" cy="5343993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1- ما هو المكانُ الذي يجلسُ فيه الأطفالُ ؟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/>
              <a:t>2- سم مهمةَ الطفلِ الذي يتصدرُ الجلسةَ ؟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/>
              <a:t>3- وضح سببَ رفعِ بعضِ الأطفالِ أيديهم ؟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ECD6BEC6-1A3F-4939-A109-47B84125F745}"/>
              </a:ext>
            </a:extLst>
          </p:cNvPr>
          <p:cNvSpPr/>
          <p:nvPr/>
        </p:nvSpPr>
        <p:spPr>
          <a:xfrm>
            <a:off x="2593298" y="1633927"/>
            <a:ext cx="4721902" cy="58461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/>
              <a:t>مجلس الأطفال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B4F5412-363C-4412-A6FF-FB876E640CEC}"/>
              </a:ext>
            </a:extLst>
          </p:cNvPr>
          <p:cNvSpPr/>
          <p:nvPr/>
        </p:nvSpPr>
        <p:spPr>
          <a:xfrm>
            <a:off x="2593298" y="2768183"/>
            <a:ext cx="4721902" cy="58461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/>
              <a:t>قيادةُ الجلسةِ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5168C74-840B-4962-8EDD-D9B24134A8E0}"/>
              </a:ext>
            </a:extLst>
          </p:cNvPr>
          <p:cNvSpPr/>
          <p:nvPr/>
        </p:nvSpPr>
        <p:spPr>
          <a:xfrm>
            <a:off x="1124263" y="4068582"/>
            <a:ext cx="6925456" cy="58461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/>
              <a:t>للسماحِ لهم بالكلامِ وإبداءِ الرأيِ وفقَ الآدابِ المتبعةِ في المجلسِ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FF7CAC4-59B1-49B2-87E9-0855BBFCF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435" y="4957371"/>
            <a:ext cx="1425628" cy="114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087193" cy="64457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dirty="0"/>
              <a:t>مجلسُ الأطفالِ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4224"/>
            <a:ext cx="8087193" cy="4482058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ar-SY" dirty="0"/>
              <a:t>ناقشَ الأطفالُ في الجلسةِ مشكلاتِهِم ، إذ وقفَ أمجدُ من لجنةِ البيئةِ، وقال بصوتٍ جهوريّ: الحدائقُ رِئةُ المدينةِ ، لذلكَ على الكِبـــارِأن يَزيدُوا عددَ الحَدائقِ في كلّ مكان ، وأن يمنعوا بيعَ الأطــــــــــعمةِ المكشوفةِ لِيَعيشَ الأطفالُ في بيئةٍ نظيفةٍ وصحّةٍ جيّدةٍ.</a:t>
            </a:r>
          </a:p>
          <a:p>
            <a:pPr marL="0" indent="0" algn="r">
              <a:buNone/>
            </a:pPr>
            <a:r>
              <a:rPr lang="ar-SY" dirty="0"/>
              <a:t>أمّا الطفلةُ مروةُ من لَجنةِ حِمـــــــــايةِ الطفلِ مِنَ العُنفِ، فقد وَقفت تتحدّثُ، ونبرةُ الحُزن والأسى في صوتِها ، قائلةً: الأطفالُ في كلّ مكانٍ يتعرّضون للعنفِ ، لذلك نطلبُ من العالمِ حمايةُ الأطفالِ منَ                             و              العنفِ والعدوانِ .        </a:t>
            </a:r>
          </a:p>
          <a:p>
            <a:pPr marL="0" indent="0" algn="r">
              <a:buNone/>
            </a:pPr>
            <a:r>
              <a:rPr lang="ar-SY" dirty="0"/>
              <a:t>               ثمّ تابعت وقد أصبحَ صوتُها أقوى: إنّ بعضَ الأُسرِ           �      تدفعُ أطفالها إلى العملِ برغمِ إصدارِ</a:t>
            </a:r>
          </a:p>
          <a:p>
            <a:pPr marL="0" indent="0" algn="r">
              <a:buNone/>
            </a:pPr>
            <a:r>
              <a:rPr lang="ar-SY" dirty="0"/>
              <a:t>                  القوانينِ التي تمنعُ ذلك.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117174" cy="7045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dirty="0"/>
              <a:t>أستوعب وأفهم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254"/>
            <a:ext cx="8117174" cy="4986910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    </a:t>
            </a:r>
            <a:r>
              <a:rPr lang="ar-SY" sz="2800" dirty="0"/>
              <a:t>ما اسم اللّجنتين اللّتين شكّلهما الأطفالُ ، كما ورد في النص ؟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     لماذا طلبَ أمجدُ زيادةَ عددِ الحدائق في كلّ مكانٍ؟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                       </a:t>
            </a:r>
            <a:r>
              <a:rPr lang="ar-SY" dirty="0"/>
              <a:t>ماذا طلبت مروةُ من العالمِ؟</a:t>
            </a:r>
            <a:endParaRPr lang="en-US" dirty="0"/>
          </a:p>
        </p:txBody>
      </p:sp>
      <p:sp>
        <p:nvSpPr>
          <p:cNvPr id="4" name="مخطط انسيابي: رابط 3">
            <a:extLst>
              <a:ext uri="{FF2B5EF4-FFF2-40B4-BE49-F238E27FC236}">
                <a16:creationId xmlns:a16="http://schemas.microsoft.com/office/drawing/2014/main" id="{A0ECE57A-5EF0-4BC5-B02C-772FE599F3F6}"/>
              </a:ext>
            </a:extLst>
          </p:cNvPr>
          <p:cNvSpPr/>
          <p:nvPr/>
        </p:nvSpPr>
        <p:spPr>
          <a:xfrm>
            <a:off x="8144656" y="1262921"/>
            <a:ext cx="359764" cy="44970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/>
              <a:t>1</a:t>
            </a:r>
          </a:p>
        </p:txBody>
      </p:sp>
      <p:sp>
        <p:nvSpPr>
          <p:cNvPr id="5" name="مخطط انسيابي: رابط 4">
            <a:extLst>
              <a:ext uri="{FF2B5EF4-FFF2-40B4-BE49-F238E27FC236}">
                <a16:creationId xmlns:a16="http://schemas.microsoft.com/office/drawing/2014/main" id="{588AEBA2-3AD3-40BA-A49E-54C22AC920C5}"/>
              </a:ext>
            </a:extLst>
          </p:cNvPr>
          <p:cNvSpPr/>
          <p:nvPr/>
        </p:nvSpPr>
        <p:spPr>
          <a:xfrm>
            <a:off x="6373319" y="4358797"/>
            <a:ext cx="359764" cy="44970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/>
              <a:t>3</a:t>
            </a:r>
          </a:p>
        </p:txBody>
      </p:sp>
      <p:sp>
        <p:nvSpPr>
          <p:cNvPr id="6" name="مخطط انسيابي: رابط 5">
            <a:extLst>
              <a:ext uri="{FF2B5EF4-FFF2-40B4-BE49-F238E27FC236}">
                <a16:creationId xmlns:a16="http://schemas.microsoft.com/office/drawing/2014/main" id="{CB3B8CC0-46EF-4746-BEAE-3225422D7A44}"/>
              </a:ext>
            </a:extLst>
          </p:cNvPr>
          <p:cNvSpPr/>
          <p:nvPr/>
        </p:nvSpPr>
        <p:spPr>
          <a:xfrm>
            <a:off x="8189627" y="2735704"/>
            <a:ext cx="359764" cy="44970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/>
              <a:t>2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137F82DA-F2C2-4B78-A08B-E580D46A69EC}"/>
              </a:ext>
            </a:extLst>
          </p:cNvPr>
          <p:cNvSpPr/>
          <p:nvPr/>
        </p:nvSpPr>
        <p:spPr>
          <a:xfrm>
            <a:off x="1693888" y="1951937"/>
            <a:ext cx="5756223" cy="573373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لجنة البيئة ولجنة حماية الطفل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E640531-C09E-4AFF-AC76-15C0F6FC5499}"/>
              </a:ext>
            </a:extLst>
          </p:cNvPr>
          <p:cNvSpPr/>
          <p:nvPr/>
        </p:nvSpPr>
        <p:spPr>
          <a:xfrm>
            <a:off x="796978" y="3465677"/>
            <a:ext cx="5756223" cy="5733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لأن الحدائقَ رئةُ المجتمعِ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CE312D-9981-4B48-90EC-AEB627966BB4}"/>
              </a:ext>
            </a:extLst>
          </p:cNvPr>
          <p:cNvSpPr/>
          <p:nvPr/>
        </p:nvSpPr>
        <p:spPr>
          <a:xfrm>
            <a:off x="2878111" y="4976734"/>
            <a:ext cx="3854972" cy="89580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bg1"/>
                </a:solidFill>
              </a:rPr>
              <a:t>طلبت حمايةُ </a:t>
            </a:r>
          </a:p>
          <a:p>
            <a:pPr algn="ctr"/>
            <a:r>
              <a:rPr lang="ar-SY" sz="2800" dirty="0">
                <a:solidFill>
                  <a:schemeClr val="bg1"/>
                </a:solidFill>
              </a:rPr>
              <a:t>الأطفالِ منَ العنفِ والعدوانِ</a:t>
            </a:r>
            <a:endParaRPr lang="ar-SY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39" y="689548"/>
            <a:ext cx="8102184" cy="53641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     أ</a:t>
            </a:r>
            <a:r>
              <a:rPr lang="ar-SY" dirty="0"/>
              <a:t>صوغُ كلماتٍ وَفْقَ النّموذجِ : جلسَ              مجلس</a:t>
            </a:r>
          </a:p>
          <a:p>
            <a:pPr marL="0" indent="0" algn="r">
              <a:buNone/>
            </a:pPr>
            <a:r>
              <a:rPr lang="ar-SY" sz="2800" dirty="0"/>
              <a:t>                     وقف </a:t>
            </a:r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                  </a:t>
            </a:r>
            <a:r>
              <a:rPr lang="ar-SY" sz="2800" dirty="0"/>
              <a:t>                      نزل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    ابحث في النص عن جمعِ كل كلمة من الكلمات الآتية :</a:t>
            </a:r>
            <a:endParaRPr lang="en-US" sz="28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2800" dirty="0"/>
              <a:t>   </a:t>
            </a:r>
            <a:r>
              <a:rPr lang="ar-SY" sz="2800" dirty="0"/>
              <a:t>                 مشكلة :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Y" sz="2800" dirty="0"/>
              <a:t>                 حديقة :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Y" sz="2800" dirty="0"/>
              <a:t>                 قانون :</a:t>
            </a: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</p:txBody>
      </p:sp>
      <p:sp>
        <p:nvSpPr>
          <p:cNvPr id="6" name="سهم: لليسار 5">
            <a:extLst>
              <a:ext uri="{FF2B5EF4-FFF2-40B4-BE49-F238E27FC236}">
                <a16:creationId xmlns:a16="http://schemas.microsoft.com/office/drawing/2014/main" id="{4A220B28-31BA-421A-BC67-93D9CF101AAF}"/>
              </a:ext>
            </a:extLst>
          </p:cNvPr>
          <p:cNvSpPr/>
          <p:nvPr/>
        </p:nvSpPr>
        <p:spPr>
          <a:xfrm>
            <a:off x="2034912" y="1379094"/>
            <a:ext cx="1304145" cy="299803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خطط انسيابي: رابط 6">
            <a:extLst>
              <a:ext uri="{FF2B5EF4-FFF2-40B4-BE49-F238E27FC236}">
                <a16:creationId xmlns:a16="http://schemas.microsoft.com/office/drawing/2014/main" id="{4B60D718-9FFA-42B8-875E-ED4468F7B0F4}"/>
              </a:ext>
            </a:extLst>
          </p:cNvPr>
          <p:cNvSpPr/>
          <p:nvPr/>
        </p:nvSpPr>
        <p:spPr>
          <a:xfrm>
            <a:off x="8094688" y="1379093"/>
            <a:ext cx="464695" cy="299803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سهم: لليسار 7">
            <a:extLst>
              <a:ext uri="{FF2B5EF4-FFF2-40B4-BE49-F238E27FC236}">
                <a16:creationId xmlns:a16="http://schemas.microsoft.com/office/drawing/2014/main" id="{83CB5881-6A2B-4680-8A3C-FB9B0205F5F2}"/>
              </a:ext>
            </a:extLst>
          </p:cNvPr>
          <p:cNvSpPr/>
          <p:nvPr/>
        </p:nvSpPr>
        <p:spPr>
          <a:xfrm>
            <a:off x="4073574" y="2468378"/>
            <a:ext cx="1304145" cy="299803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" name="سهم: لليسار 8">
            <a:extLst>
              <a:ext uri="{FF2B5EF4-FFF2-40B4-BE49-F238E27FC236}">
                <a16:creationId xmlns:a16="http://schemas.microsoft.com/office/drawing/2014/main" id="{B788CF91-A868-4D09-8C47-CC14B5D86B24}"/>
              </a:ext>
            </a:extLst>
          </p:cNvPr>
          <p:cNvSpPr/>
          <p:nvPr/>
        </p:nvSpPr>
        <p:spPr>
          <a:xfrm>
            <a:off x="4032352" y="1904636"/>
            <a:ext cx="1304145" cy="299803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13A9F91-5FBE-45BD-8745-303A6F5A3EAF}"/>
              </a:ext>
            </a:extLst>
          </p:cNvPr>
          <p:cNvSpPr/>
          <p:nvPr/>
        </p:nvSpPr>
        <p:spPr>
          <a:xfrm>
            <a:off x="1314136" y="1776954"/>
            <a:ext cx="2053653" cy="4572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/>
              <a:t>موقف</a:t>
            </a:r>
            <a:endParaRPr lang="ar-SY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9AC241A-5AE6-43FA-A0FA-A3BE8EE1142E}"/>
              </a:ext>
            </a:extLst>
          </p:cNvPr>
          <p:cNvSpPr/>
          <p:nvPr/>
        </p:nvSpPr>
        <p:spPr>
          <a:xfrm>
            <a:off x="1319134" y="2419394"/>
            <a:ext cx="2053653" cy="4572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/>
              <a:t>منزل</a:t>
            </a:r>
            <a:endParaRPr lang="ar-SY" dirty="0"/>
          </a:p>
        </p:txBody>
      </p:sp>
      <p:sp>
        <p:nvSpPr>
          <p:cNvPr id="12" name="مخطط انسيابي: رابط 11">
            <a:extLst>
              <a:ext uri="{FF2B5EF4-FFF2-40B4-BE49-F238E27FC236}">
                <a16:creationId xmlns:a16="http://schemas.microsoft.com/office/drawing/2014/main" id="{D69F990D-BBF7-4433-BB49-9E5A9590BDC1}"/>
              </a:ext>
            </a:extLst>
          </p:cNvPr>
          <p:cNvSpPr/>
          <p:nvPr/>
        </p:nvSpPr>
        <p:spPr>
          <a:xfrm>
            <a:off x="8094689" y="3394115"/>
            <a:ext cx="464695" cy="299803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" name="مخطط انسيابي: محطة طرفية 12">
            <a:extLst>
              <a:ext uri="{FF2B5EF4-FFF2-40B4-BE49-F238E27FC236}">
                <a16:creationId xmlns:a16="http://schemas.microsoft.com/office/drawing/2014/main" id="{C602BCCC-D582-4817-A3F8-4D878010E694}"/>
              </a:ext>
            </a:extLst>
          </p:cNvPr>
          <p:cNvSpPr/>
          <p:nvPr/>
        </p:nvSpPr>
        <p:spPr>
          <a:xfrm>
            <a:off x="2728207" y="3964000"/>
            <a:ext cx="2690734" cy="457200"/>
          </a:xfrm>
          <a:prstGeom prst="flowChartTerminator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مشكلات</a:t>
            </a:r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9962D905-6824-4FEC-8934-F53E34A014A2}"/>
              </a:ext>
            </a:extLst>
          </p:cNvPr>
          <p:cNvSpPr/>
          <p:nvPr/>
        </p:nvSpPr>
        <p:spPr>
          <a:xfrm>
            <a:off x="2795664" y="4697904"/>
            <a:ext cx="2690734" cy="45720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حدائق</a:t>
            </a:r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15" name="مخطط انسيابي: محطة طرفية 14">
            <a:extLst>
              <a:ext uri="{FF2B5EF4-FFF2-40B4-BE49-F238E27FC236}">
                <a16:creationId xmlns:a16="http://schemas.microsoft.com/office/drawing/2014/main" id="{4508C703-49EB-4035-B1F7-A8E81E41FFDD}"/>
              </a:ext>
            </a:extLst>
          </p:cNvPr>
          <p:cNvSpPr/>
          <p:nvPr/>
        </p:nvSpPr>
        <p:spPr>
          <a:xfrm>
            <a:off x="2795664" y="5460531"/>
            <a:ext cx="2690734" cy="457200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قوانين</a:t>
            </a:r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16" name="مخطط انسيابي: محطة طرفية 15">
            <a:extLst>
              <a:ext uri="{FF2B5EF4-FFF2-40B4-BE49-F238E27FC236}">
                <a16:creationId xmlns:a16="http://schemas.microsoft.com/office/drawing/2014/main" id="{E749B579-3B08-48D1-BD16-9039AE1B6140}"/>
              </a:ext>
            </a:extLst>
          </p:cNvPr>
          <p:cNvSpPr/>
          <p:nvPr/>
        </p:nvSpPr>
        <p:spPr>
          <a:xfrm>
            <a:off x="2248525" y="539646"/>
            <a:ext cx="4062334" cy="53402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/>
              <a:t>اللغة والتراكيب</a:t>
            </a:r>
          </a:p>
        </p:txBody>
      </p:sp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716"/>
            <a:ext cx="8102184" cy="5691448"/>
          </a:xfrm>
        </p:spPr>
        <p:txBody>
          <a:bodyPr/>
          <a:lstStyle/>
          <a:p>
            <a:pPr marL="0" indent="0" algn="ctr">
              <a:buNone/>
            </a:pPr>
            <a:r>
              <a:rPr lang="ar-SY" b="1" u="sng" dirty="0">
                <a:solidFill>
                  <a:srgbClr val="FF0000"/>
                </a:solidFill>
              </a:rPr>
              <a:t>موقف ورأي</a:t>
            </a:r>
            <a:endParaRPr lang="en-US" b="1" u="sng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ar-SY" sz="2800" b="1" dirty="0">
                <a:solidFill>
                  <a:srgbClr val="FF0000"/>
                </a:solidFill>
              </a:rPr>
              <a:t>     </a:t>
            </a:r>
            <a:r>
              <a:rPr lang="ar-SY" sz="2800" b="1" dirty="0"/>
              <a:t>ما رأيك في جلسة مجلس الأطفال ؟</a:t>
            </a:r>
          </a:p>
          <a:p>
            <a:pPr marL="0" indent="0" algn="r">
              <a:buNone/>
            </a:pPr>
            <a:r>
              <a:rPr lang="ar-SY" sz="2800" dirty="0"/>
              <a:t>    جلسةٌ رائعةٌ ومفيدةٌ , ناقشَ الأطفالُ فيها بعضَ المشــــــــــاكلِ التي تعترضهم , وحـــــــــاولوا وضع الحـــــــــــلول المناسبة لهذه المشاكل  </a:t>
            </a:r>
          </a:p>
          <a:p>
            <a:pPr marL="0" indent="0" algn="r">
              <a:buNone/>
            </a:pPr>
            <a:r>
              <a:rPr lang="ar-SY" sz="2800" dirty="0"/>
              <a:t>كما كانت جلسةً منظمةً يقودها شخصٌ واحدٌ , ومن يريدُ الكـــلامَ يقومُ برفعِ يده للتحدثِ وإبداءِ الرأي .</a:t>
            </a:r>
          </a:p>
          <a:p>
            <a:pPr marL="0" indent="0" algn="r">
              <a:buNone/>
            </a:pPr>
            <a:r>
              <a:rPr lang="ar-SY" sz="2800" dirty="0"/>
              <a:t>                - يجبُ علينا أن نتعلمَ من هذهِ الجلسةِ النظامَ والقدرةَ</a:t>
            </a:r>
          </a:p>
          <a:p>
            <a:pPr marL="0" indent="0" algn="r">
              <a:buNone/>
            </a:pPr>
            <a:r>
              <a:rPr lang="ar-SY" sz="2800" dirty="0"/>
              <a:t>                 على طرحِ المشاكلِ وإيجادِ الحلولِ المناسبةِ لها .</a:t>
            </a:r>
            <a:endParaRPr lang="en-US" sz="2800" dirty="0"/>
          </a:p>
        </p:txBody>
      </p:sp>
      <p:sp>
        <p:nvSpPr>
          <p:cNvPr id="4" name="انفجار: 8 نقاط 3">
            <a:extLst>
              <a:ext uri="{FF2B5EF4-FFF2-40B4-BE49-F238E27FC236}">
                <a16:creationId xmlns:a16="http://schemas.microsoft.com/office/drawing/2014/main" id="{9605A748-231C-4265-885E-6D0F62A57B39}"/>
              </a:ext>
            </a:extLst>
          </p:cNvPr>
          <p:cNvSpPr/>
          <p:nvPr/>
        </p:nvSpPr>
        <p:spPr>
          <a:xfrm>
            <a:off x="8034728" y="929390"/>
            <a:ext cx="524656" cy="794479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91A5E75-DBF0-45AA-9B9F-5F1A66105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037" y="4526796"/>
            <a:ext cx="1645472" cy="17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5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706"/>
            <a:ext cx="8102184" cy="567645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>
                <a:solidFill>
                  <a:srgbClr val="FF0000"/>
                </a:solidFill>
              </a:rPr>
              <a:t>إلى هنا نكون قد انتهينا من درسنا لهذا اليوم :</a:t>
            </a:r>
          </a:p>
          <a:p>
            <a:pPr marL="0" indent="0" algn="r">
              <a:buNone/>
            </a:pPr>
            <a:r>
              <a:rPr lang="ar-SA" sz="2800" dirty="0"/>
              <a:t>يجب علينا أن نقرأ</a:t>
            </a:r>
            <a:r>
              <a:rPr lang="ar-SY" sz="2800" dirty="0"/>
              <a:t>َ</a:t>
            </a:r>
            <a:r>
              <a:rPr lang="ar-SA" sz="2800" dirty="0"/>
              <a:t> الدرس</a:t>
            </a:r>
            <a:r>
              <a:rPr lang="ar-SY" sz="2800" dirty="0"/>
              <a:t>َ</a:t>
            </a:r>
            <a:r>
              <a:rPr lang="ar-SA" sz="2800" dirty="0"/>
              <a:t> قراءة</a:t>
            </a:r>
            <a:r>
              <a:rPr lang="ar-SY" sz="2800" dirty="0"/>
              <a:t>ً</a:t>
            </a:r>
            <a:r>
              <a:rPr lang="ar-SA" sz="2800" dirty="0"/>
              <a:t> صحيحة</a:t>
            </a:r>
            <a:r>
              <a:rPr lang="ar-SY" sz="2800" dirty="0"/>
              <a:t>ً</a:t>
            </a:r>
            <a:r>
              <a:rPr lang="ar-SA" sz="2800" dirty="0"/>
              <a:t> معبرة</a:t>
            </a:r>
            <a:r>
              <a:rPr lang="ar-SY" sz="2800" dirty="0"/>
              <a:t>ً</a:t>
            </a:r>
            <a:r>
              <a:rPr lang="ar-SA" sz="2800" dirty="0"/>
              <a:t> بمساعدة</a:t>
            </a:r>
            <a:r>
              <a:rPr lang="ar-SY" sz="2800" dirty="0"/>
              <a:t>ِ</a:t>
            </a:r>
            <a:r>
              <a:rPr lang="ar-SA" sz="2800" dirty="0"/>
              <a:t> الأهل</a:t>
            </a:r>
            <a:r>
              <a:rPr lang="ar-SY" sz="2800" dirty="0"/>
              <a:t>ِ</a:t>
            </a:r>
            <a:r>
              <a:rPr lang="ar-SA" sz="2800" dirty="0"/>
              <a:t> , وإرسال</a:t>
            </a:r>
            <a:r>
              <a:rPr lang="ar-SY" sz="2800" dirty="0"/>
              <a:t>ِ</a:t>
            </a:r>
            <a:r>
              <a:rPr lang="ar-SA" sz="2800" dirty="0"/>
              <a:t> مقاطع</a:t>
            </a:r>
            <a:r>
              <a:rPr lang="ar-SY" sz="2800" dirty="0"/>
              <a:t>َ</a:t>
            </a:r>
            <a:r>
              <a:rPr lang="ar-SA" sz="2800" dirty="0"/>
              <a:t> صوت أو فيديو للمدرس</a:t>
            </a:r>
            <a:r>
              <a:rPr lang="ar-SY" sz="2800" dirty="0"/>
              <a:t>ِ .</a:t>
            </a:r>
            <a:r>
              <a:rPr lang="ar-SA" sz="2800" dirty="0"/>
              <a:t> </a:t>
            </a:r>
            <a:endParaRPr lang="en-US" sz="2800" dirty="0"/>
          </a:p>
          <a:p>
            <a:pPr marL="0" indent="0" algn="r">
              <a:buNone/>
            </a:pPr>
            <a:r>
              <a:rPr lang="ar-SA" sz="2800" dirty="0"/>
              <a:t>ويجب</a:t>
            </a:r>
            <a:r>
              <a:rPr lang="ar-SY" sz="2800" dirty="0"/>
              <a:t>ُ</a:t>
            </a:r>
            <a:r>
              <a:rPr lang="ar-SA" sz="2800" dirty="0"/>
              <a:t> علينا أن نحل</a:t>
            </a:r>
            <a:r>
              <a:rPr lang="ar-SY" sz="2800" dirty="0"/>
              <a:t>َ</a:t>
            </a:r>
            <a:r>
              <a:rPr lang="ar-SA" sz="2800" dirty="0"/>
              <a:t> الواجب</a:t>
            </a:r>
            <a:r>
              <a:rPr lang="ar-SY" sz="2800" dirty="0"/>
              <a:t>َ</a:t>
            </a:r>
            <a:r>
              <a:rPr lang="ar-SA" sz="2800" dirty="0"/>
              <a:t> المنزلي بمساعدة</a:t>
            </a:r>
            <a:r>
              <a:rPr lang="ar-SY" sz="2800" dirty="0"/>
              <a:t>ِ</a:t>
            </a:r>
            <a:r>
              <a:rPr lang="ar-SA" sz="2800" dirty="0"/>
              <a:t> الأهل</a:t>
            </a:r>
            <a:r>
              <a:rPr lang="ar-SY" sz="2800" dirty="0"/>
              <a:t>ِ</a:t>
            </a:r>
            <a:r>
              <a:rPr lang="ar-SA" sz="2800" dirty="0"/>
              <a:t> , مع الأخذ</a:t>
            </a:r>
            <a:r>
              <a:rPr lang="ar-SY" sz="2800" dirty="0"/>
              <a:t>ِ</a:t>
            </a:r>
            <a:r>
              <a:rPr lang="ar-SA" sz="2800" dirty="0"/>
              <a:t> بعين</a:t>
            </a:r>
            <a:r>
              <a:rPr lang="ar-SY" sz="2800" dirty="0"/>
              <a:t>ِ</a:t>
            </a:r>
            <a:r>
              <a:rPr lang="ar-SA" sz="2800" dirty="0"/>
              <a:t> الاعتبار</a:t>
            </a:r>
            <a:r>
              <a:rPr lang="ar-SY" sz="2800" dirty="0"/>
              <a:t>ِ</a:t>
            </a:r>
            <a:r>
              <a:rPr lang="ar-SA" sz="2800" dirty="0"/>
              <a:t> استخدام</a:t>
            </a:r>
            <a:r>
              <a:rPr lang="ar-SY" sz="2800" dirty="0"/>
              <a:t>ُ</a:t>
            </a:r>
            <a:r>
              <a:rPr lang="ar-SA" sz="2800" dirty="0"/>
              <a:t> إجراءات</a:t>
            </a:r>
            <a:r>
              <a:rPr lang="ar-SY" sz="2800" dirty="0"/>
              <a:t>ِ</a:t>
            </a:r>
            <a:r>
              <a:rPr lang="ar-SA" sz="2800" dirty="0"/>
              <a:t> الوقاية</a:t>
            </a:r>
            <a:r>
              <a:rPr lang="ar-SY" sz="2800" dirty="0"/>
              <a:t>ِ الخاصةِ بسلامتنا .</a:t>
            </a:r>
            <a:r>
              <a:rPr lang="ar-SA" sz="2800" dirty="0"/>
              <a:t> </a:t>
            </a:r>
            <a:endParaRPr lang="en-US" sz="28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66B041-1504-4769-90A3-374F8649A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960" y="3131850"/>
            <a:ext cx="4085496" cy="26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92062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170</TotalTime>
  <Words>419</Words>
  <Application>Microsoft Office PowerPoint</Application>
  <PresentationFormat>عرض على الشاشة (4:3)</PresentationFormat>
  <Paragraphs>57</Paragraphs>
  <Slides>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</vt:lpstr>
      <vt:lpstr>school</vt:lpstr>
      <vt:lpstr>معارف ومهارات مجلس الأطفال</vt:lpstr>
      <vt:lpstr>عزيزي التلميذ هدفنا في هذا الدرسِ أن تقرأَ النصَ قراءةً سليمةً معبرةً .</vt:lpstr>
      <vt:lpstr>والآن بعد مشاهدةِ الصورةِ تعالوا لنجيبَ عن الأسئلةِ الآتيةِ معاً :</vt:lpstr>
      <vt:lpstr>مجلسُ الأطفالِ</vt:lpstr>
      <vt:lpstr>أستوعب وأفهم 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26</cp:revision>
  <dcterms:created xsi:type="dcterms:W3CDTF">2020-05-02T02:36:07Z</dcterms:created>
  <dcterms:modified xsi:type="dcterms:W3CDTF">2020-08-24T06:47:47Z</dcterms:modified>
</cp:coreProperties>
</file>