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41" autoAdjust="0"/>
    <p:restoredTop sz="93933" autoAdjust="0"/>
  </p:normalViewPr>
  <p:slideViewPr>
    <p:cSldViewPr snapToGrid="0" snapToObjects="1">
      <p:cViewPr varScale="1">
        <p:scale>
          <a:sx n="68" d="100"/>
          <a:sy n="68" d="100"/>
        </p:scale>
        <p:origin x="15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EBB65F0-7896-47E5-8AF6-E29934EC3B27}" type="datetimeFigureOut">
              <a:rPr lang="ar-SY" smtClean="0"/>
              <a:t>12/01/1442</a:t>
            </a:fld>
            <a:endParaRPr lang="ar-SY"/>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4B0E41B-7021-4977-8012-6E807C5A507A}" type="slidenum">
              <a:rPr lang="ar-SY" smtClean="0"/>
              <a:t>‹#›</a:t>
            </a:fld>
            <a:endParaRPr lang="ar-SY"/>
          </a:p>
        </p:txBody>
      </p:sp>
    </p:spTree>
    <p:extLst>
      <p:ext uri="{BB962C8B-B14F-4D97-AF65-F5344CB8AC3E}">
        <p14:creationId xmlns:p14="http://schemas.microsoft.com/office/powerpoint/2010/main" val="1545732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5"/>
          </p:nvPr>
        </p:nvSpPr>
        <p:spPr/>
        <p:txBody>
          <a:bodyPr/>
          <a:lstStyle/>
          <a:p>
            <a:fld id="{B4B0E41B-7021-4977-8012-6E807C5A507A}" type="slidenum">
              <a:rPr lang="ar-SY" smtClean="0"/>
              <a:t>1</a:t>
            </a:fld>
            <a:endParaRPr lang="ar-SY"/>
          </a:p>
        </p:txBody>
      </p:sp>
    </p:spTree>
    <p:extLst>
      <p:ext uri="{BB962C8B-B14F-4D97-AF65-F5344CB8AC3E}">
        <p14:creationId xmlns:p14="http://schemas.microsoft.com/office/powerpoint/2010/main" val="3252463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687018-D117-7A45-8E9B-B06732E9A126}"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70757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53309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60895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22380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687018-D117-7A45-8E9B-B06732E9A126}"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79063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687018-D117-7A45-8E9B-B06732E9A126}"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94589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687018-D117-7A45-8E9B-B06732E9A126}" type="datetimeFigureOut">
              <a:rPr lang="en-US" smtClean="0"/>
              <a:t>8/30/2020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201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687018-D117-7A45-8E9B-B06732E9A126}" type="datetimeFigureOut">
              <a:rPr lang="en-US" smtClean="0"/>
              <a:t>8/30/2020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51294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87018-D117-7A45-8E9B-B06732E9A126}" type="datetimeFigureOut">
              <a:rPr lang="en-US" smtClean="0"/>
              <a:t>8/30/2020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45324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21258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56929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87018-D117-7A45-8E9B-B06732E9A126}" type="datetimeFigureOut">
              <a:rPr lang="en-US" smtClean="0"/>
              <a:t>8/30/2020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5A126-7E84-D747-AF92-EC0B93F1AB61}" type="slidenum">
              <a:rPr lang="en-US" smtClean="0"/>
              <a:t>‹#›</a:t>
            </a:fld>
            <a:endParaRPr lang="en-US"/>
          </a:p>
        </p:txBody>
      </p:sp>
    </p:spTree>
    <p:extLst>
      <p:ext uri="{BB962C8B-B14F-4D97-AF65-F5344CB8AC3E}">
        <p14:creationId xmlns:p14="http://schemas.microsoft.com/office/powerpoint/2010/main" val="27990883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2470" y="4511569"/>
            <a:ext cx="3761405" cy="2216689"/>
          </a:xfrm>
        </p:spPr>
        <p:txBody>
          <a:bodyPr/>
          <a:lstStyle/>
          <a:p>
            <a:r>
              <a:rPr lang="ar-SY" dirty="0"/>
              <a:t>معارف ومهارات</a:t>
            </a:r>
            <a:br>
              <a:rPr lang="ar-SY" dirty="0"/>
            </a:br>
            <a:r>
              <a:rPr lang="ar-SY" dirty="0"/>
              <a:t>هواية التمثيل</a:t>
            </a:r>
            <a:endParaRPr lang="en-US" dirty="0"/>
          </a:p>
        </p:txBody>
      </p:sp>
    </p:spTree>
    <p:extLst>
      <p:ext uri="{BB962C8B-B14F-4D97-AF65-F5344CB8AC3E}">
        <p14:creationId xmlns:p14="http://schemas.microsoft.com/office/powerpoint/2010/main" val="169874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91319"/>
            <a:ext cx="8086299" cy="709686"/>
          </a:xfrm>
          <a:solidFill>
            <a:schemeClr val="accent6">
              <a:lumMod val="40000"/>
              <a:lumOff val="60000"/>
            </a:schemeClr>
          </a:solidFill>
        </p:spPr>
        <p:txBody>
          <a:bodyPr>
            <a:normAutofit fontScale="90000"/>
          </a:bodyPr>
          <a:lstStyle/>
          <a:p>
            <a:r>
              <a:rPr lang="ar-SY" sz="3200" dirty="0"/>
              <a:t>عزيزي التلميذ هدفنا لهذا الدرسِ قراءةُ الدرسِ قراءةً سليمةً معبرةً</a:t>
            </a:r>
            <a:endParaRPr lang="en-US" sz="3200" dirty="0"/>
          </a:p>
        </p:txBody>
      </p:sp>
      <p:sp>
        <p:nvSpPr>
          <p:cNvPr id="3" name="Content Placeholder 2"/>
          <p:cNvSpPr>
            <a:spLocks noGrp="1"/>
          </p:cNvSpPr>
          <p:nvPr>
            <p:ph idx="1"/>
          </p:nvPr>
        </p:nvSpPr>
        <p:spPr>
          <a:xfrm>
            <a:off x="457200" y="1201004"/>
            <a:ext cx="8086299" cy="5431808"/>
          </a:xfrm>
        </p:spPr>
        <p:txBody>
          <a:bodyPr>
            <a:normAutofit/>
          </a:bodyPr>
          <a:lstStyle/>
          <a:p>
            <a:pPr marL="0" indent="0" algn="r">
              <a:buNone/>
            </a:pPr>
            <a:r>
              <a:rPr lang="ar-SY" sz="2800" dirty="0"/>
              <a:t>الآن أجب عن الأسئلةِ الآتيةِ :</a:t>
            </a:r>
          </a:p>
          <a:p>
            <a:pPr marL="0" indent="0" algn="r">
              <a:lnSpc>
                <a:spcPct val="150000"/>
              </a:lnSpc>
              <a:buNone/>
            </a:pPr>
            <a:r>
              <a:rPr lang="ar-SY" sz="2800" dirty="0"/>
              <a:t>- ما اسمكَ ؟</a:t>
            </a:r>
          </a:p>
          <a:p>
            <a:pPr marL="0" indent="0" algn="r">
              <a:lnSpc>
                <a:spcPct val="150000"/>
              </a:lnSpc>
              <a:buNone/>
            </a:pPr>
            <a:r>
              <a:rPr lang="ar-SY" sz="2800" dirty="0"/>
              <a:t>- ما هوايتكَ ؟</a:t>
            </a:r>
          </a:p>
          <a:p>
            <a:pPr marL="0" indent="0" algn="r">
              <a:buNone/>
            </a:pPr>
            <a:r>
              <a:rPr lang="ar-SY" sz="2800" dirty="0"/>
              <a:t>- أين تمارسها ؟</a:t>
            </a:r>
          </a:p>
          <a:p>
            <a:pPr marL="0" indent="0" algn="r">
              <a:buNone/>
            </a:pPr>
            <a:r>
              <a:rPr lang="ar-SY" sz="2800" dirty="0"/>
              <a:t>- هل تحبُ التمثيلَ ؟</a:t>
            </a:r>
            <a:endParaRPr lang="en-US" sz="2800" dirty="0"/>
          </a:p>
          <a:p>
            <a:pPr marL="0" indent="0" algn="r">
              <a:buNone/>
            </a:pPr>
            <a:endParaRPr lang="ar-SY" sz="2800" dirty="0"/>
          </a:p>
          <a:p>
            <a:pPr marL="0" indent="0" algn="r">
              <a:buNone/>
            </a:pPr>
            <a:r>
              <a:rPr lang="ar-SY" sz="2800" dirty="0"/>
              <a:t>        - هل شاركتَ في مسرحية أعدتها مدرستك؟</a:t>
            </a:r>
          </a:p>
        </p:txBody>
      </p:sp>
      <p:pic>
        <p:nvPicPr>
          <p:cNvPr id="5" name="صورة 4">
            <a:extLst>
              <a:ext uri="{FF2B5EF4-FFF2-40B4-BE49-F238E27FC236}">
                <a16:creationId xmlns:a16="http://schemas.microsoft.com/office/drawing/2014/main" id="{3CB63F97-13B7-4920-A702-3F4D1E475FF8}"/>
              </a:ext>
            </a:extLst>
          </p:cNvPr>
          <p:cNvPicPr>
            <a:picLocks noChangeAspect="1"/>
          </p:cNvPicPr>
          <p:nvPr/>
        </p:nvPicPr>
        <p:blipFill>
          <a:blip r:embed="rId3"/>
          <a:stretch>
            <a:fillRect/>
          </a:stretch>
        </p:blipFill>
        <p:spPr>
          <a:xfrm>
            <a:off x="457200" y="1690642"/>
            <a:ext cx="5656997" cy="3057099"/>
          </a:xfrm>
          <a:prstGeom prst="rect">
            <a:avLst/>
          </a:prstGeom>
        </p:spPr>
      </p:pic>
      <p:sp>
        <p:nvSpPr>
          <p:cNvPr id="6" name="مستطيل: زوايا مستديرة 5">
            <a:extLst>
              <a:ext uri="{FF2B5EF4-FFF2-40B4-BE49-F238E27FC236}">
                <a16:creationId xmlns:a16="http://schemas.microsoft.com/office/drawing/2014/main" id="{72219C85-32E6-415D-9FAE-C503DDF7252F}"/>
              </a:ext>
            </a:extLst>
          </p:cNvPr>
          <p:cNvSpPr/>
          <p:nvPr/>
        </p:nvSpPr>
        <p:spPr>
          <a:xfrm>
            <a:off x="3084394" y="5418161"/>
            <a:ext cx="3930555" cy="70968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000" b="1" i="0" u="none" strike="noStrike" baseline="0" dirty="0">
                <a:solidFill>
                  <a:schemeClr val="tx1"/>
                </a:solidFill>
                <a:latin typeface="AXtYasmineBold"/>
              </a:rPr>
              <a:t>والآن عزيزي تعالَ لنقرأ النص الآتي:</a:t>
            </a:r>
            <a:endParaRPr lang="ar-SY" sz="2000" b="1" dirty="0">
              <a:solidFill>
                <a:schemeClr val="tx1"/>
              </a:solidFill>
            </a:endParaRPr>
          </a:p>
        </p:txBody>
      </p:sp>
    </p:spTree>
    <p:extLst>
      <p:ext uri="{BB962C8B-B14F-4D97-AF65-F5344CB8AC3E}">
        <p14:creationId xmlns:p14="http://schemas.microsoft.com/office/powerpoint/2010/main" val="201815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3082"/>
            <a:ext cx="8004412" cy="5227091"/>
          </a:xfrm>
        </p:spPr>
        <p:txBody>
          <a:bodyPr>
            <a:normAutofit/>
          </a:bodyPr>
          <a:lstStyle/>
          <a:p>
            <a:pPr marL="0" indent="0" algn="ctr">
              <a:buNone/>
            </a:pPr>
            <a:r>
              <a:rPr lang="ar-SY" sz="3000" b="0" i="0" u="none" strike="noStrike" baseline="0" dirty="0">
                <a:latin typeface="AXtYasmineLight"/>
              </a:rPr>
              <a:t>-1-</a:t>
            </a:r>
          </a:p>
          <a:p>
            <a:pPr marL="0" indent="0" algn="r">
              <a:buNone/>
            </a:pPr>
            <a:r>
              <a:rPr lang="ar-SY" sz="2800" b="0" i="0" u="none" strike="noStrike" baseline="0" dirty="0">
                <a:latin typeface="AXtYasmineLight"/>
              </a:rPr>
              <a:t>بدأَ حُسامٌ يستَعدّ لِلمشاركةِ في عرضِ مَسرحيّةٍ في المدرَسة، فكانَ في أوقاتِ فراغِهِ يُسرِعُ إلى مِرآةِ خِزانَت</a:t>
            </a:r>
            <a:r>
              <a:rPr lang="ar-SY" sz="2800" dirty="0">
                <a:latin typeface="AXtYasmineLight"/>
              </a:rPr>
              <a:t>ه</a:t>
            </a:r>
            <a:r>
              <a:rPr lang="ar-SY" sz="2800" b="0" i="0" u="none" strike="noStrike" baseline="0" dirty="0">
                <a:latin typeface="AXtYasmineLight"/>
              </a:rPr>
              <a:t>ِ يَقفُ أمامَها كالفارسِ، وينظرُ إِلى وَجههِ وهو يشكّلهُ على هيئاتٍ مُختلفةٍ. كانَ يضحَكُ أَمامَ المرآة فَتُشرقُ أساريرهُ وتَلتَمعُ عينَاهُ، فيعبسُ وجهُهُ، ويُقطّبُ حاجبيهِ أو يغضبُ، وكانَ</a:t>
            </a:r>
            <a:r>
              <a:rPr lang="ar-SY" sz="2800" dirty="0">
                <a:latin typeface="AXtYasmineLight"/>
              </a:rPr>
              <a:t> يتنقّلُ في غُرفَتِهِ بِتَثاقُلٍ</a:t>
            </a:r>
            <a:r>
              <a:rPr lang="ar-SY" sz="2800" b="0" i="0" u="none" strike="noStrike" baseline="0" dirty="0">
                <a:latin typeface="AXtYasmineLight"/>
              </a:rPr>
              <a:t> أو خفّةٍ، يتطاوَلُ أو يتقارص وَيُحرّكُ يدَيه في اضطرابٍ أو في هُدوءٍ ولِينٍ تارةً، وتارةً يَصيحُ بِصوتٍ جَهوَريّ، وَيُتَمتِمُ بصوتٍ خافِتٍ كأنّه يحَدّثُ نفسَهُ، يهمِسُ بِصوتٍ لا يكادُ يُسمَعُ، وحين تُتعبهُ تلك التّمارينُ يستلقي على فِراشهِ، ويأخذُ في استظهارِ</a:t>
            </a:r>
            <a:endParaRPr lang="en-US" sz="2800" b="0" i="0" u="none" strike="noStrike" baseline="0" dirty="0">
              <a:latin typeface="AXtYasmineLight"/>
            </a:endParaRPr>
          </a:p>
          <a:p>
            <a:pPr marL="0" indent="0" algn="r">
              <a:buNone/>
            </a:pPr>
            <a:r>
              <a:rPr lang="en-US" sz="2800" dirty="0">
                <a:latin typeface="AXtYasmineLight"/>
              </a:rPr>
              <a:t>   </a:t>
            </a:r>
            <a:r>
              <a:rPr lang="ar-SY" sz="2800" b="0" i="0" u="none" strike="noStrike" baseline="0" dirty="0">
                <a:latin typeface="AXtYasmineLight"/>
              </a:rPr>
              <a:t>             الخطاباتِ التي يقُولُها عند أداءِ دَورِه.</a:t>
            </a:r>
            <a:endParaRPr lang="en-US" sz="2800" dirty="0"/>
          </a:p>
        </p:txBody>
      </p:sp>
    </p:spTree>
    <p:extLst>
      <p:ext uri="{BB962C8B-B14F-4D97-AF65-F5344CB8AC3E}">
        <p14:creationId xmlns:p14="http://schemas.microsoft.com/office/powerpoint/2010/main" val="284832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0376"/>
            <a:ext cx="8045355" cy="5675787"/>
          </a:xfrm>
        </p:spPr>
        <p:txBody>
          <a:bodyPr>
            <a:normAutofit/>
          </a:bodyPr>
          <a:lstStyle/>
          <a:p>
            <a:pPr marL="0" indent="0" algn="ctr">
              <a:buNone/>
            </a:pPr>
            <a:r>
              <a:rPr lang="ar-SY" sz="2800" b="0" i="0" u="none" strike="noStrike" baseline="0" dirty="0">
                <a:latin typeface="AXtYasmineLight"/>
              </a:rPr>
              <a:t> </a:t>
            </a:r>
            <a:r>
              <a:rPr lang="en-US" sz="2800" b="0" i="0" u="none" strike="noStrike" baseline="0" dirty="0">
                <a:latin typeface="AXtYasmineLight"/>
              </a:rPr>
              <a:t>-2-</a:t>
            </a:r>
            <a:endParaRPr lang="ar-SY" sz="2800" b="0" i="0" u="none" strike="noStrike" baseline="0" dirty="0">
              <a:latin typeface="AXtYasmineLight"/>
            </a:endParaRPr>
          </a:p>
          <a:p>
            <a:pPr marL="0" indent="0" algn="r">
              <a:buNone/>
            </a:pPr>
            <a:r>
              <a:rPr lang="ar-SY" sz="2800" b="0" i="0" u="none" strike="noStrike" baseline="0" dirty="0">
                <a:latin typeface="AXtYasmineLight"/>
              </a:rPr>
              <a:t>وفي يوم تقديمِ العرض أسرعَ إلى المسرَحِ، فوجدَ رِفاقهُ مـــن المُمَثّلاتِ والمُمَثّلين، وقد لبِسَ كلّ واحدٍ الثّيابَ الملائمةَ لِدَورهِ، وأَخذَ المُزيّنُ يلوّنُ وُجوهَهُم، ويُشَكّلُ هيئاتهِم على النّحوِ الملائِم. ارتَفعَت دَقّاتُ قَلبِهِ رُويـداً رُويداً وتزامنَت معَ إِعلانِ مُديرِ المسرحِ عَن بَدءِ العَرض. وحُســــــــامٌ مَشغولٌ بِالتّعليماتِ التي يتَلقّاها مِن مُخرجِ المسرحيّةِ استعداداً للــظّهورِ، ورُفِعَتِ سِتارةُ المَسرَحِ، فكانَتِ البِدايةُ مع عادلٍ حَيثُ ظهرَ أولاًّ، ثـــــمّ   جاءَ دورُ حُسامٍ، ها هوَ ذا َيمشي برصانةٍ با</a:t>
            </a:r>
            <a:r>
              <a:rPr lang="ar-SY" sz="2800" dirty="0">
                <a:latin typeface="AXtYasmineLight"/>
              </a:rPr>
              <a:t>تجاه </a:t>
            </a:r>
            <a:r>
              <a:rPr lang="ar-SY" sz="2800" b="0" i="0" u="none" strike="noStrike" baseline="0" dirty="0">
                <a:latin typeface="AXtYasmineLight"/>
              </a:rPr>
              <a:t>خشَبة المســـــرحِ، إنّه </a:t>
            </a:r>
          </a:p>
          <a:p>
            <a:pPr marL="0" indent="0" algn="r">
              <a:buNone/>
            </a:pPr>
            <a:r>
              <a:rPr lang="ar-SY" sz="2800" dirty="0">
                <a:latin typeface="AXtYasmineLight"/>
              </a:rPr>
              <a:t>             </a:t>
            </a:r>
            <a:r>
              <a:rPr lang="ar-SY" sz="2800" b="0" i="0" u="none" strike="noStrike" baseline="0" dirty="0">
                <a:latin typeface="AXtYasmineLight"/>
              </a:rPr>
              <a:t>    الظّهورُ الأوّلُ لهُ. لكنّهُ أذهَلَ الجميعَ بإطلالتِهِ الرّائِعَــــةِ </a:t>
            </a:r>
          </a:p>
          <a:p>
            <a:pPr marL="0" indent="0" algn="r">
              <a:buNone/>
            </a:pPr>
            <a:r>
              <a:rPr lang="ar-SY" sz="2800" dirty="0">
                <a:latin typeface="AXtYasmineLight"/>
              </a:rPr>
              <a:t>                 </a:t>
            </a:r>
            <a:r>
              <a:rPr lang="ar-SY" sz="2800" b="0" i="0" u="none" strike="noStrike" baseline="0" dirty="0">
                <a:latin typeface="AXtYasmineLight"/>
              </a:rPr>
              <a:t>على  المشاهدِين.</a:t>
            </a:r>
            <a:endParaRPr lang="en-US" sz="4400" dirty="0"/>
          </a:p>
        </p:txBody>
      </p:sp>
    </p:spTree>
    <p:extLst>
      <p:ext uri="{BB962C8B-B14F-4D97-AF65-F5344CB8AC3E}">
        <p14:creationId xmlns:p14="http://schemas.microsoft.com/office/powerpoint/2010/main" val="2121718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77672"/>
            <a:ext cx="8086299" cy="682388"/>
          </a:xfrm>
          <a:solidFill>
            <a:schemeClr val="accent6">
              <a:lumMod val="40000"/>
              <a:lumOff val="60000"/>
            </a:schemeClr>
          </a:solidFill>
        </p:spPr>
        <p:txBody>
          <a:bodyPr>
            <a:normAutofit fontScale="90000"/>
          </a:bodyPr>
          <a:lstStyle/>
          <a:p>
            <a:r>
              <a:rPr lang="ar-SY" dirty="0"/>
              <a:t>استوعب وافهم</a:t>
            </a:r>
            <a:endParaRPr lang="en-US" dirty="0"/>
          </a:p>
        </p:txBody>
      </p:sp>
      <p:sp>
        <p:nvSpPr>
          <p:cNvPr id="3" name="Content Placeholder 2"/>
          <p:cNvSpPr>
            <a:spLocks noGrp="1"/>
          </p:cNvSpPr>
          <p:nvPr>
            <p:ph idx="1"/>
          </p:nvPr>
        </p:nvSpPr>
        <p:spPr>
          <a:xfrm>
            <a:off x="457200" y="1160060"/>
            <a:ext cx="8086299" cy="4966103"/>
          </a:xfrm>
        </p:spPr>
        <p:txBody>
          <a:bodyPr/>
          <a:lstStyle/>
          <a:p>
            <a:pPr marL="0" indent="0" algn="r">
              <a:buNone/>
            </a:pPr>
            <a:r>
              <a:rPr lang="ar-SY" dirty="0"/>
              <a:t>  </a:t>
            </a:r>
            <a:r>
              <a:rPr lang="ar-SY" sz="2400" dirty="0"/>
              <a:t> بماذا اشتركَ حسامٌ ؟</a:t>
            </a:r>
          </a:p>
          <a:p>
            <a:pPr marL="0" indent="0" algn="r">
              <a:buNone/>
            </a:pPr>
            <a:endParaRPr lang="ar-SY" sz="2400" dirty="0"/>
          </a:p>
          <a:p>
            <a:pPr marL="0" indent="0" algn="r">
              <a:buNone/>
            </a:pPr>
            <a:r>
              <a:rPr lang="ar-SY" sz="2400" dirty="0"/>
              <a:t>   أين كان حسامٌ يتدربُ في أوقاتِ فراغهِ ؟</a:t>
            </a:r>
          </a:p>
          <a:p>
            <a:pPr marL="0" indent="0" algn="r">
              <a:buNone/>
            </a:pPr>
            <a:endParaRPr lang="ar-SY" sz="2400" dirty="0"/>
          </a:p>
          <a:p>
            <a:pPr marL="0" indent="0" algn="r">
              <a:buNone/>
            </a:pPr>
            <a:r>
              <a:rPr lang="ar-SY" sz="2400" dirty="0"/>
              <a:t>   حدد من النصِ الأمورَ التي دربَ حسامٌ نفسهُ عليها وفقَ النموذجِ الآتي :</a:t>
            </a:r>
          </a:p>
          <a:p>
            <a:pPr marL="0" indent="0" algn="r">
              <a:buNone/>
            </a:pPr>
            <a:r>
              <a:rPr lang="ar-SY" sz="2400" dirty="0"/>
              <a:t>                      حركاتُ الوجه                     يضحكُ أو يعبسُ أو يغضبُ</a:t>
            </a:r>
          </a:p>
          <a:p>
            <a:pPr marL="0" indent="0" algn="r">
              <a:buNone/>
            </a:pPr>
            <a:r>
              <a:rPr lang="ar-SY" sz="2400" dirty="0"/>
              <a:t>                      حركاتُ اليدين</a:t>
            </a:r>
          </a:p>
          <a:p>
            <a:pPr marL="0" indent="0" algn="r">
              <a:buNone/>
            </a:pPr>
            <a:r>
              <a:rPr lang="ar-SY" sz="2400" dirty="0"/>
              <a:t>                      نبراتُ الصوت </a:t>
            </a:r>
            <a:endParaRPr lang="en-US" sz="2400" dirty="0"/>
          </a:p>
        </p:txBody>
      </p:sp>
      <p:sp>
        <p:nvSpPr>
          <p:cNvPr id="4" name="انفجار: 8 نقاط 3">
            <a:extLst>
              <a:ext uri="{FF2B5EF4-FFF2-40B4-BE49-F238E27FC236}">
                <a16:creationId xmlns:a16="http://schemas.microsoft.com/office/drawing/2014/main" id="{B483733A-8CC2-42B2-9044-3039E521D72E}"/>
              </a:ext>
            </a:extLst>
          </p:cNvPr>
          <p:cNvSpPr/>
          <p:nvPr/>
        </p:nvSpPr>
        <p:spPr>
          <a:xfrm>
            <a:off x="8229600" y="1364776"/>
            <a:ext cx="313899" cy="300251"/>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Y"/>
          </a:p>
        </p:txBody>
      </p:sp>
      <p:sp>
        <p:nvSpPr>
          <p:cNvPr id="6" name="انفجار: 8 نقاط 5">
            <a:extLst>
              <a:ext uri="{FF2B5EF4-FFF2-40B4-BE49-F238E27FC236}">
                <a16:creationId xmlns:a16="http://schemas.microsoft.com/office/drawing/2014/main" id="{8578E768-3F65-4490-9C8A-75D97DD796C3}"/>
              </a:ext>
            </a:extLst>
          </p:cNvPr>
          <p:cNvSpPr/>
          <p:nvPr/>
        </p:nvSpPr>
        <p:spPr>
          <a:xfrm>
            <a:off x="8267700" y="2257863"/>
            <a:ext cx="313899" cy="300251"/>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Y"/>
          </a:p>
        </p:txBody>
      </p:sp>
      <p:sp>
        <p:nvSpPr>
          <p:cNvPr id="8" name="انفجار: 8 نقاط 7">
            <a:extLst>
              <a:ext uri="{FF2B5EF4-FFF2-40B4-BE49-F238E27FC236}">
                <a16:creationId xmlns:a16="http://schemas.microsoft.com/office/drawing/2014/main" id="{7BB200AD-B2CB-4717-AC4E-074B0128B70F}"/>
              </a:ext>
            </a:extLst>
          </p:cNvPr>
          <p:cNvSpPr/>
          <p:nvPr/>
        </p:nvSpPr>
        <p:spPr>
          <a:xfrm>
            <a:off x="8305800" y="3090376"/>
            <a:ext cx="313899" cy="300251"/>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Y"/>
          </a:p>
        </p:txBody>
      </p:sp>
      <p:cxnSp>
        <p:nvCxnSpPr>
          <p:cNvPr id="10" name="رابط كسهم مستقيم 9">
            <a:extLst>
              <a:ext uri="{FF2B5EF4-FFF2-40B4-BE49-F238E27FC236}">
                <a16:creationId xmlns:a16="http://schemas.microsoft.com/office/drawing/2014/main" id="{682C7F84-D182-4182-92E1-7B11F371CFC4}"/>
              </a:ext>
            </a:extLst>
          </p:cNvPr>
          <p:cNvCxnSpPr/>
          <p:nvPr/>
        </p:nvCxnSpPr>
        <p:spPr>
          <a:xfrm flipH="1">
            <a:off x="3889612" y="3739487"/>
            <a:ext cx="124194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رابط كسهم مستقيم 10">
            <a:extLst>
              <a:ext uri="{FF2B5EF4-FFF2-40B4-BE49-F238E27FC236}">
                <a16:creationId xmlns:a16="http://schemas.microsoft.com/office/drawing/2014/main" id="{2ED64136-9F8C-47D1-9B4F-3E5A6D6FCD9A}"/>
              </a:ext>
            </a:extLst>
          </p:cNvPr>
          <p:cNvCxnSpPr/>
          <p:nvPr/>
        </p:nvCxnSpPr>
        <p:spPr>
          <a:xfrm flipH="1">
            <a:off x="3879376" y="4164842"/>
            <a:ext cx="124194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رابط كسهم مستقيم 11">
            <a:extLst>
              <a:ext uri="{FF2B5EF4-FFF2-40B4-BE49-F238E27FC236}">
                <a16:creationId xmlns:a16="http://schemas.microsoft.com/office/drawing/2014/main" id="{2D44A5D0-A43E-48B6-A683-64BA1DF26615}"/>
              </a:ext>
            </a:extLst>
          </p:cNvPr>
          <p:cNvCxnSpPr/>
          <p:nvPr/>
        </p:nvCxnSpPr>
        <p:spPr>
          <a:xfrm flipH="1">
            <a:off x="3879376" y="4603845"/>
            <a:ext cx="124194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مستطيل: زوايا مستديرة 12">
            <a:extLst>
              <a:ext uri="{FF2B5EF4-FFF2-40B4-BE49-F238E27FC236}">
                <a16:creationId xmlns:a16="http://schemas.microsoft.com/office/drawing/2014/main" id="{C105FB90-7EF2-4D00-A910-738C4F2C0326}"/>
              </a:ext>
            </a:extLst>
          </p:cNvPr>
          <p:cNvSpPr/>
          <p:nvPr/>
        </p:nvSpPr>
        <p:spPr>
          <a:xfrm>
            <a:off x="737548" y="3891887"/>
            <a:ext cx="2947916" cy="368487"/>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000" dirty="0">
                <a:solidFill>
                  <a:schemeClr val="tx1"/>
                </a:solidFill>
              </a:rPr>
              <a:t>اضطراب أو هدوء ولين</a:t>
            </a:r>
          </a:p>
        </p:txBody>
      </p:sp>
      <p:sp>
        <p:nvSpPr>
          <p:cNvPr id="15" name="مستطيل: زوايا مستديرة 14">
            <a:extLst>
              <a:ext uri="{FF2B5EF4-FFF2-40B4-BE49-F238E27FC236}">
                <a16:creationId xmlns:a16="http://schemas.microsoft.com/office/drawing/2014/main" id="{BF8B3C22-3007-45C9-B2C1-7B0EE12A9E94}"/>
              </a:ext>
            </a:extLst>
          </p:cNvPr>
          <p:cNvSpPr/>
          <p:nvPr/>
        </p:nvSpPr>
        <p:spPr>
          <a:xfrm>
            <a:off x="737548" y="4342261"/>
            <a:ext cx="2947916" cy="368487"/>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000" dirty="0">
                <a:solidFill>
                  <a:schemeClr val="tx1"/>
                </a:solidFill>
              </a:rPr>
              <a:t>يصيحُ أو يتمتمُ أو يهمسُ</a:t>
            </a:r>
          </a:p>
        </p:txBody>
      </p:sp>
      <p:sp>
        <p:nvSpPr>
          <p:cNvPr id="16" name="مستطيل: زوايا مستديرة 15">
            <a:extLst>
              <a:ext uri="{FF2B5EF4-FFF2-40B4-BE49-F238E27FC236}">
                <a16:creationId xmlns:a16="http://schemas.microsoft.com/office/drawing/2014/main" id="{B90C32B6-A795-4C69-A6BD-F2A0A3B930AB}"/>
              </a:ext>
            </a:extLst>
          </p:cNvPr>
          <p:cNvSpPr/>
          <p:nvPr/>
        </p:nvSpPr>
        <p:spPr>
          <a:xfrm>
            <a:off x="737548" y="1514901"/>
            <a:ext cx="5294762" cy="573199"/>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400" dirty="0">
                <a:solidFill>
                  <a:schemeClr val="tx1"/>
                </a:solidFill>
              </a:rPr>
              <a:t>اشترك حسام بعرضِ مسرحية في مدرستهِ</a:t>
            </a:r>
          </a:p>
        </p:txBody>
      </p:sp>
      <p:sp>
        <p:nvSpPr>
          <p:cNvPr id="17" name="مستطيل: زوايا مستديرة 16">
            <a:extLst>
              <a:ext uri="{FF2B5EF4-FFF2-40B4-BE49-F238E27FC236}">
                <a16:creationId xmlns:a16="http://schemas.microsoft.com/office/drawing/2014/main" id="{3B8656BC-C34E-4C30-AD2D-D566645A25F8}"/>
              </a:ext>
            </a:extLst>
          </p:cNvPr>
          <p:cNvSpPr/>
          <p:nvPr/>
        </p:nvSpPr>
        <p:spPr>
          <a:xfrm>
            <a:off x="737548" y="2361063"/>
            <a:ext cx="3384076" cy="514051"/>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400" dirty="0">
                <a:solidFill>
                  <a:schemeClr val="tx1"/>
                </a:solidFill>
              </a:rPr>
              <a:t>أمامَ مرآةِ خِزانتهِ</a:t>
            </a:r>
          </a:p>
        </p:txBody>
      </p:sp>
      <p:pic>
        <p:nvPicPr>
          <p:cNvPr id="19" name="صورة 18">
            <a:extLst>
              <a:ext uri="{FF2B5EF4-FFF2-40B4-BE49-F238E27FC236}">
                <a16:creationId xmlns:a16="http://schemas.microsoft.com/office/drawing/2014/main" id="{473D8448-B10C-4F89-ACE7-DB7B6EE282C8}"/>
              </a:ext>
            </a:extLst>
          </p:cNvPr>
          <p:cNvPicPr>
            <a:picLocks noChangeAspect="1"/>
          </p:cNvPicPr>
          <p:nvPr/>
        </p:nvPicPr>
        <p:blipFill>
          <a:blip r:embed="rId3"/>
          <a:stretch>
            <a:fillRect/>
          </a:stretch>
        </p:blipFill>
        <p:spPr>
          <a:xfrm>
            <a:off x="3811137" y="4897863"/>
            <a:ext cx="1966290" cy="1910688"/>
          </a:xfrm>
          <a:prstGeom prst="rect">
            <a:avLst/>
          </a:prstGeom>
        </p:spPr>
      </p:pic>
    </p:spTree>
    <p:extLst>
      <p:ext uri="{BB962C8B-B14F-4D97-AF65-F5344CB8AC3E}">
        <p14:creationId xmlns:p14="http://schemas.microsoft.com/office/powerpoint/2010/main" val="1372858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64024"/>
            <a:ext cx="8113594" cy="627797"/>
          </a:xfrm>
          <a:solidFill>
            <a:schemeClr val="accent6">
              <a:lumMod val="40000"/>
              <a:lumOff val="60000"/>
            </a:schemeClr>
          </a:solidFill>
        </p:spPr>
        <p:txBody>
          <a:bodyPr>
            <a:normAutofit fontScale="90000"/>
          </a:bodyPr>
          <a:lstStyle/>
          <a:p>
            <a:r>
              <a:rPr lang="ar-SY" dirty="0"/>
              <a:t>اللغة والتراكيب</a:t>
            </a:r>
            <a:endParaRPr lang="en-US" dirty="0"/>
          </a:p>
        </p:txBody>
      </p:sp>
      <p:sp>
        <p:nvSpPr>
          <p:cNvPr id="3" name="Content Placeholder 2"/>
          <p:cNvSpPr>
            <a:spLocks noGrp="1"/>
          </p:cNvSpPr>
          <p:nvPr>
            <p:ph idx="1"/>
          </p:nvPr>
        </p:nvSpPr>
        <p:spPr>
          <a:xfrm>
            <a:off x="457200" y="1187356"/>
            <a:ext cx="8113594" cy="4938808"/>
          </a:xfrm>
        </p:spPr>
        <p:txBody>
          <a:bodyPr/>
          <a:lstStyle/>
          <a:p>
            <a:pPr marL="0" indent="0" algn="r">
              <a:buNone/>
            </a:pPr>
            <a:r>
              <a:rPr lang="ar-SY" dirty="0"/>
              <a:t>- </a:t>
            </a:r>
            <a:r>
              <a:rPr lang="ar-SY" sz="2800" dirty="0"/>
              <a:t>اختر المعنى الصحيحَ للكلمةِ الملونةِ فيما يأتي :</a:t>
            </a:r>
          </a:p>
          <a:p>
            <a:pPr marL="0" indent="0" algn="r">
              <a:buNone/>
            </a:pPr>
            <a:r>
              <a:rPr lang="ar-SY" dirty="0"/>
              <a:t>  * </a:t>
            </a:r>
            <a:r>
              <a:rPr lang="ar-SY" sz="2800" dirty="0"/>
              <a:t>المشاهدون في </a:t>
            </a:r>
            <a:r>
              <a:rPr lang="ar-SY" sz="2800" dirty="0">
                <a:solidFill>
                  <a:srgbClr val="FF0000"/>
                </a:solidFill>
              </a:rPr>
              <a:t>أرجاءِ</a:t>
            </a:r>
            <a:r>
              <a:rPr lang="ar-SY" sz="2800" dirty="0"/>
              <a:t> القاعةِ :</a:t>
            </a:r>
          </a:p>
          <a:p>
            <a:pPr marL="0" indent="0" algn="r">
              <a:buNone/>
            </a:pPr>
            <a:endParaRPr lang="ar-SY" sz="2800" dirty="0"/>
          </a:p>
          <a:p>
            <a:pPr marL="0" indent="0" algn="r">
              <a:buNone/>
            </a:pPr>
            <a:endParaRPr lang="ar-SY" sz="2800" dirty="0"/>
          </a:p>
          <a:p>
            <a:pPr marL="0" indent="0" algn="r">
              <a:buNone/>
            </a:pPr>
            <a:r>
              <a:rPr lang="ar-SY" sz="2800" dirty="0"/>
              <a:t>  * يتنقلُ في غرفتهِ </a:t>
            </a:r>
            <a:r>
              <a:rPr lang="ar-SY" sz="2800" dirty="0">
                <a:solidFill>
                  <a:srgbClr val="FF0000"/>
                </a:solidFill>
              </a:rPr>
              <a:t>بتثاقل</a:t>
            </a:r>
            <a:r>
              <a:rPr lang="ar-SY" sz="2800" dirty="0"/>
              <a:t> .</a:t>
            </a:r>
            <a:endParaRPr lang="en-US" dirty="0"/>
          </a:p>
        </p:txBody>
      </p:sp>
      <p:sp>
        <p:nvSpPr>
          <p:cNvPr id="4" name="مستطيل: زوايا مستديرة 3">
            <a:extLst>
              <a:ext uri="{FF2B5EF4-FFF2-40B4-BE49-F238E27FC236}">
                <a16:creationId xmlns:a16="http://schemas.microsoft.com/office/drawing/2014/main" id="{AF8F219F-13C0-4D33-B8D3-C3BFEC190EA5}"/>
              </a:ext>
            </a:extLst>
          </p:cNvPr>
          <p:cNvSpPr/>
          <p:nvPr/>
        </p:nvSpPr>
        <p:spPr>
          <a:xfrm>
            <a:off x="6100549" y="2538484"/>
            <a:ext cx="1760561" cy="627797"/>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400" dirty="0">
                <a:solidFill>
                  <a:schemeClr val="tx1"/>
                </a:solidFill>
              </a:rPr>
              <a:t>أنحاء</a:t>
            </a:r>
            <a:endParaRPr lang="ar-SY" dirty="0">
              <a:solidFill>
                <a:schemeClr val="tx1"/>
              </a:solidFill>
            </a:endParaRPr>
          </a:p>
        </p:txBody>
      </p:sp>
      <p:sp>
        <p:nvSpPr>
          <p:cNvPr id="6" name="مستطيل: زوايا مستديرة 5">
            <a:extLst>
              <a:ext uri="{FF2B5EF4-FFF2-40B4-BE49-F238E27FC236}">
                <a16:creationId xmlns:a16="http://schemas.microsoft.com/office/drawing/2014/main" id="{68214979-B5F3-42C4-BB7A-3F7D988E5E0C}"/>
              </a:ext>
            </a:extLst>
          </p:cNvPr>
          <p:cNvSpPr/>
          <p:nvPr/>
        </p:nvSpPr>
        <p:spPr>
          <a:xfrm>
            <a:off x="3335171" y="2538484"/>
            <a:ext cx="1760561" cy="62779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400" dirty="0">
                <a:solidFill>
                  <a:schemeClr val="tx1"/>
                </a:solidFill>
              </a:rPr>
              <a:t>داخل</a:t>
            </a:r>
            <a:endParaRPr lang="ar-SY" dirty="0"/>
          </a:p>
        </p:txBody>
      </p:sp>
      <p:sp>
        <p:nvSpPr>
          <p:cNvPr id="8" name="مستطيل: زوايا مستديرة 7">
            <a:extLst>
              <a:ext uri="{FF2B5EF4-FFF2-40B4-BE49-F238E27FC236}">
                <a16:creationId xmlns:a16="http://schemas.microsoft.com/office/drawing/2014/main" id="{ED14542F-BAC1-48D1-B1C7-10DB8DD4A97B}"/>
              </a:ext>
            </a:extLst>
          </p:cNvPr>
          <p:cNvSpPr/>
          <p:nvPr/>
        </p:nvSpPr>
        <p:spPr>
          <a:xfrm>
            <a:off x="638033" y="2538484"/>
            <a:ext cx="1760561" cy="62779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400" dirty="0">
                <a:solidFill>
                  <a:schemeClr val="tx1"/>
                </a:solidFill>
              </a:rPr>
              <a:t>خارج</a:t>
            </a:r>
            <a:endParaRPr lang="ar-SY" dirty="0">
              <a:solidFill>
                <a:schemeClr val="tx1"/>
              </a:solidFill>
            </a:endParaRPr>
          </a:p>
        </p:txBody>
      </p:sp>
      <p:sp>
        <p:nvSpPr>
          <p:cNvPr id="11" name="مستطيل: زوايا مستديرة 10">
            <a:extLst>
              <a:ext uri="{FF2B5EF4-FFF2-40B4-BE49-F238E27FC236}">
                <a16:creationId xmlns:a16="http://schemas.microsoft.com/office/drawing/2014/main" id="{23F4B183-20E5-4D4E-8E39-96B6D0648AB0}"/>
              </a:ext>
            </a:extLst>
          </p:cNvPr>
          <p:cNvSpPr/>
          <p:nvPr/>
        </p:nvSpPr>
        <p:spPr>
          <a:xfrm>
            <a:off x="638032" y="4018425"/>
            <a:ext cx="1760561" cy="627797"/>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400" dirty="0">
                <a:solidFill>
                  <a:schemeClr val="tx1"/>
                </a:solidFill>
              </a:rPr>
              <a:t>ببطء</a:t>
            </a:r>
            <a:endParaRPr lang="ar-SY" dirty="0"/>
          </a:p>
        </p:txBody>
      </p:sp>
      <p:sp>
        <p:nvSpPr>
          <p:cNvPr id="13" name="مستطيل: زوايا مستديرة 12">
            <a:extLst>
              <a:ext uri="{FF2B5EF4-FFF2-40B4-BE49-F238E27FC236}">
                <a16:creationId xmlns:a16="http://schemas.microsoft.com/office/drawing/2014/main" id="{96889CDD-16B5-4FAD-9D78-D2CB69FEC73F}"/>
              </a:ext>
            </a:extLst>
          </p:cNvPr>
          <p:cNvSpPr/>
          <p:nvPr/>
        </p:nvSpPr>
        <p:spPr>
          <a:xfrm>
            <a:off x="3335171" y="4018425"/>
            <a:ext cx="1760561" cy="62779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400" dirty="0">
                <a:solidFill>
                  <a:schemeClr val="tx1"/>
                </a:solidFill>
              </a:rPr>
              <a:t>برغبة</a:t>
            </a:r>
            <a:endParaRPr lang="ar-SY" dirty="0"/>
          </a:p>
        </p:txBody>
      </p:sp>
      <p:sp>
        <p:nvSpPr>
          <p:cNvPr id="15" name="مستطيل: زوايا مستديرة 14">
            <a:extLst>
              <a:ext uri="{FF2B5EF4-FFF2-40B4-BE49-F238E27FC236}">
                <a16:creationId xmlns:a16="http://schemas.microsoft.com/office/drawing/2014/main" id="{2ABFCEEB-10EA-46D1-8240-12299181C8BA}"/>
              </a:ext>
            </a:extLst>
          </p:cNvPr>
          <p:cNvSpPr/>
          <p:nvPr/>
        </p:nvSpPr>
        <p:spPr>
          <a:xfrm>
            <a:off x="6100549" y="4018424"/>
            <a:ext cx="1760561" cy="62779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400" dirty="0">
                <a:solidFill>
                  <a:schemeClr val="tx1"/>
                </a:solidFill>
              </a:rPr>
              <a:t>بسرعة</a:t>
            </a:r>
            <a:endParaRPr lang="ar-SY" dirty="0"/>
          </a:p>
        </p:txBody>
      </p:sp>
      <p:pic>
        <p:nvPicPr>
          <p:cNvPr id="17" name="صورة 16">
            <a:extLst>
              <a:ext uri="{FF2B5EF4-FFF2-40B4-BE49-F238E27FC236}">
                <a16:creationId xmlns:a16="http://schemas.microsoft.com/office/drawing/2014/main" id="{6AEF6066-F866-4386-9D1C-C8F8AB0F7A91}"/>
              </a:ext>
            </a:extLst>
          </p:cNvPr>
          <p:cNvPicPr>
            <a:picLocks noChangeAspect="1"/>
          </p:cNvPicPr>
          <p:nvPr/>
        </p:nvPicPr>
        <p:blipFill>
          <a:blip r:embed="rId3"/>
          <a:stretch>
            <a:fillRect/>
          </a:stretch>
        </p:blipFill>
        <p:spPr>
          <a:xfrm>
            <a:off x="3222613" y="5036154"/>
            <a:ext cx="3128571" cy="1740800"/>
          </a:xfrm>
          <a:prstGeom prst="rect">
            <a:avLst/>
          </a:prstGeom>
        </p:spPr>
      </p:pic>
    </p:spTree>
    <p:extLst>
      <p:ext uri="{BB962C8B-B14F-4D97-AF65-F5344CB8AC3E}">
        <p14:creationId xmlns:p14="http://schemas.microsoft.com/office/powerpoint/2010/main" val="4170945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6728"/>
            <a:ext cx="8059003" cy="5689435"/>
          </a:xfrm>
        </p:spPr>
        <p:txBody>
          <a:bodyPr>
            <a:normAutofit/>
          </a:bodyPr>
          <a:lstStyle/>
          <a:p>
            <a:pPr marL="0" indent="0" algn="r">
              <a:buNone/>
            </a:pPr>
            <a:r>
              <a:rPr lang="ar-SY" sz="2400" dirty="0">
                <a:solidFill>
                  <a:srgbClr val="FF0000"/>
                </a:solidFill>
              </a:rPr>
              <a:t>إلى هنا نكون قد انتهينا من درسنا لهذا اليوم :</a:t>
            </a:r>
          </a:p>
          <a:p>
            <a:pPr marL="0" indent="0" algn="r">
              <a:buNone/>
            </a:pPr>
            <a:r>
              <a:rPr lang="ar-SA" sz="2400" dirty="0"/>
              <a:t>يجب علينا أن نقرأ</a:t>
            </a:r>
            <a:r>
              <a:rPr lang="ar-SY" sz="2400" dirty="0"/>
              <a:t>َ</a:t>
            </a:r>
            <a:r>
              <a:rPr lang="ar-SA" sz="2400" dirty="0"/>
              <a:t> الدرس</a:t>
            </a:r>
            <a:r>
              <a:rPr lang="ar-SY" sz="2400" dirty="0"/>
              <a:t>َ</a:t>
            </a:r>
            <a:r>
              <a:rPr lang="ar-SA" sz="2400" dirty="0"/>
              <a:t> قراءة</a:t>
            </a:r>
            <a:r>
              <a:rPr lang="ar-SY" sz="2400" dirty="0"/>
              <a:t>ً</a:t>
            </a:r>
            <a:r>
              <a:rPr lang="ar-SA" sz="2400" dirty="0"/>
              <a:t> صحيحة</a:t>
            </a:r>
            <a:r>
              <a:rPr lang="ar-SY" sz="2400" dirty="0"/>
              <a:t>ً</a:t>
            </a:r>
            <a:r>
              <a:rPr lang="ar-SA" sz="2400" dirty="0"/>
              <a:t> معبرة</a:t>
            </a:r>
            <a:r>
              <a:rPr lang="ar-SY" sz="2400" dirty="0"/>
              <a:t>ً</a:t>
            </a:r>
            <a:r>
              <a:rPr lang="ar-SA" sz="2400" dirty="0"/>
              <a:t> بمساعدة</a:t>
            </a:r>
            <a:r>
              <a:rPr lang="ar-SY" sz="2400" dirty="0"/>
              <a:t>ِ</a:t>
            </a:r>
            <a:r>
              <a:rPr lang="ar-SA" sz="2400" dirty="0"/>
              <a:t> الأهل</a:t>
            </a:r>
            <a:r>
              <a:rPr lang="ar-SY" sz="2400" dirty="0"/>
              <a:t>ِ</a:t>
            </a:r>
            <a:r>
              <a:rPr lang="ar-SA" sz="2400" dirty="0"/>
              <a:t> , وإرسال</a:t>
            </a:r>
            <a:r>
              <a:rPr lang="ar-SY" sz="2400" dirty="0"/>
              <a:t>ِ</a:t>
            </a:r>
            <a:r>
              <a:rPr lang="ar-SA" sz="2400" dirty="0"/>
              <a:t> مقاطع</a:t>
            </a:r>
            <a:r>
              <a:rPr lang="ar-SY" sz="2400" dirty="0"/>
              <a:t>َ</a:t>
            </a:r>
            <a:r>
              <a:rPr lang="ar-SA" sz="2400" dirty="0"/>
              <a:t> صوت أو فيديو للمدرس</a:t>
            </a:r>
            <a:r>
              <a:rPr lang="ar-SY" sz="2400" dirty="0"/>
              <a:t>ِ .</a:t>
            </a:r>
            <a:r>
              <a:rPr lang="ar-SA" sz="2400" dirty="0"/>
              <a:t> </a:t>
            </a:r>
            <a:endParaRPr lang="en-US" sz="2400" dirty="0"/>
          </a:p>
          <a:p>
            <a:pPr marL="0" indent="0" algn="r">
              <a:buNone/>
            </a:pPr>
            <a:r>
              <a:rPr lang="ar-SA" sz="2400" dirty="0"/>
              <a:t>ويجب</a:t>
            </a:r>
            <a:r>
              <a:rPr lang="ar-SY" sz="2400" dirty="0"/>
              <a:t>ُ</a:t>
            </a:r>
            <a:r>
              <a:rPr lang="ar-SA" sz="2400" dirty="0"/>
              <a:t> علينا أن ن</a:t>
            </a:r>
            <a:r>
              <a:rPr lang="ar-SY" sz="2400" dirty="0"/>
              <a:t>َ</a:t>
            </a:r>
            <a:r>
              <a:rPr lang="ar-SA" sz="2400" dirty="0"/>
              <a:t>حل</a:t>
            </a:r>
            <a:r>
              <a:rPr lang="ar-SY" sz="2400" dirty="0"/>
              <a:t>َ</a:t>
            </a:r>
            <a:r>
              <a:rPr lang="ar-SA" sz="2400" dirty="0"/>
              <a:t> الواجب</a:t>
            </a:r>
            <a:r>
              <a:rPr lang="ar-SY" sz="2400" dirty="0"/>
              <a:t>َ</a:t>
            </a:r>
            <a:r>
              <a:rPr lang="ar-SA" sz="2400" dirty="0"/>
              <a:t> المنزلي بمساعدة</a:t>
            </a:r>
            <a:r>
              <a:rPr lang="ar-SY" sz="2400" dirty="0"/>
              <a:t>ِ</a:t>
            </a:r>
            <a:r>
              <a:rPr lang="ar-SA" sz="2400" dirty="0"/>
              <a:t> الأهل</a:t>
            </a:r>
            <a:r>
              <a:rPr lang="ar-SY" sz="2400" dirty="0"/>
              <a:t>ِ</a:t>
            </a:r>
            <a:r>
              <a:rPr lang="ar-SA" sz="2400" dirty="0"/>
              <a:t> , مع الأخذ</a:t>
            </a:r>
            <a:r>
              <a:rPr lang="ar-SY" sz="2400" dirty="0"/>
              <a:t>ِ</a:t>
            </a:r>
            <a:r>
              <a:rPr lang="ar-SA" sz="2400" dirty="0"/>
              <a:t> بعين</a:t>
            </a:r>
            <a:r>
              <a:rPr lang="ar-SY" sz="2400" dirty="0"/>
              <a:t>ِ</a:t>
            </a:r>
            <a:r>
              <a:rPr lang="ar-SA" sz="2400" dirty="0"/>
              <a:t> الاعتبار</a:t>
            </a:r>
            <a:r>
              <a:rPr lang="ar-SY" sz="2400" dirty="0"/>
              <a:t>ِ</a:t>
            </a:r>
            <a:r>
              <a:rPr lang="ar-SA" sz="2400" dirty="0"/>
              <a:t> استخدام</a:t>
            </a:r>
            <a:r>
              <a:rPr lang="ar-SY" sz="2400" dirty="0"/>
              <a:t>ُ</a:t>
            </a:r>
            <a:r>
              <a:rPr lang="ar-SA" sz="2400" dirty="0"/>
              <a:t> إجراءات</a:t>
            </a:r>
            <a:r>
              <a:rPr lang="ar-SY" sz="2400" dirty="0"/>
              <a:t>ِ</a:t>
            </a:r>
            <a:r>
              <a:rPr lang="ar-SA" sz="2400" dirty="0"/>
              <a:t> الوقاية</a:t>
            </a:r>
            <a:r>
              <a:rPr lang="ar-SY" sz="2400" dirty="0"/>
              <a:t>ِ الخاصةِ بسلامتنا .</a:t>
            </a:r>
            <a:r>
              <a:rPr lang="ar-SA" sz="2400" dirty="0"/>
              <a:t> </a:t>
            </a:r>
            <a:endParaRPr lang="en-US" sz="2400" dirty="0"/>
          </a:p>
          <a:p>
            <a:pPr marL="0" indent="0" algn="r">
              <a:buNone/>
            </a:pPr>
            <a:endParaRPr lang="en-US" sz="2400" dirty="0"/>
          </a:p>
        </p:txBody>
      </p:sp>
      <p:pic>
        <p:nvPicPr>
          <p:cNvPr id="5" name="صورة 4">
            <a:extLst>
              <a:ext uri="{FF2B5EF4-FFF2-40B4-BE49-F238E27FC236}">
                <a16:creationId xmlns:a16="http://schemas.microsoft.com/office/drawing/2014/main" id="{B44295B3-891C-4623-8FDC-6BB439CD631F}"/>
              </a:ext>
            </a:extLst>
          </p:cNvPr>
          <p:cNvPicPr>
            <a:picLocks noChangeAspect="1"/>
          </p:cNvPicPr>
          <p:nvPr/>
        </p:nvPicPr>
        <p:blipFill>
          <a:blip r:embed="rId3"/>
          <a:stretch>
            <a:fillRect/>
          </a:stretch>
        </p:blipFill>
        <p:spPr>
          <a:xfrm>
            <a:off x="3000304" y="2668422"/>
            <a:ext cx="3552825" cy="3752850"/>
          </a:xfrm>
          <a:prstGeom prst="rect">
            <a:avLst/>
          </a:prstGeom>
        </p:spPr>
      </p:pic>
    </p:spTree>
    <p:extLst>
      <p:ext uri="{BB962C8B-B14F-4D97-AF65-F5344CB8AC3E}">
        <p14:creationId xmlns:p14="http://schemas.microsoft.com/office/powerpoint/2010/main" val="1893553120"/>
      </p:ext>
    </p:extLst>
  </p:cSld>
  <p:clrMapOvr>
    <a:masterClrMapping/>
  </p:clrMapOvr>
</p:sld>
</file>

<file path=ppt/theme/theme1.xml><?xml version="1.0" encoding="utf-8"?>
<a:theme xmlns:a="http://schemas.openxmlformats.org/drawingml/2006/main" name="scho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school.thmx</Template>
  <TotalTime>119</TotalTime>
  <Words>428</Words>
  <Application>Microsoft Office PowerPoint</Application>
  <PresentationFormat>عرض على الشاشة (4:3)</PresentationFormat>
  <Paragraphs>46</Paragraphs>
  <Slides>7</Slides>
  <Notes>1</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7</vt:i4>
      </vt:variant>
    </vt:vector>
  </HeadingPairs>
  <TitlesOfParts>
    <vt:vector size="12" baseType="lpstr">
      <vt:lpstr>Arial</vt:lpstr>
      <vt:lpstr>AXtYasmineBold</vt:lpstr>
      <vt:lpstr>AXtYasmineLight</vt:lpstr>
      <vt:lpstr>Calibri</vt:lpstr>
      <vt:lpstr>school</vt:lpstr>
      <vt:lpstr>معارف ومهارات هواية التمثيل</vt:lpstr>
      <vt:lpstr>عزيزي التلميذ هدفنا لهذا الدرسِ قراءةُ الدرسِ قراءةً سليمةً معبرةً</vt:lpstr>
      <vt:lpstr>عرض تقديمي في PowerPoint</vt:lpstr>
      <vt:lpstr>عرض تقديمي في PowerPoint</vt:lpstr>
      <vt:lpstr>استوعب وافهم</vt:lpstr>
      <vt:lpstr>اللغة والتراكيب</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dc:creator>
  <cp:lastModifiedBy>rida.abodi@gmail.com</cp:lastModifiedBy>
  <cp:revision>22</cp:revision>
  <dcterms:created xsi:type="dcterms:W3CDTF">2020-05-02T02:36:07Z</dcterms:created>
  <dcterms:modified xsi:type="dcterms:W3CDTF">2020-08-30T09:22:29Z</dcterms:modified>
</cp:coreProperties>
</file>