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70"/>
            <a:ext cx="3761405" cy="1289624"/>
          </a:xfrm>
        </p:spPr>
        <p:txBody>
          <a:bodyPr>
            <a:normAutofit fontScale="90000"/>
          </a:bodyPr>
          <a:lstStyle/>
          <a:p>
            <a:r>
              <a:rPr lang="ar-SY" dirty="0"/>
              <a:t>تدريب لغوي</a:t>
            </a:r>
            <a:br>
              <a:rPr lang="ar-SY" dirty="0"/>
            </a:br>
            <a:r>
              <a:rPr lang="ar-SY" dirty="0"/>
              <a:t>بعضُ أسماءِ الشرطِ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674"/>
            <a:ext cx="8102184" cy="922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ar-SY" sz="3200" dirty="0"/>
              <a:t>عزيزي التلميذ هدفنا لهذا الدرسِ التعرفُ على بعضِ أدواتِ الشرطِ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102184" cy="470852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400" b="1" i="0" u="none" strike="noStrike" baseline="0" dirty="0">
                <a:latin typeface="AXtYasmineBold"/>
              </a:rPr>
              <a:t>تعال نتذكّر بعض المعلومات التي تعلّمتها سابقاً :</a:t>
            </a:r>
          </a:p>
          <a:p>
            <a:pPr marL="0" indent="0" algn="r">
              <a:buNone/>
            </a:pPr>
            <a:r>
              <a:rPr lang="ar-SY" sz="2400" b="0" i="0" u="none" strike="noStrike" baseline="0" dirty="0">
                <a:solidFill>
                  <a:srgbClr val="FF0D26"/>
                </a:solidFill>
                <a:latin typeface="TimesNewRomanPSMT"/>
              </a:rPr>
              <a:t>■</a:t>
            </a:r>
            <a:r>
              <a:rPr lang="ar-SY" sz="1800" b="0" i="0" u="none" strike="noStrike" baseline="0" dirty="0">
                <a:solidFill>
                  <a:srgbClr val="FF0D26"/>
                </a:solidFill>
                <a:latin typeface="TimesNewRomanPSMT"/>
              </a:rPr>
              <a:t> </a:t>
            </a:r>
            <a:r>
              <a:rPr lang="ar-SY" sz="2400" b="0" i="0" u="none" strike="noStrike" baseline="0" dirty="0">
                <a:solidFill>
                  <a:srgbClr val="000000"/>
                </a:solidFill>
                <a:latin typeface="AXtYasmineLight"/>
              </a:rPr>
              <a:t>ماذا نسمّي الفعلَ الذي يحدثُ في الزّمن الماضي، وما حركةُ آخرهِ ؟</a:t>
            </a:r>
          </a:p>
          <a:p>
            <a:pPr marL="0" indent="0" algn="r">
              <a:buNone/>
            </a:pPr>
            <a:endParaRPr lang="ar-SY" sz="2400" dirty="0">
              <a:solidFill>
                <a:srgbClr val="000000"/>
              </a:solidFill>
              <a:latin typeface="AXtYasmineLight"/>
            </a:endParaRPr>
          </a:p>
          <a:p>
            <a:pPr marL="0" indent="0" algn="r">
              <a:buNone/>
            </a:pPr>
            <a:endParaRPr lang="ar-SY" sz="2400" dirty="0">
              <a:solidFill>
                <a:srgbClr val="000000"/>
              </a:solidFill>
              <a:latin typeface="AXtYasmineLight"/>
            </a:endParaRPr>
          </a:p>
          <a:p>
            <a:pPr marL="0" indent="0" algn="r">
              <a:buNone/>
            </a:pPr>
            <a:r>
              <a:rPr lang="ar-SY" sz="2400" b="0" i="0" u="none" strike="noStrike" baseline="0" dirty="0">
                <a:solidFill>
                  <a:srgbClr val="FF0D26"/>
                </a:solidFill>
                <a:latin typeface="TimesNewRomanPSMT"/>
              </a:rPr>
              <a:t>■ </a:t>
            </a:r>
            <a:r>
              <a:rPr lang="ar-SY" sz="2400" b="0" i="0" u="none" strike="noStrike" baseline="0" dirty="0">
                <a:solidFill>
                  <a:srgbClr val="000000"/>
                </a:solidFill>
                <a:latin typeface="AXtYasmineLight"/>
              </a:rPr>
              <a:t>ماذا نسمّي الفعلَ الذي يحدثُ في الزّمنِ الحاضرِ أو المستقبلِ وما حركةُ آخرهِ ؟</a:t>
            </a:r>
            <a:endParaRPr lang="en-US" sz="36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8C4F6A3-5B5A-4ECF-82CF-4A5813E86A71}"/>
              </a:ext>
            </a:extLst>
          </p:cNvPr>
          <p:cNvSpPr/>
          <p:nvPr/>
        </p:nvSpPr>
        <p:spPr>
          <a:xfrm>
            <a:off x="4508292" y="2488367"/>
            <a:ext cx="2593298" cy="55463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فعلٌ ماض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C2E2D60-EF4F-4505-945D-7E2702748AAD}"/>
              </a:ext>
            </a:extLst>
          </p:cNvPr>
          <p:cNvSpPr/>
          <p:nvPr/>
        </p:nvSpPr>
        <p:spPr>
          <a:xfrm>
            <a:off x="1033697" y="3785019"/>
            <a:ext cx="2593298" cy="55463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الضمةُ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2A06DD7-2E02-444A-A3CA-CE54631E2D50}"/>
              </a:ext>
            </a:extLst>
          </p:cNvPr>
          <p:cNvSpPr/>
          <p:nvPr/>
        </p:nvSpPr>
        <p:spPr>
          <a:xfrm>
            <a:off x="4508292" y="3774399"/>
            <a:ext cx="2593298" cy="55463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فعلٌ مضارعٌ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8987C2-29D9-41E4-98CA-117F0907373A}"/>
              </a:ext>
            </a:extLst>
          </p:cNvPr>
          <p:cNvSpPr/>
          <p:nvPr/>
        </p:nvSpPr>
        <p:spPr>
          <a:xfrm>
            <a:off x="1033697" y="2488367"/>
            <a:ext cx="2593298" cy="55463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الفتحةُ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4C00437-4F2B-4019-96F2-6A1E8B986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638" y="4625870"/>
            <a:ext cx="3141642" cy="17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706"/>
            <a:ext cx="8117174" cy="5676458"/>
          </a:xfrm>
        </p:spPr>
        <p:txBody>
          <a:bodyPr/>
          <a:lstStyle/>
          <a:p>
            <a:pPr marL="0" indent="0" algn="ctr">
              <a:buNone/>
            </a:pPr>
            <a:r>
              <a:rPr lang="ar-SY" dirty="0">
                <a:solidFill>
                  <a:srgbClr val="FF0000"/>
                </a:solidFill>
              </a:rPr>
              <a:t>أسلوبُ الشرطِ</a:t>
            </a:r>
          </a:p>
          <a:p>
            <a:pPr marL="0" indent="0" algn="r">
              <a:buNone/>
            </a:pPr>
            <a:r>
              <a:rPr lang="ar-SY" sz="3000" dirty="0"/>
              <a:t>هو أسلوبٌ يدلُ على تلازم جملتين وارتباطهما بواسطة أداة نُسميها أداةَ الشرطِ , يتألف أسلوبُ الشرطَ من ثلاثةِ أقسام , هي :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sz="3000" dirty="0"/>
              <a:t>العلاقة بين جملةِ الشرطِ وجملةِ الجوابِ : وقوعُ جملة الجوابِ وتحققها مشروطٌ – في الغالب – بوقوع جملة الشرط , فإذا تحقق</a:t>
            </a:r>
          </a:p>
          <a:p>
            <a:pPr marL="0" indent="0" algn="r">
              <a:buNone/>
            </a:pPr>
            <a:r>
              <a:rPr lang="ar-SY" sz="3000" dirty="0"/>
              <a:t>               الشرطُ تحقق الجوابُ .</a:t>
            </a:r>
            <a:endParaRPr lang="en-US" sz="3000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AB0767AE-0D6F-4184-B7F0-7793DF4C6755}"/>
              </a:ext>
            </a:extLst>
          </p:cNvPr>
          <p:cNvSpPr/>
          <p:nvPr/>
        </p:nvSpPr>
        <p:spPr>
          <a:xfrm>
            <a:off x="3219138" y="2036161"/>
            <a:ext cx="2593298" cy="55463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جملةُ فعلِ الشرطِ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F8F244C-2DCB-4240-B65E-512A9749C612}"/>
              </a:ext>
            </a:extLst>
          </p:cNvPr>
          <p:cNvSpPr/>
          <p:nvPr/>
        </p:nvSpPr>
        <p:spPr>
          <a:xfrm>
            <a:off x="5988571" y="2026169"/>
            <a:ext cx="2593298" cy="55463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أداةُ الشرطِ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642FF50B-2B94-449F-9756-D92190EA57EB}"/>
              </a:ext>
            </a:extLst>
          </p:cNvPr>
          <p:cNvSpPr/>
          <p:nvPr/>
        </p:nvSpPr>
        <p:spPr>
          <a:xfrm>
            <a:off x="487180" y="2036161"/>
            <a:ext cx="2593298" cy="55463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جملةُ جوابِ الشرطِ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90D2611-70F5-439D-9530-5BBBCA85CB65}"/>
              </a:ext>
            </a:extLst>
          </p:cNvPr>
          <p:cNvSpPr/>
          <p:nvPr/>
        </p:nvSpPr>
        <p:spPr>
          <a:xfrm>
            <a:off x="6011056" y="2685733"/>
            <a:ext cx="2593298" cy="55463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متى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DF9FD43D-28EB-4CF3-A0B7-911FCDD9091C}"/>
              </a:ext>
            </a:extLst>
          </p:cNvPr>
          <p:cNvSpPr/>
          <p:nvPr/>
        </p:nvSpPr>
        <p:spPr>
          <a:xfrm>
            <a:off x="3219138" y="2733205"/>
            <a:ext cx="2593298" cy="5546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تطلع الشمس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B7069415-C612-4CB2-9ABC-E216E293D29C}"/>
              </a:ext>
            </a:extLst>
          </p:cNvPr>
          <p:cNvSpPr/>
          <p:nvPr/>
        </p:nvSpPr>
        <p:spPr>
          <a:xfrm>
            <a:off x="487180" y="2733205"/>
            <a:ext cx="2593298" cy="554636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يخرج الفلاح إلى عمله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685"/>
            <a:ext cx="8087193" cy="80947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Y" sz="2800" b="1" i="0" u="none" strike="noStrike" baseline="0" dirty="0">
                <a:latin typeface="AXtYasmineLight"/>
              </a:rPr>
              <a:t>والآن عزيزي التلميذ سنتعرّفُ على بعضِ الأدواتِ المتعلّقةِ بالزّمانِ .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9156"/>
            <a:ext cx="8087193" cy="483700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400" b="1" i="0" u="none" strike="noStrike" baseline="0">
                <a:latin typeface="AXtYasmineBold"/>
              </a:rPr>
              <a:t>اقرأ العباراتِ الآتية </a:t>
            </a:r>
            <a:r>
              <a:rPr lang="ar-SY" sz="2400" b="1" i="0" u="none" strike="noStrike" baseline="0" dirty="0">
                <a:latin typeface="AXtYasmineBold"/>
              </a:rPr>
              <a:t>مُنتبِهاً للكلماتِ </a:t>
            </a:r>
            <a:r>
              <a:rPr lang="ar-SY" sz="2400" b="1" i="0" u="none" strike="noStrike" baseline="0">
                <a:latin typeface="AXtYasmineBold"/>
              </a:rPr>
              <a:t>الملوّنةِ وأجب </a:t>
            </a:r>
            <a:r>
              <a:rPr lang="ar-SY" sz="2400" b="1" i="0" u="none" strike="noStrike" baseline="0" dirty="0">
                <a:latin typeface="AXtYasmineBold"/>
              </a:rPr>
              <a:t>عن الأسئلةِ التي تليها :</a:t>
            </a:r>
          </a:p>
          <a:p>
            <a:pPr marL="0" indent="0" algn="r">
              <a:buNone/>
            </a:pPr>
            <a:endParaRPr lang="ar-SY" sz="2400" b="1" dirty="0">
              <a:latin typeface="AXtYasmineBold"/>
            </a:endParaRPr>
          </a:p>
          <a:p>
            <a:pPr marL="0" indent="0" algn="r">
              <a:buNone/>
            </a:pPr>
            <a:endParaRPr lang="ar-SY" sz="2400" b="1" i="0" u="none" strike="noStrike" baseline="0" dirty="0">
              <a:latin typeface="AXtYasmineBold"/>
            </a:endParaRPr>
          </a:p>
          <a:p>
            <a:pPr marL="0" indent="0" algn="r">
              <a:buNone/>
            </a:pPr>
            <a:endParaRPr lang="ar-SY" sz="2400" b="1" dirty="0">
              <a:latin typeface="AXtYasmineBold"/>
            </a:endParaRPr>
          </a:p>
          <a:p>
            <a:pPr marL="0" indent="0" algn="r">
              <a:buNone/>
            </a:pPr>
            <a:r>
              <a:rPr lang="ar-SY" sz="2400" b="0" i="0" u="none" strike="noStrike" baseline="0" dirty="0">
                <a:latin typeface="AXtYasmineLight"/>
              </a:rPr>
              <a:t>           ما الأفعالُ المكتوبةُ في الجملةِ الأولى؟ ما حركتُها؟ على أيّ زمنٍ تدلّ؟</a:t>
            </a:r>
            <a:endParaRPr lang="en-US" sz="2400" b="0" i="0" u="none" strike="noStrike" baseline="0" dirty="0">
              <a:latin typeface="AXtYasmineLight"/>
            </a:endParaRPr>
          </a:p>
          <a:p>
            <a:pPr marL="0" indent="0" algn="r">
              <a:buNone/>
            </a:pPr>
            <a:r>
              <a:rPr lang="ar-SY" sz="2400" dirty="0">
                <a:latin typeface="AXtYasmineLight"/>
              </a:rPr>
              <a:t>                 </a:t>
            </a:r>
            <a:endParaRPr lang="en-US" sz="2400" dirty="0">
              <a:latin typeface="AXtYasmineLight"/>
            </a:endParaRPr>
          </a:p>
          <a:p>
            <a:pPr marL="0" indent="0" algn="r">
              <a:buNone/>
            </a:pPr>
            <a:r>
              <a:rPr lang="ar-SY" sz="2400" b="0" i="0" u="none" strike="noStrike" baseline="0" dirty="0">
                <a:latin typeface="AXtYasmineLight"/>
              </a:rPr>
              <a:t>ما الأفعالُ المكتوبةُ في الجملةِ الثّانية؟ ما حركتُها؟ على أي زمن تدلّ؟</a:t>
            </a:r>
            <a:r>
              <a:rPr lang="en-US" b="1" i="0" u="none" strike="noStrike" baseline="0" dirty="0">
                <a:latin typeface="AXtYasmineLight"/>
              </a:rPr>
              <a:t>   </a:t>
            </a:r>
            <a:r>
              <a:rPr lang="ar-SY" b="1" i="0" u="none" strike="noStrike" baseline="0" dirty="0">
                <a:latin typeface="AXtYasmineLight"/>
              </a:rPr>
              <a:t>      </a:t>
            </a:r>
            <a:endParaRPr lang="ar-SY" sz="4000" b="1" i="0" u="none" strike="noStrike" baseline="0" dirty="0">
              <a:latin typeface="AXtYasmineBold"/>
            </a:endParaRPr>
          </a:p>
          <a:p>
            <a:pPr marL="0" indent="0" algn="r">
              <a:buNone/>
            </a:pPr>
            <a:endParaRPr lang="en-US" sz="400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012F4C8-C523-4BBB-8E7B-1DAAFA223643}"/>
              </a:ext>
            </a:extLst>
          </p:cNvPr>
          <p:cNvSpPr/>
          <p:nvPr/>
        </p:nvSpPr>
        <p:spPr>
          <a:xfrm>
            <a:off x="528403" y="1750103"/>
            <a:ext cx="7944786" cy="10080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0" i="0" u="none" strike="noStrike" baseline="0" dirty="0">
                <a:solidFill>
                  <a:srgbClr val="E6000D"/>
                </a:solidFill>
                <a:latin typeface="AXtYasmineLight"/>
              </a:rPr>
              <a:t>أ. كلّما </a:t>
            </a:r>
            <a:r>
              <a:rPr lang="ar-SY" sz="2800" b="0" i="0" u="none" strike="noStrike" baseline="0" dirty="0">
                <a:solidFill>
                  <a:srgbClr val="008080"/>
                </a:solidFill>
                <a:latin typeface="AXtYasmineLight"/>
              </a:rPr>
              <a:t>جلسَ </a:t>
            </a:r>
            <a:r>
              <a:rPr lang="ar-SY" sz="2800" b="0" i="0" u="none" strike="noStrike" baseline="0" dirty="0">
                <a:solidFill>
                  <a:srgbClr val="E6000D"/>
                </a:solidFill>
                <a:latin typeface="AXtYasmineLight"/>
              </a:rPr>
              <a:t>حُسامٌ بمفرَدِهِ، </a:t>
            </a:r>
            <a:r>
              <a:rPr lang="ar-SY" sz="2800" b="0" i="0" u="none" strike="noStrike" baseline="0" dirty="0">
                <a:solidFill>
                  <a:srgbClr val="008080"/>
                </a:solidFill>
                <a:latin typeface="AXtYasmineLight"/>
              </a:rPr>
              <a:t>داعَبَتهُ </a:t>
            </a:r>
            <a:r>
              <a:rPr lang="ar-SY" sz="2800" b="0" i="0" u="none" strike="noStrike" baseline="0" dirty="0">
                <a:solidFill>
                  <a:srgbClr val="E6000D"/>
                </a:solidFill>
                <a:latin typeface="AXtYasmineLight"/>
              </a:rPr>
              <a:t>أحلامُ اليَقَظَةِ.</a:t>
            </a:r>
          </a:p>
          <a:p>
            <a:pPr algn="r"/>
            <a:r>
              <a:rPr lang="ar-SY" sz="2800" b="0" i="0" u="none" strike="noStrike" baseline="0" dirty="0">
                <a:solidFill>
                  <a:srgbClr val="E6000D"/>
                </a:solidFill>
                <a:latin typeface="AXtYasmineLight"/>
              </a:rPr>
              <a:t>ب. متى </a:t>
            </a:r>
            <a:r>
              <a:rPr lang="ar-SY" sz="2800" b="0" i="0" u="none" strike="noStrike" baseline="0" dirty="0">
                <a:solidFill>
                  <a:srgbClr val="008080"/>
                </a:solidFill>
                <a:latin typeface="AXtYasmineLight"/>
              </a:rPr>
              <a:t>يدخُل </a:t>
            </a:r>
            <a:r>
              <a:rPr lang="ar-SY" sz="2800" b="0" i="0" u="none" strike="noStrike" baseline="0" dirty="0">
                <a:solidFill>
                  <a:srgbClr val="E6000D"/>
                </a:solidFill>
                <a:latin typeface="AXtYasmineLight"/>
              </a:rPr>
              <a:t>حسامٌ غُرفتَهُ، </a:t>
            </a:r>
            <a:r>
              <a:rPr lang="ar-SY" sz="2800" b="0" i="0" u="none" strike="noStrike" baseline="0" dirty="0">
                <a:solidFill>
                  <a:srgbClr val="008080"/>
                </a:solidFill>
                <a:latin typeface="AXtYasmineLight"/>
              </a:rPr>
              <a:t>يُسرِع </a:t>
            </a:r>
            <a:r>
              <a:rPr lang="ar-SY" sz="2800" b="0" i="0" u="none" strike="noStrike" baseline="0" dirty="0">
                <a:solidFill>
                  <a:srgbClr val="E6000D"/>
                </a:solidFill>
                <a:latin typeface="AXtYasmineLight"/>
              </a:rPr>
              <a:t>إلى المِرآةِ.</a:t>
            </a:r>
            <a:endParaRPr lang="ar-SY" sz="2800" dirty="0"/>
          </a:p>
        </p:txBody>
      </p:sp>
      <p:sp>
        <p:nvSpPr>
          <p:cNvPr id="6" name="مخطط انسيابي: رابط 5">
            <a:extLst>
              <a:ext uri="{FF2B5EF4-FFF2-40B4-BE49-F238E27FC236}">
                <a16:creationId xmlns:a16="http://schemas.microsoft.com/office/drawing/2014/main" id="{20F22943-1238-45BF-951D-DAAD238239F8}"/>
              </a:ext>
            </a:extLst>
          </p:cNvPr>
          <p:cNvSpPr/>
          <p:nvPr/>
        </p:nvSpPr>
        <p:spPr>
          <a:xfrm>
            <a:off x="7689954" y="3117954"/>
            <a:ext cx="329784" cy="31104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/>
              <a:t>1</a:t>
            </a:r>
          </a:p>
        </p:txBody>
      </p:sp>
      <p:sp>
        <p:nvSpPr>
          <p:cNvPr id="8" name="مخطط انسيابي: رابط 7">
            <a:extLst>
              <a:ext uri="{FF2B5EF4-FFF2-40B4-BE49-F238E27FC236}">
                <a16:creationId xmlns:a16="http://schemas.microsoft.com/office/drawing/2014/main" id="{3DFC551A-A93D-496F-BA91-2A2EDA345937}"/>
              </a:ext>
            </a:extLst>
          </p:cNvPr>
          <p:cNvSpPr/>
          <p:nvPr/>
        </p:nvSpPr>
        <p:spPr>
          <a:xfrm>
            <a:off x="7689954" y="4093563"/>
            <a:ext cx="329784" cy="311046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/>
              <a:t>2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6D8113F-B3CA-490D-9816-3B83BE4886C2}"/>
              </a:ext>
            </a:extLst>
          </p:cNvPr>
          <p:cNvSpPr/>
          <p:nvPr/>
        </p:nvSpPr>
        <p:spPr>
          <a:xfrm>
            <a:off x="4332157" y="3567659"/>
            <a:ext cx="2848132" cy="419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/>
              <a:t>جلسَ - داعبته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84D1AE8-F09E-4A70-9D2B-A8D57CC70950}"/>
              </a:ext>
            </a:extLst>
          </p:cNvPr>
          <p:cNvSpPr/>
          <p:nvPr/>
        </p:nvSpPr>
        <p:spPr>
          <a:xfrm>
            <a:off x="2968053" y="3567659"/>
            <a:ext cx="899409" cy="419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/>
              <a:t>الفتحةُ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50137E62-1D16-41B2-A41F-DE7C2D5C4CA7}"/>
              </a:ext>
            </a:extLst>
          </p:cNvPr>
          <p:cNvSpPr/>
          <p:nvPr/>
        </p:nvSpPr>
        <p:spPr>
          <a:xfrm>
            <a:off x="989351" y="3567659"/>
            <a:ext cx="1663908" cy="419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/>
              <a:t>الماضي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3E850931-6637-4C87-9299-BC71BA09F965}"/>
              </a:ext>
            </a:extLst>
          </p:cNvPr>
          <p:cNvSpPr/>
          <p:nvPr/>
        </p:nvSpPr>
        <p:spPr>
          <a:xfrm>
            <a:off x="4332157" y="4586989"/>
            <a:ext cx="2848132" cy="419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/>
              <a:t>يدخل - يُسرع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BDF9F943-8B23-449F-9CD2-AA0CC3C09094}"/>
              </a:ext>
            </a:extLst>
          </p:cNvPr>
          <p:cNvSpPr/>
          <p:nvPr/>
        </p:nvSpPr>
        <p:spPr>
          <a:xfrm>
            <a:off x="2968052" y="4586988"/>
            <a:ext cx="899409" cy="419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/>
              <a:t>السكون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51CF3C9-1EA6-4A1D-8290-D1AE7311705A}"/>
              </a:ext>
            </a:extLst>
          </p:cNvPr>
          <p:cNvSpPr/>
          <p:nvPr/>
        </p:nvSpPr>
        <p:spPr>
          <a:xfrm>
            <a:off x="3035508" y="5568844"/>
            <a:ext cx="1663908" cy="419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/>
              <a:t>المستقبل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696"/>
            <a:ext cx="8102184" cy="5661468"/>
          </a:xfrm>
        </p:spPr>
        <p:txBody>
          <a:bodyPr/>
          <a:lstStyle/>
          <a:p>
            <a:pPr marL="0" indent="0" algn="r">
              <a:buNone/>
            </a:pPr>
            <a:r>
              <a:rPr lang="ar-SY" sz="1800" dirty="0">
                <a:latin typeface="AXtManal"/>
              </a:rPr>
              <a:t>      </a:t>
            </a:r>
          </a:p>
          <a:p>
            <a:pPr marL="0" indent="0" algn="r">
              <a:buNone/>
            </a:pPr>
            <a:r>
              <a:rPr lang="ar-SY" sz="1800" dirty="0">
                <a:latin typeface="AXtManal"/>
              </a:rPr>
              <a:t>                </a:t>
            </a:r>
            <a:r>
              <a:rPr lang="ar-SY" sz="2400" b="1" dirty="0">
                <a:latin typeface="AXtManal"/>
              </a:rPr>
              <a:t>قم ب</a:t>
            </a:r>
            <a:r>
              <a:rPr lang="ar-SY" sz="2400" b="1" i="0" u="none" strike="noStrike" baseline="0" dirty="0">
                <a:latin typeface="AXtYasmineLight"/>
              </a:rPr>
              <a:t>كتابةِ</a:t>
            </a:r>
            <a:r>
              <a:rPr lang="ar-SY" sz="2400" b="1" i="0" u="none" strike="noStrike" baseline="0" dirty="0">
                <a:solidFill>
                  <a:srgbClr val="000000"/>
                </a:solidFill>
                <a:latin typeface="AXtYasmineLight"/>
              </a:rPr>
              <a:t> الجملةِ الثّانية مُستخدماً أيّان بدلاً من متى ؟</a:t>
            </a:r>
          </a:p>
          <a:p>
            <a:pPr marL="0" indent="0" algn="r">
              <a:buNone/>
            </a:pPr>
            <a:r>
              <a:rPr lang="ar-SY" sz="3200" b="0" i="0" u="none" strike="noStrike" baseline="0" dirty="0">
                <a:solidFill>
                  <a:srgbClr val="E6000D"/>
                </a:solidFill>
                <a:latin typeface="AXtYasmineLight"/>
              </a:rPr>
              <a:t>         أيان </a:t>
            </a:r>
            <a:r>
              <a:rPr lang="ar-SY" sz="3200" b="0" i="0" u="none" strike="noStrike" baseline="0" dirty="0">
                <a:solidFill>
                  <a:srgbClr val="008080"/>
                </a:solidFill>
                <a:latin typeface="AXtYasmineLight"/>
              </a:rPr>
              <a:t>يدخُل </a:t>
            </a:r>
            <a:r>
              <a:rPr lang="ar-SY" sz="3200" b="0" i="0" u="none" strike="noStrike" baseline="0" dirty="0">
                <a:solidFill>
                  <a:srgbClr val="E6000D"/>
                </a:solidFill>
                <a:latin typeface="AXtYasmineLight"/>
              </a:rPr>
              <a:t>حسامٌ غُرفتَهُ، </a:t>
            </a:r>
            <a:r>
              <a:rPr lang="ar-SY" sz="3200" b="0" i="0" u="none" strike="noStrike" baseline="0" dirty="0">
                <a:solidFill>
                  <a:srgbClr val="008080"/>
                </a:solidFill>
                <a:latin typeface="AXtYasmineLight"/>
              </a:rPr>
              <a:t>يُسرِع </a:t>
            </a:r>
            <a:r>
              <a:rPr lang="ar-SY" sz="3200" b="0" i="0" u="none" strike="noStrike" baseline="0" dirty="0">
                <a:solidFill>
                  <a:srgbClr val="E6000D"/>
                </a:solidFill>
                <a:latin typeface="AXtYasmineLight"/>
              </a:rPr>
              <a:t>إلى المِرآةِ.   </a:t>
            </a:r>
            <a:endParaRPr lang="en-US" b="1" dirty="0"/>
          </a:p>
        </p:txBody>
      </p:sp>
      <p:sp>
        <p:nvSpPr>
          <p:cNvPr id="4" name="مخطط انسيابي: رابط 3">
            <a:extLst>
              <a:ext uri="{FF2B5EF4-FFF2-40B4-BE49-F238E27FC236}">
                <a16:creationId xmlns:a16="http://schemas.microsoft.com/office/drawing/2014/main" id="{EF3E2608-A0A6-4626-BE62-B8877DFDA362}"/>
              </a:ext>
            </a:extLst>
          </p:cNvPr>
          <p:cNvSpPr/>
          <p:nvPr/>
        </p:nvSpPr>
        <p:spPr>
          <a:xfrm>
            <a:off x="7944788" y="944381"/>
            <a:ext cx="239842" cy="374753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dirty="0"/>
              <a:t>3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5E646D1-BC40-4D86-984D-387313767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702" y="3065958"/>
            <a:ext cx="2606477" cy="281838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962A1347-67E7-42AA-9C12-7BBDE6FB33CF}"/>
              </a:ext>
            </a:extLst>
          </p:cNvPr>
          <p:cNvSpPr/>
          <p:nvPr/>
        </p:nvSpPr>
        <p:spPr>
          <a:xfrm>
            <a:off x="599607" y="2158584"/>
            <a:ext cx="7585023" cy="85443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>
                <a:solidFill>
                  <a:schemeClr val="tx1"/>
                </a:solidFill>
              </a:rPr>
              <a:t>نلاحظ أن : كلّما ومتى و أيّان أدواتٌ تدلّ على الاستفهام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716"/>
            <a:ext cx="8117174" cy="5691448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>
                <a:solidFill>
                  <a:srgbClr val="FF0000"/>
                </a:solidFill>
              </a:rPr>
              <a:t>تعلمنا لهذا اليوم أن :</a:t>
            </a:r>
          </a:p>
          <a:p>
            <a:pPr marL="0" indent="0" algn="r">
              <a:buNone/>
            </a:pPr>
            <a:r>
              <a:rPr lang="ar-SY" dirty="0"/>
              <a:t>- كلّما ومتى و أيّان أدواتٌ تدلّ على الاستفهام</a:t>
            </a:r>
          </a:p>
          <a:p>
            <a:pPr marL="0" indent="0" algn="r">
              <a:buNone/>
            </a:pPr>
            <a:r>
              <a:rPr lang="ar-SY" dirty="0"/>
              <a:t>- كلّما تدلّ على الزّمن الماضي </a:t>
            </a:r>
          </a:p>
          <a:p>
            <a:pPr marL="0" indent="0" algn="r">
              <a:buNone/>
            </a:pPr>
            <a:r>
              <a:rPr lang="ar-SY" dirty="0"/>
              <a:t>- متى و أيّان تدلّان على الزّمنين الحاضر أو المستقبل</a:t>
            </a:r>
            <a:endParaRPr lang="en-US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AB3AE70-1F33-483B-B82B-CE4587F1B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111" y="302988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162</TotalTime>
  <Words>277</Words>
  <Application>Microsoft Office PowerPoint</Application>
  <PresentationFormat>عرض على الشاشة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3" baseType="lpstr">
      <vt:lpstr>Arial</vt:lpstr>
      <vt:lpstr>AXtManal</vt:lpstr>
      <vt:lpstr>AXtYasmineBold</vt:lpstr>
      <vt:lpstr>AXtYasmineLight</vt:lpstr>
      <vt:lpstr>Calibri</vt:lpstr>
      <vt:lpstr>TimesNewRomanPSMT</vt:lpstr>
      <vt:lpstr>school</vt:lpstr>
      <vt:lpstr>تدريب لغوي بعضُ أسماءِ الشرطِ</vt:lpstr>
      <vt:lpstr>عزيزي التلميذ هدفنا لهذا الدرسِ التعرفُ على بعضِ أدواتِ الشرطِ</vt:lpstr>
      <vt:lpstr>عرض تقديمي في PowerPoint</vt:lpstr>
      <vt:lpstr>والآن عزيزي التلميذ سنتعرّفُ على بعضِ الأدواتِ المتعلّقةِ بالزّمانِ .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18</cp:revision>
  <dcterms:created xsi:type="dcterms:W3CDTF">2020-05-02T02:36:07Z</dcterms:created>
  <dcterms:modified xsi:type="dcterms:W3CDTF">2020-09-01T09:19:17Z</dcterms:modified>
</cp:coreProperties>
</file>