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3933" autoAdjust="0"/>
  </p:normalViewPr>
  <p:slideViewPr>
    <p:cSldViewPr snapToGrid="0" snapToObject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973E85-8BCB-4275-A89F-DC1FC00E1A21}" type="datetimeFigureOut">
              <a:rPr lang="ar-SY" smtClean="0"/>
              <a:t>17/01/1442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114BC0-44D4-4B75-8A0F-81A03591107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4593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14BC0-44D4-4B75-8A0F-81A035911072}" type="slidenum">
              <a:rPr lang="ar-SY" smtClean="0"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7940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70"/>
            <a:ext cx="3761405" cy="1334594"/>
          </a:xfrm>
        </p:spPr>
        <p:txBody>
          <a:bodyPr>
            <a:normAutofit fontScale="90000"/>
          </a:bodyPr>
          <a:lstStyle/>
          <a:p>
            <a:r>
              <a:rPr lang="ar-SY" dirty="0"/>
              <a:t>تدريبٌ لغوي</a:t>
            </a:r>
            <a:br>
              <a:rPr lang="ar-SY" dirty="0"/>
            </a:br>
            <a:r>
              <a:rPr lang="ar-SY" dirty="0"/>
              <a:t>الأسماءُ الموصولة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117174" cy="83944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800" dirty="0"/>
              <a:t>عزيزي الطالب يُتوقعُ منك لهذا الدرسِ التعرّفُ على الأسماءِ الموصولةِ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43986"/>
            <a:ext cx="8117173" cy="4582177"/>
          </a:xfrm>
        </p:spPr>
        <p:txBody>
          <a:bodyPr/>
          <a:lstStyle/>
          <a:p>
            <a:pPr marL="0" indent="0" algn="r">
              <a:buNone/>
            </a:pPr>
            <a:r>
              <a:rPr lang="ar-SY" sz="2800" dirty="0">
                <a:solidFill>
                  <a:srgbClr val="FF0000"/>
                </a:solidFill>
              </a:rPr>
              <a:t>والآن عزيزي التلميذ تعال نتذكر بعضَ المعلوماتِ التي تعلمناها سابقاً :</a:t>
            </a:r>
          </a:p>
          <a:p>
            <a:pPr marL="0" indent="0" algn="r">
              <a:buNone/>
            </a:pPr>
            <a:r>
              <a:rPr lang="ar-SY" dirty="0"/>
              <a:t>- </a:t>
            </a:r>
            <a:r>
              <a:rPr lang="ar-SY" sz="2800" dirty="0"/>
              <a:t>ما الأسماءُ الموصولةُ التي مرت معك سابقاً؟ وما دلالةُ كلِّ منها ؟</a:t>
            </a:r>
          </a:p>
          <a:p>
            <a:pPr marL="0" indent="0" algn="ctr">
              <a:buNone/>
            </a:pPr>
            <a:r>
              <a:rPr lang="ar-SY" sz="2800" dirty="0">
                <a:solidFill>
                  <a:srgbClr val="FF0000"/>
                </a:solidFill>
              </a:rPr>
              <a:t>الذي</a:t>
            </a:r>
            <a:r>
              <a:rPr lang="ar-SY" sz="2800" dirty="0"/>
              <a:t> للمفردِ المذكرِ </a:t>
            </a:r>
            <a:r>
              <a:rPr lang="ar-SY" sz="2800" dirty="0">
                <a:solidFill>
                  <a:srgbClr val="FF0000"/>
                </a:solidFill>
              </a:rPr>
              <a:t>التي</a:t>
            </a:r>
            <a:r>
              <a:rPr lang="ar-SY" sz="2800" dirty="0"/>
              <a:t> للمفردِ المؤنثِ </a:t>
            </a:r>
            <a:r>
              <a:rPr lang="ar-SY" sz="2800" dirty="0">
                <a:solidFill>
                  <a:srgbClr val="FF0000"/>
                </a:solidFill>
              </a:rPr>
              <a:t>الّذين</a:t>
            </a:r>
            <a:r>
              <a:rPr lang="ar-SY" sz="2800" dirty="0"/>
              <a:t> لجمعِ الذكور 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79055B8-39DB-4BBB-A076-21A82D51D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374" y="3583584"/>
            <a:ext cx="3769193" cy="21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04"/>
            <a:ext cx="8117174" cy="86943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800" dirty="0"/>
              <a:t>والآن هل ترغب بالتعرّف على معلوماتٍ جديدةٍ عن الأسماءِ الموصولةِ؟</a:t>
            </a:r>
            <a:br>
              <a:rPr lang="ar-SY" sz="2800" dirty="0"/>
            </a:br>
            <a:r>
              <a:rPr lang="ar-SY" sz="2800" dirty="0"/>
              <a:t>إذا هيا بنا لتنفيذِ الأنشطةِ الآتيةِ 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134"/>
            <a:ext cx="8117174" cy="4807030"/>
          </a:xfrm>
        </p:spPr>
        <p:txBody>
          <a:bodyPr/>
          <a:lstStyle/>
          <a:p>
            <a:pPr marL="0" indent="0" algn="ctr">
              <a:buNone/>
            </a:pPr>
            <a:r>
              <a:rPr lang="ar-SY" u="sng" dirty="0">
                <a:solidFill>
                  <a:srgbClr val="FF0000"/>
                </a:solidFill>
              </a:rPr>
              <a:t>الأنشطة</a:t>
            </a:r>
          </a:p>
          <a:p>
            <a:pPr marL="0" indent="0" algn="r">
              <a:buNone/>
            </a:pPr>
            <a:r>
              <a:rPr lang="ar-SY" sz="2800" dirty="0"/>
              <a:t>- </a:t>
            </a:r>
            <a:r>
              <a:rPr lang="ar-SY" sz="2600" dirty="0"/>
              <a:t>ضع في الفراغ الاسمَ الموصولَ المناسبَ مما يأتي : ( </a:t>
            </a:r>
            <a:r>
              <a:rPr lang="ar-SY" sz="2600" dirty="0">
                <a:solidFill>
                  <a:schemeClr val="accent6">
                    <a:lumMod val="75000"/>
                  </a:schemeClr>
                </a:solidFill>
              </a:rPr>
              <a:t>الذي - التي - الّذين</a:t>
            </a:r>
            <a:r>
              <a:rPr lang="ar-SY" sz="2600" dirty="0"/>
              <a:t>)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sz="2600" dirty="0"/>
              <a:t>         نحترمُ العالمَ                    يقدمُ خدماتٍ للبشريةِ 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sz="2600" dirty="0"/>
              <a:t>         </a:t>
            </a:r>
            <a:r>
              <a:rPr lang="en-US" sz="2600" dirty="0"/>
              <a:t>    </a:t>
            </a:r>
            <a:r>
              <a:rPr lang="ar-SY" sz="2600" dirty="0"/>
              <a:t>         نحترمُ العُلماءَ                   يقدمُونَ خدماتٍ للبشريةِ 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sz="2600" dirty="0"/>
              <a:t>         نحترمُ العالمَةَ                   تقدمُ خدماتٍ للبشريةِ .</a:t>
            </a:r>
          </a:p>
          <a:p>
            <a:pPr marL="0" indent="0" algn="r">
              <a:buNone/>
            </a:pPr>
            <a:endParaRPr lang="ar-SY" sz="2600" dirty="0"/>
          </a:p>
          <a:p>
            <a:pPr marL="0" indent="0" algn="r">
              <a:buNone/>
            </a:pPr>
            <a:endParaRPr lang="en-US" sz="26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89AED40-DBF1-4FE2-A31A-45D28DDA9E66}"/>
              </a:ext>
            </a:extLst>
          </p:cNvPr>
          <p:cNvSpPr/>
          <p:nvPr/>
        </p:nvSpPr>
        <p:spPr>
          <a:xfrm>
            <a:off x="4736893" y="2548330"/>
            <a:ext cx="1484025" cy="5096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الذي</a:t>
            </a:r>
            <a:endParaRPr lang="ar-SY" sz="2000" b="1" dirty="0">
              <a:solidFill>
                <a:schemeClr val="tx1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9213999-7947-42F7-9120-E5CE07837BD7}"/>
              </a:ext>
            </a:extLst>
          </p:cNvPr>
          <p:cNvSpPr/>
          <p:nvPr/>
        </p:nvSpPr>
        <p:spPr>
          <a:xfrm>
            <a:off x="4736892" y="3174167"/>
            <a:ext cx="1484025" cy="50966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الّذين</a:t>
            </a:r>
            <a:endParaRPr lang="ar-SY" sz="2000" b="1" dirty="0">
              <a:solidFill>
                <a:schemeClr val="tx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78F6287-5B46-4E9D-9006-FBF35135EBCD}"/>
              </a:ext>
            </a:extLst>
          </p:cNvPr>
          <p:cNvSpPr/>
          <p:nvPr/>
        </p:nvSpPr>
        <p:spPr>
          <a:xfrm>
            <a:off x="4736893" y="3785111"/>
            <a:ext cx="1484025" cy="50966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التي</a:t>
            </a:r>
            <a:endParaRPr lang="ar-SY" sz="2000" b="1" dirty="0">
              <a:solidFill>
                <a:schemeClr val="tx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ABED26D-E257-479B-8408-C215E4CBD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13" y="4689496"/>
            <a:ext cx="1852612" cy="180022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289823B-0DE3-49A7-8F44-C277F849BDF2}"/>
              </a:ext>
            </a:extLst>
          </p:cNvPr>
          <p:cNvSpPr/>
          <p:nvPr/>
        </p:nvSpPr>
        <p:spPr>
          <a:xfrm>
            <a:off x="7839856" y="2698230"/>
            <a:ext cx="209862" cy="17988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F1259AB-D86B-4ACB-9B5B-532EF440EA46}"/>
              </a:ext>
            </a:extLst>
          </p:cNvPr>
          <p:cNvSpPr/>
          <p:nvPr/>
        </p:nvSpPr>
        <p:spPr>
          <a:xfrm>
            <a:off x="7839856" y="3344706"/>
            <a:ext cx="209862" cy="17988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E3C3421-EA3D-4B78-8CFC-1E351A26EDD4}"/>
              </a:ext>
            </a:extLst>
          </p:cNvPr>
          <p:cNvSpPr/>
          <p:nvPr/>
        </p:nvSpPr>
        <p:spPr>
          <a:xfrm>
            <a:off x="7842354" y="4077326"/>
            <a:ext cx="209862" cy="17988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695"/>
            <a:ext cx="8072203" cy="5661469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 </a:t>
            </a:r>
            <a:r>
              <a:rPr lang="ar-SY" sz="2700" dirty="0"/>
              <a:t>اقرأ الجمل الآتية ثم صنف ( </a:t>
            </a:r>
            <a:r>
              <a:rPr lang="ar-SY" sz="2700" dirty="0">
                <a:solidFill>
                  <a:schemeClr val="accent6">
                    <a:lumMod val="75000"/>
                  </a:schemeClr>
                </a:solidFill>
              </a:rPr>
              <a:t>اللّذان – اللّتان – اللّواتي </a:t>
            </a:r>
            <a:r>
              <a:rPr lang="ar-SY" sz="2700" dirty="0"/>
              <a:t>) في الجدول :</a:t>
            </a:r>
          </a:p>
          <a:p>
            <a:pPr marL="0" indent="0" algn="r">
              <a:buNone/>
            </a:pPr>
            <a:r>
              <a:rPr lang="ar-SY" sz="2700" dirty="0"/>
              <a:t>     - أنتما التّلميذان اللّذان أفخرُ بهما .</a:t>
            </a:r>
            <a:endParaRPr lang="en-US" sz="2700" dirty="0"/>
          </a:p>
          <a:p>
            <a:pPr marL="0" indent="0" algn="r">
              <a:buNone/>
            </a:pPr>
            <a:r>
              <a:rPr lang="en-US" sz="2700" dirty="0"/>
              <a:t>  . </a:t>
            </a:r>
            <a:r>
              <a:rPr lang="ar-SY" sz="2700" dirty="0"/>
              <a:t>     - أنتما التّلميذتان اللّتان أفخرُ بهما</a:t>
            </a:r>
            <a:endParaRPr lang="en-US" sz="2700" dirty="0"/>
          </a:p>
          <a:p>
            <a:pPr marL="0" indent="0" algn="r">
              <a:buNone/>
            </a:pPr>
            <a:r>
              <a:rPr lang="en-US" sz="2700" dirty="0"/>
              <a:t>   </a:t>
            </a:r>
            <a:r>
              <a:rPr lang="ar-SY" sz="2700" dirty="0"/>
              <a:t>     - أنتنَّ التّلميذاتِ اللّواتي أفخرُ بهنّ .</a:t>
            </a:r>
            <a:endParaRPr lang="en-US" sz="2700" dirty="0"/>
          </a:p>
          <a:p>
            <a:pPr marL="0" indent="0" algn="r">
              <a:buNone/>
            </a:pPr>
            <a:endParaRPr lang="en-US" sz="2700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D4B5CF0-4F88-42DB-A42B-5915E9DC8371}"/>
              </a:ext>
            </a:extLst>
          </p:cNvPr>
          <p:cNvSpPr/>
          <p:nvPr/>
        </p:nvSpPr>
        <p:spPr>
          <a:xfrm>
            <a:off x="8169639" y="614596"/>
            <a:ext cx="359764" cy="26982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3071BA41-18E9-4037-AE9A-928209CF7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99028"/>
              </p:ext>
            </p:extLst>
          </p:nvPr>
        </p:nvGraphicFramePr>
        <p:xfrm>
          <a:off x="974362" y="2758190"/>
          <a:ext cx="6910464" cy="1768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303488">
                  <a:extLst>
                    <a:ext uri="{9D8B030D-6E8A-4147-A177-3AD203B41FA5}">
                      <a16:colId xmlns:a16="http://schemas.microsoft.com/office/drawing/2014/main" val="1104183534"/>
                    </a:ext>
                  </a:extLst>
                </a:gridCol>
                <a:gridCol w="2303488">
                  <a:extLst>
                    <a:ext uri="{9D8B030D-6E8A-4147-A177-3AD203B41FA5}">
                      <a16:colId xmlns:a16="http://schemas.microsoft.com/office/drawing/2014/main" val="3321082301"/>
                    </a:ext>
                  </a:extLst>
                </a:gridCol>
                <a:gridCol w="2303488">
                  <a:extLst>
                    <a:ext uri="{9D8B030D-6E8A-4147-A177-3AD203B41FA5}">
                      <a16:colId xmlns:a16="http://schemas.microsoft.com/office/drawing/2014/main" val="2767790767"/>
                    </a:ext>
                  </a:extLst>
                </a:gridCol>
              </a:tblGrid>
              <a:tr h="884420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المثنّى المذكر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المثنّى المؤنث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جمع المؤنث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402734"/>
                  </a:ext>
                </a:extLst>
              </a:tr>
              <a:tr h="884420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اللّذان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اللّتان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اللّواتي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424572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8CFB3E00-0680-4A96-A10E-3AD7DAE48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421" y="4639731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087193" cy="6745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dirty="0"/>
              <a:t>التقويم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274"/>
            <a:ext cx="8087193" cy="5016890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- </a:t>
            </a:r>
            <a:r>
              <a:rPr lang="ar-SY" sz="2800" dirty="0"/>
              <a:t>اكتب ثلاثَ جملٍ مفيدةٍ مستخدماً فيها : ( </a:t>
            </a:r>
            <a:r>
              <a:rPr lang="ar-SY" sz="2800" dirty="0">
                <a:solidFill>
                  <a:schemeClr val="accent6">
                    <a:lumMod val="75000"/>
                  </a:schemeClr>
                </a:solidFill>
              </a:rPr>
              <a:t>اللّذان – اللّتان – اللّواتي </a:t>
            </a:r>
            <a:r>
              <a:rPr lang="ar-SY" sz="2800" dirty="0"/>
              <a:t>) .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BA5F1CFF-D156-43E8-B073-266883499B31}"/>
              </a:ext>
            </a:extLst>
          </p:cNvPr>
          <p:cNvSpPr/>
          <p:nvPr/>
        </p:nvSpPr>
        <p:spPr>
          <a:xfrm>
            <a:off x="914400" y="1813810"/>
            <a:ext cx="7150308" cy="76449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يُؤكدُ الحديثانِ </a:t>
            </a:r>
            <a:r>
              <a:rPr lang="ar-SY" sz="2800" dirty="0">
                <a:solidFill>
                  <a:srgbClr val="FF0000"/>
                </a:solidFill>
              </a:rPr>
              <a:t>اللّذان</a:t>
            </a:r>
            <a:r>
              <a:rPr lang="ar-SY" sz="2800" dirty="0">
                <a:solidFill>
                  <a:schemeClr val="tx1"/>
                </a:solidFill>
              </a:rPr>
              <a:t> قرأتُهُمَا على فضلِ العلمِ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7268B39-2528-44F8-8027-0C23A0D76E62}"/>
              </a:ext>
            </a:extLst>
          </p:cNvPr>
          <p:cNvSpPr/>
          <p:nvPr/>
        </p:nvSpPr>
        <p:spPr>
          <a:xfrm>
            <a:off x="925642" y="2853221"/>
            <a:ext cx="7150308" cy="76449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500" dirty="0">
                <a:solidFill>
                  <a:schemeClr val="tx1"/>
                </a:solidFill>
              </a:rPr>
              <a:t>المسألتان </a:t>
            </a:r>
            <a:r>
              <a:rPr lang="ar-SY" sz="2500" dirty="0">
                <a:solidFill>
                  <a:srgbClr val="FF0000"/>
                </a:solidFill>
              </a:rPr>
              <a:t>اللّتان</a:t>
            </a:r>
            <a:r>
              <a:rPr lang="ar-SY" sz="2500" dirty="0">
                <a:solidFill>
                  <a:schemeClr val="tx1"/>
                </a:solidFill>
              </a:rPr>
              <a:t> وردتا في الحديثِ الأولِ : الدعوةُ للعملِ وذمُّ التسوّلِ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68E5770-9DB6-4471-8F2C-C082B9336ED4}"/>
              </a:ext>
            </a:extLst>
          </p:cNvPr>
          <p:cNvSpPr/>
          <p:nvPr/>
        </p:nvSpPr>
        <p:spPr>
          <a:xfrm>
            <a:off x="925642" y="3866305"/>
            <a:ext cx="7150308" cy="76449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العاملاتُ في القريةِ هنَّ </a:t>
            </a:r>
            <a:r>
              <a:rPr lang="ar-SY" sz="2800" dirty="0">
                <a:solidFill>
                  <a:srgbClr val="FF0000"/>
                </a:solidFill>
              </a:rPr>
              <a:t>اللّواتي</a:t>
            </a:r>
            <a:r>
              <a:rPr lang="ar-SY" sz="2800" dirty="0">
                <a:solidFill>
                  <a:schemeClr val="tx1"/>
                </a:solidFill>
              </a:rPr>
              <a:t> غَزلن الصّوفَ .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ADCEEBD-42D4-4881-ACF7-1F0E548A9B97}"/>
              </a:ext>
            </a:extLst>
          </p:cNvPr>
          <p:cNvSpPr/>
          <p:nvPr/>
        </p:nvSpPr>
        <p:spPr>
          <a:xfrm>
            <a:off x="8229600" y="1933731"/>
            <a:ext cx="314793" cy="4946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75F942A-81E5-43C4-B435-F5A4A17F37EF}"/>
              </a:ext>
            </a:extLst>
          </p:cNvPr>
          <p:cNvSpPr/>
          <p:nvPr/>
        </p:nvSpPr>
        <p:spPr>
          <a:xfrm>
            <a:off x="8229600" y="2969302"/>
            <a:ext cx="314793" cy="4946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4EC6FA6-24AE-4B56-9096-2B8221A1AC95}"/>
              </a:ext>
            </a:extLst>
          </p:cNvPr>
          <p:cNvSpPr/>
          <p:nvPr/>
        </p:nvSpPr>
        <p:spPr>
          <a:xfrm>
            <a:off x="8190250" y="4029856"/>
            <a:ext cx="314793" cy="4946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2FB7CC2-416D-416F-8C04-5C364C01D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732" y="494674"/>
            <a:ext cx="4003337" cy="4272197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C3D00D9-1C30-4275-913D-F2C7FD748FAE}"/>
              </a:ext>
            </a:extLst>
          </p:cNvPr>
          <p:cNvSpPr txBox="1"/>
          <p:nvPr/>
        </p:nvSpPr>
        <p:spPr>
          <a:xfrm>
            <a:off x="4467069" y="794479"/>
            <a:ext cx="3957403" cy="37286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Y" sz="2000" b="1" dirty="0"/>
              <a:t>والآن تعالوا نتذكر ما تعلمناه في هذا الدرس :</a:t>
            </a:r>
          </a:p>
          <a:p>
            <a:pPr algn="r">
              <a:lnSpc>
                <a:spcPct val="150000"/>
              </a:lnSpc>
            </a:pPr>
            <a:r>
              <a:rPr lang="ar-SY" sz="2000" b="1" dirty="0"/>
              <a:t>تدل الأسماء الموصولة الآتية على ما يلي :</a:t>
            </a:r>
          </a:p>
          <a:p>
            <a:pPr algn="r">
              <a:lnSpc>
                <a:spcPct val="150000"/>
              </a:lnSpc>
            </a:pPr>
            <a:r>
              <a:rPr lang="ar-SY" sz="2000" b="1" u="sng" dirty="0">
                <a:solidFill>
                  <a:srgbClr val="FF0000"/>
                </a:solidFill>
              </a:rPr>
              <a:t>الذي</a:t>
            </a:r>
            <a:r>
              <a:rPr lang="ar-SY" sz="2000" b="1" dirty="0"/>
              <a:t> : تدل على المفرد المذكر .</a:t>
            </a:r>
          </a:p>
          <a:p>
            <a:pPr algn="r">
              <a:lnSpc>
                <a:spcPct val="150000"/>
              </a:lnSpc>
            </a:pPr>
            <a:r>
              <a:rPr lang="ar-SY" sz="2000" b="1" u="sng" dirty="0">
                <a:solidFill>
                  <a:srgbClr val="FF0000"/>
                </a:solidFill>
              </a:rPr>
              <a:t>التي</a:t>
            </a:r>
            <a:r>
              <a:rPr lang="ar-SY" sz="2000" b="1" dirty="0"/>
              <a:t> : تدل على المفرد المؤنث .</a:t>
            </a:r>
          </a:p>
          <a:p>
            <a:pPr algn="r">
              <a:lnSpc>
                <a:spcPct val="150000"/>
              </a:lnSpc>
            </a:pPr>
            <a:r>
              <a:rPr lang="ar-SY" sz="2000" b="1" u="sng" dirty="0">
                <a:solidFill>
                  <a:srgbClr val="FF0000"/>
                </a:solidFill>
              </a:rPr>
              <a:t>الّذين</a:t>
            </a:r>
            <a:r>
              <a:rPr lang="ar-SY" sz="2000" b="1" dirty="0"/>
              <a:t> : تدل على جمع المذكر .</a:t>
            </a:r>
          </a:p>
          <a:p>
            <a:pPr algn="r">
              <a:lnSpc>
                <a:spcPct val="150000"/>
              </a:lnSpc>
            </a:pPr>
            <a:r>
              <a:rPr lang="ar-SY" sz="2000" b="1" u="sng" dirty="0">
                <a:solidFill>
                  <a:srgbClr val="FF0000"/>
                </a:solidFill>
              </a:rPr>
              <a:t>اللّذان</a:t>
            </a:r>
            <a:r>
              <a:rPr lang="ar-SY" sz="2000" b="1" dirty="0"/>
              <a:t> : تدل على المثنى المذكر .</a:t>
            </a:r>
          </a:p>
          <a:p>
            <a:pPr algn="r">
              <a:lnSpc>
                <a:spcPct val="150000"/>
              </a:lnSpc>
            </a:pPr>
            <a:r>
              <a:rPr lang="ar-SY" sz="2000" b="1" u="sng" dirty="0">
                <a:solidFill>
                  <a:srgbClr val="FF0000"/>
                </a:solidFill>
              </a:rPr>
              <a:t>اللّتان</a:t>
            </a:r>
            <a:r>
              <a:rPr lang="ar-SY" sz="2000" b="1" dirty="0"/>
              <a:t> : تدل على المثنى المؤنث .</a:t>
            </a:r>
          </a:p>
          <a:p>
            <a:pPr algn="r">
              <a:lnSpc>
                <a:spcPct val="150000"/>
              </a:lnSpc>
            </a:pPr>
            <a:r>
              <a:rPr lang="ar-SY" sz="2000" b="1" u="sng" dirty="0">
                <a:solidFill>
                  <a:srgbClr val="FF0000"/>
                </a:solidFill>
              </a:rPr>
              <a:t>اللّواتي</a:t>
            </a:r>
            <a:r>
              <a:rPr lang="ar-SY" sz="2000" b="1" dirty="0"/>
              <a:t> : تدل على جمع المؤنثِ 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A695734-3A46-4D99-A560-AFAA61FAC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479" y="4766871"/>
            <a:ext cx="1862294" cy="201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EF9DB0D7-D65B-425D-924E-48C392B0D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1265" y="541404"/>
            <a:ext cx="5284269" cy="4215672"/>
          </a:xfrm>
        </p:spPr>
      </p:pic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94</TotalTime>
  <Words>265</Words>
  <Application>Microsoft Office PowerPoint</Application>
  <PresentationFormat>عرض على الشاشة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تدريبٌ لغوي الأسماءُ الموصولة</vt:lpstr>
      <vt:lpstr>عزيزي الطالب يُتوقعُ منك لهذا الدرسِ التعرّفُ على الأسماءِ الموصولةِ</vt:lpstr>
      <vt:lpstr>والآن هل ترغب بالتعرّف على معلوماتٍ جديدةٍ عن الأسماءِ الموصولةِ؟ إذا هيا بنا لتنفيذِ الأنشطةِ الآتيةِ .</vt:lpstr>
      <vt:lpstr>عرض تقديمي في PowerPoint</vt:lpstr>
      <vt:lpstr>التقويم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18</cp:revision>
  <dcterms:created xsi:type="dcterms:W3CDTF">2020-05-02T02:36:07Z</dcterms:created>
  <dcterms:modified xsi:type="dcterms:W3CDTF">2020-09-04T14:39:02Z</dcterms:modified>
</cp:coreProperties>
</file>