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1364575"/>
          </a:xfrm>
        </p:spPr>
        <p:txBody>
          <a:bodyPr>
            <a:normAutofit fontScale="90000"/>
          </a:bodyPr>
          <a:lstStyle/>
          <a:p>
            <a:r>
              <a:rPr lang="ar-SY" dirty="0"/>
              <a:t>تدريب لغوي</a:t>
            </a:r>
            <a:br>
              <a:rPr lang="ar-SY" dirty="0"/>
            </a:br>
            <a:r>
              <a:rPr lang="ar-SY" sz="4000" dirty="0"/>
              <a:t>الجملة الفعلية والاسمية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675"/>
            <a:ext cx="8102184" cy="7944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sz="2800" dirty="0"/>
              <a:t>طلابي الأعزاء هدفنا لهذا الدرس أن تميزوا بين الجملة الفعلية والجملة الاسمية 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156"/>
            <a:ext cx="8102184" cy="483700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تعالوا نتذكر بعضَ المعلوماتِ التي تعلمناها سابقاً :</a:t>
            </a:r>
          </a:p>
          <a:p>
            <a:pPr marL="0" indent="0" algn="r">
              <a:buNone/>
            </a:pPr>
            <a:r>
              <a:rPr lang="ar-SY" sz="2800" dirty="0"/>
              <a:t>1- ما أنواع الكلمة ؟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2- ماذا نسمي الاسم الذي يقومُ بالفعلِ ؟</a:t>
            </a:r>
          </a:p>
          <a:p>
            <a:pPr marL="0" indent="0" algn="r">
              <a:buNone/>
            </a:pPr>
            <a:r>
              <a:rPr lang="ar-SY" sz="2800" dirty="0"/>
              <a:t>  </a:t>
            </a:r>
            <a:endParaRPr lang="en-US" sz="2800" dirty="0"/>
          </a:p>
          <a:p>
            <a:pPr marL="0" indent="0" algn="r">
              <a:buNone/>
            </a:pPr>
            <a:r>
              <a:rPr lang="ar-SY" sz="2800" dirty="0"/>
              <a:t>               3- ما أنواع الفعل ؟</a:t>
            </a:r>
            <a:endParaRPr lang="en-US" sz="28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D12F1A8-753B-4CE6-8AD7-FF59D2E59620}"/>
              </a:ext>
            </a:extLst>
          </p:cNvPr>
          <p:cNvSpPr/>
          <p:nvPr/>
        </p:nvSpPr>
        <p:spPr>
          <a:xfrm>
            <a:off x="6310859" y="2353456"/>
            <a:ext cx="1723869" cy="44970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اسم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264903C-4BBC-4A45-A242-3D756EE23AEC}"/>
              </a:ext>
            </a:extLst>
          </p:cNvPr>
          <p:cNvSpPr/>
          <p:nvPr/>
        </p:nvSpPr>
        <p:spPr>
          <a:xfrm>
            <a:off x="1516505" y="2353456"/>
            <a:ext cx="1723869" cy="44970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حرف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D11C032-AD23-474E-86E0-C4167C982CCD}"/>
              </a:ext>
            </a:extLst>
          </p:cNvPr>
          <p:cNvSpPr/>
          <p:nvPr/>
        </p:nvSpPr>
        <p:spPr>
          <a:xfrm>
            <a:off x="4062334" y="2353455"/>
            <a:ext cx="1723869" cy="44970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فعل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8" name="مخطط انسيابي: محطة طرفية 7">
            <a:extLst>
              <a:ext uri="{FF2B5EF4-FFF2-40B4-BE49-F238E27FC236}">
                <a16:creationId xmlns:a16="http://schemas.microsoft.com/office/drawing/2014/main" id="{1AA505BB-89DE-4CA5-8022-0777A703F14F}"/>
              </a:ext>
            </a:extLst>
          </p:cNvPr>
          <p:cNvSpPr/>
          <p:nvPr/>
        </p:nvSpPr>
        <p:spPr>
          <a:xfrm>
            <a:off x="1366603" y="3428999"/>
            <a:ext cx="3445239" cy="438459"/>
          </a:xfrm>
          <a:prstGeom prst="flowChartTermina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الفاعل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9" name="مخطط انسيابي: محطة طرفية 8">
            <a:extLst>
              <a:ext uri="{FF2B5EF4-FFF2-40B4-BE49-F238E27FC236}">
                <a16:creationId xmlns:a16="http://schemas.microsoft.com/office/drawing/2014/main" id="{C9EA9E8A-680E-47C6-A0CF-4D374D8B490C}"/>
              </a:ext>
            </a:extLst>
          </p:cNvPr>
          <p:cNvSpPr/>
          <p:nvPr/>
        </p:nvSpPr>
        <p:spPr>
          <a:xfrm>
            <a:off x="3800006" y="4429591"/>
            <a:ext cx="2248524" cy="449705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فعل ماض</a:t>
            </a:r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5A8BD2B0-07D3-4EFD-993C-67CADB7719FD}"/>
              </a:ext>
            </a:extLst>
          </p:cNvPr>
          <p:cNvSpPr/>
          <p:nvPr/>
        </p:nvSpPr>
        <p:spPr>
          <a:xfrm>
            <a:off x="3800006" y="5104149"/>
            <a:ext cx="2248524" cy="449705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فعل مضارع</a:t>
            </a:r>
          </a:p>
        </p:txBody>
      </p:sp>
      <p:sp>
        <p:nvSpPr>
          <p:cNvPr id="11" name="مخطط انسيابي: محطة طرفية 10">
            <a:extLst>
              <a:ext uri="{FF2B5EF4-FFF2-40B4-BE49-F238E27FC236}">
                <a16:creationId xmlns:a16="http://schemas.microsoft.com/office/drawing/2014/main" id="{B7AC86B1-DB89-42C4-AC3D-C598E0139819}"/>
              </a:ext>
            </a:extLst>
          </p:cNvPr>
          <p:cNvSpPr/>
          <p:nvPr/>
        </p:nvSpPr>
        <p:spPr>
          <a:xfrm>
            <a:off x="3800006" y="5726240"/>
            <a:ext cx="2248524" cy="449705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فعل أمر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03" y="389744"/>
            <a:ext cx="8087193" cy="573641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b="1" dirty="0">
                <a:solidFill>
                  <a:srgbClr val="FF0000"/>
                </a:solidFill>
              </a:rPr>
              <a:t>والآن تعالوا أحبتي لنقرأ النص الآتي قراءةً متأنيةً ونملأ الجدول بالمطلوب :</a:t>
            </a:r>
          </a:p>
          <a:p>
            <a:pPr marL="0" indent="0" algn="r">
              <a:buNone/>
            </a:pPr>
            <a:r>
              <a:rPr lang="ar-SY" sz="2400" dirty="0"/>
              <a:t>ناقشَ الأطفالُ في الجلسةِ مشكلاتهم , تحدثت مروةُ عن حمايةِ الطفلِ من العنفِ , وقالَ أمجدُ بصوت جهوري : الحدائقُ رئةُ المدينةِ , لذلك نطلبُ من الكبارِ زيادةَ عددِ الحدائقِ .</a:t>
            </a:r>
          </a:p>
          <a:p>
            <a:pPr marL="0" indent="0" algn="r">
              <a:buNone/>
            </a:pPr>
            <a:r>
              <a:rPr lang="ar-SY" sz="2400" dirty="0"/>
              <a:t>                                                    </a:t>
            </a:r>
            <a:endParaRPr lang="en-US" sz="2400" dirty="0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707E2921-ADE5-452A-9847-9BE403C68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00999"/>
              </p:ext>
            </p:extLst>
          </p:nvPr>
        </p:nvGraphicFramePr>
        <p:xfrm>
          <a:off x="4530772" y="2188564"/>
          <a:ext cx="3908690" cy="221854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954345">
                  <a:extLst>
                    <a:ext uri="{9D8B030D-6E8A-4147-A177-3AD203B41FA5}">
                      <a16:colId xmlns:a16="http://schemas.microsoft.com/office/drawing/2014/main" val="2864350082"/>
                    </a:ext>
                  </a:extLst>
                </a:gridCol>
                <a:gridCol w="1954345">
                  <a:extLst>
                    <a:ext uri="{9D8B030D-6E8A-4147-A177-3AD203B41FA5}">
                      <a16:colId xmlns:a16="http://schemas.microsoft.com/office/drawing/2014/main" val="275957534"/>
                    </a:ext>
                  </a:extLst>
                </a:gridCol>
              </a:tblGrid>
              <a:tr h="554636"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>
                          <a:solidFill>
                            <a:schemeClr val="tx1"/>
                          </a:solidFill>
                        </a:rPr>
                        <a:t>الجملة الاسمية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>
                          <a:solidFill>
                            <a:schemeClr val="tx1"/>
                          </a:solidFill>
                        </a:rPr>
                        <a:t>الجملة الفعلية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624278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7030A0"/>
                          </a:solidFill>
                        </a:rPr>
                        <a:t>الحدائقُ رئةُ المدينةِ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7030A0"/>
                          </a:solidFill>
                        </a:rPr>
                        <a:t>ناقشَ الأطفالُ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238951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pPr algn="ctr" rtl="1"/>
                      <a:endParaRPr lang="ar-SY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7030A0"/>
                          </a:solidFill>
                        </a:rPr>
                        <a:t>تحدثت مروةُ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80734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pPr algn="ctr" rtl="1"/>
                      <a:endParaRPr lang="ar-SY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7030A0"/>
                          </a:solidFill>
                        </a:rPr>
                        <a:t>قالَ أمجدُ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04494"/>
                  </a:ext>
                </a:extLst>
              </a:tr>
            </a:tbl>
          </a:graphicData>
        </a:graphic>
      </p:graphicFrame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E482DD68-05DE-4C97-923D-5CB732896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290"/>
              </p:ext>
            </p:extLst>
          </p:nvPr>
        </p:nvGraphicFramePr>
        <p:xfrm>
          <a:off x="528403" y="2188564"/>
          <a:ext cx="3826234" cy="22185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913117">
                  <a:extLst>
                    <a:ext uri="{9D8B030D-6E8A-4147-A177-3AD203B41FA5}">
                      <a16:colId xmlns:a16="http://schemas.microsoft.com/office/drawing/2014/main" val="2702479429"/>
                    </a:ext>
                  </a:extLst>
                </a:gridCol>
                <a:gridCol w="1913117">
                  <a:extLst>
                    <a:ext uri="{9D8B030D-6E8A-4147-A177-3AD203B41FA5}">
                      <a16:colId xmlns:a16="http://schemas.microsoft.com/office/drawing/2014/main" val="21319244"/>
                    </a:ext>
                  </a:extLst>
                </a:gridCol>
              </a:tblGrid>
              <a:tr h="554635"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>
                          <a:solidFill>
                            <a:schemeClr val="tx1"/>
                          </a:solidFill>
                        </a:rPr>
                        <a:t>التاء المبسوطة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>
                          <a:solidFill>
                            <a:schemeClr val="tx1"/>
                          </a:solidFill>
                        </a:rPr>
                        <a:t>التاء المربوطة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484330"/>
                  </a:ext>
                </a:extLst>
              </a:tr>
              <a:tr h="554635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rgbClr val="7030A0"/>
                          </a:solidFill>
                        </a:rPr>
                        <a:t>مشكلات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rgbClr val="7030A0"/>
                          </a:solidFill>
                        </a:rPr>
                        <a:t>الجلسة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691602"/>
                  </a:ext>
                </a:extLst>
              </a:tr>
              <a:tr h="554635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rgbClr val="7030A0"/>
                          </a:solidFill>
                        </a:rPr>
                        <a:t>تحدثت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rgbClr val="7030A0"/>
                          </a:solidFill>
                        </a:rPr>
                        <a:t>مروة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427716"/>
                  </a:ext>
                </a:extLst>
              </a:tr>
              <a:tr h="554635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rgbClr val="7030A0"/>
                          </a:solidFill>
                        </a:rPr>
                        <a:t>صوت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rgbClr val="7030A0"/>
                          </a:solidFill>
                        </a:rPr>
                        <a:t>حماية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077797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A12403B-CD66-494B-A930-2C6744FCA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637" y="4487704"/>
            <a:ext cx="1686139" cy="1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686"/>
            <a:ext cx="8042223" cy="564647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 </a:t>
            </a:r>
            <a:r>
              <a:rPr lang="ar-SY" sz="2800" dirty="0"/>
              <a:t>اكتب جملةً فعليةً وفقَ ما يأتي , وضع الحركاتِ المناسبةِ .</a:t>
            </a:r>
          </a:p>
          <a:p>
            <a:pPr marL="0" indent="0" algn="r">
              <a:buNone/>
            </a:pPr>
            <a:r>
              <a:rPr lang="ar-SY" sz="2800" dirty="0"/>
              <a:t>    </a:t>
            </a:r>
          </a:p>
          <a:p>
            <a:pPr marL="0" indent="0" algn="r">
              <a:buNone/>
            </a:pPr>
            <a:r>
              <a:rPr lang="ar-SY" sz="2800" dirty="0"/>
              <a:t>    - فعلٌ ماض وفاعلٌ</a:t>
            </a:r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 - فعلٌ مضارعٌ وفاعلٌ</a:t>
            </a:r>
            <a:endParaRPr lang="en-US" dirty="0"/>
          </a:p>
        </p:txBody>
      </p:sp>
      <p:sp>
        <p:nvSpPr>
          <p:cNvPr id="4" name="انفجار: 8 نقاط 3">
            <a:extLst>
              <a:ext uri="{FF2B5EF4-FFF2-40B4-BE49-F238E27FC236}">
                <a16:creationId xmlns:a16="http://schemas.microsoft.com/office/drawing/2014/main" id="{E2FB995C-05A9-4DA5-BEEC-1DF1563FD467}"/>
              </a:ext>
            </a:extLst>
          </p:cNvPr>
          <p:cNvSpPr/>
          <p:nvPr/>
        </p:nvSpPr>
        <p:spPr>
          <a:xfrm>
            <a:off x="8109679" y="479686"/>
            <a:ext cx="389744" cy="554635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D0E8FF62-8F34-4DA2-84D1-E63A4849E16F}"/>
              </a:ext>
            </a:extLst>
          </p:cNvPr>
          <p:cNvSpPr/>
          <p:nvPr/>
        </p:nvSpPr>
        <p:spPr>
          <a:xfrm>
            <a:off x="1201711" y="1379095"/>
            <a:ext cx="3822492" cy="569626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b="1" dirty="0"/>
              <a:t>سافرَ خالدٌ</a:t>
            </a:r>
          </a:p>
        </p:txBody>
      </p:sp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06AD8DBA-4A14-4593-8FD9-329391327CC5}"/>
              </a:ext>
            </a:extLst>
          </p:cNvPr>
          <p:cNvSpPr/>
          <p:nvPr/>
        </p:nvSpPr>
        <p:spPr>
          <a:xfrm>
            <a:off x="1201711" y="3018112"/>
            <a:ext cx="3822492" cy="569626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b="1" dirty="0"/>
              <a:t>يذاكرُ أحمدٌ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7BB8D59-5337-4EEB-B89D-F3A4D1A4A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53" y="3837717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716"/>
            <a:ext cx="8057213" cy="56914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- </a:t>
            </a:r>
            <a:r>
              <a:rPr lang="ar-SY" sz="2800" dirty="0">
                <a:solidFill>
                  <a:srgbClr val="FF0000"/>
                </a:solidFill>
              </a:rPr>
              <a:t>صنف الجملَ الاسميةَ الآتيةَ في الجدول الآتي :</a:t>
            </a:r>
          </a:p>
          <a:p>
            <a:pPr marL="0" indent="0" algn="r">
              <a:buNone/>
            </a:pPr>
            <a:r>
              <a:rPr lang="ar-SY" sz="2800" dirty="0"/>
              <a:t>1- اللعبُ ضروريٌ للأطفالِ .</a:t>
            </a:r>
          </a:p>
          <a:p>
            <a:pPr marL="0" indent="0" algn="r">
              <a:buNone/>
            </a:pPr>
            <a:r>
              <a:rPr lang="ar-SY" sz="2800" dirty="0"/>
              <a:t>2- الحمايةُ للأطفالِ واجبٌ على العالمِ .</a:t>
            </a:r>
          </a:p>
          <a:p>
            <a:pPr marL="0" indent="0" algn="r">
              <a:buNone/>
            </a:pPr>
            <a:endParaRPr lang="en-US" sz="2800" dirty="0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A5C4E97D-9005-4D4C-9DA1-5728FF02A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470962"/>
              </p:ext>
            </p:extLst>
          </p:nvPr>
        </p:nvGraphicFramePr>
        <p:xfrm>
          <a:off x="734518" y="2083633"/>
          <a:ext cx="7450112" cy="220355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862528">
                  <a:extLst>
                    <a:ext uri="{9D8B030D-6E8A-4147-A177-3AD203B41FA5}">
                      <a16:colId xmlns:a16="http://schemas.microsoft.com/office/drawing/2014/main" val="1858157322"/>
                    </a:ext>
                  </a:extLst>
                </a:gridCol>
                <a:gridCol w="1862528">
                  <a:extLst>
                    <a:ext uri="{9D8B030D-6E8A-4147-A177-3AD203B41FA5}">
                      <a16:colId xmlns:a16="http://schemas.microsoft.com/office/drawing/2014/main" val="1465414170"/>
                    </a:ext>
                  </a:extLst>
                </a:gridCol>
                <a:gridCol w="1862528">
                  <a:extLst>
                    <a:ext uri="{9D8B030D-6E8A-4147-A177-3AD203B41FA5}">
                      <a16:colId xmlns:a16="http://schemas.microsoft.com/office/drawing/2014/main" val="4283306436"/>
                    </a:ext>
                  </a:extLst>
                </a:gridCol>
                <a:gridCol w="1862528">
                  <a:extLst>
                    <a:ext uri="{9D8B030D-6E8A-4147-A177-3AD203B41FA5}">
                      <a16:colId xmlns:a16="http://schemas.microsoft.com/office/drawing/2014/main" val="2385362134"/>
                    </a:ext>
                  </a:extLst>
                </a:gridCol>
              </a:tblGrid>
              <a:tr h="734518"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/>
                        <a:t>المبتدأُ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/>
                        <a:t>حركة آخره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/>
                        <a:t>الخبرُ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/>
                        <a:t>حركة آخره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2048524"/>
                  </a:ext>
                </a:extLst>
              </a:tr>
              <a:tr h="734518"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>
                          <a:solidFill>
                            <a:srgbClr val="FF0000"/>
                          </a:solidFill>
                        </a:rPr>
                        <a:t>اللعبُ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/>
                        <a:t>الضمةُ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>
                          <a:solidFill>
                            <a:srgbClr val="FF0000"/>
                          </a:solidFill>
                        </a:rPr>
                        <a:t>ضروريٌ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/>
                        <a:t>الضمةُ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0892794"/>
                  </a:ext>
                </a:extLst>
              </a:tr>
              <a:tr h="734518"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>
                          <a:solidFill>
                            <a:srgbClr val="FF0000"/>
                          </a:solidFill>
                        </a:rPr>
                        <a:t>الحمايةُ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/>
                        <a:t>الضمةُ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>
                          <a:solidFill>
                            <a:srgbClr val="FF0000"/>
                          </a:solidFill>
                        </a:rPr>
                        <a:t>واجبٌ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/>
                        <a:t>الضمةُ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1605269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BE1FACC2-04FB-4ED6-B505-39BCA8E5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777" y="4383464"/>
            <a:ext cx="2683239" cy="20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706"/>
            <a:ext cx="8072203" cy="567645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>
                <a:solidFill>
                  <a:srgbClr val="FF0000"/>
                </a:solidFill>
              </a:rPr>
              <a:t>والآن أحبائي تعالوا لنتذكرَ ما تعلمنا لهذا اليوم .</a:t>
            </a:r>
          </a:p>
          <a:p>
            <a:pPr marL="0" indent="0" algn="r">
              <a:buNone/>
            </a:pPr>
            <a:r>
              <a:rPr lang="ar-SY" sz="2800" dirty="0">
                <a:solidFill>
                  <a:srgbClr val="FF0000"/>
                </a:solidFill>
              </a:rPr>
              <a:t>تعلمنا أن :</a:t>
            </a:r>
          </a:p>
          <a:p>
            <a:pPr marL="0" indent="0" algn="r">
              <a:buNone/>
            </a:pPr>
            <a:r>
              <a:rPr lang="ar-SY" sz="2800" dirty="0"/>
              <a:t>- الجملةَ الفعليةَ تتألفُ من فعل وفاعل .</a:t>
            </a:r>
          </a:p>
          <a:p>
            <a:pPr marL="0" indent="0" algn="r">
              <a:buNone/>
            </a:pPr>
            <a:r>
              <a:rPr lang="ar-SY" sz="2800" dirty="0"/>
              <a:t>- حركةَ آخرِ الفاعلِ هي الضمةُ .</a:t>
            </a:r>
          </a:p>
          <a:p>
            <a:pPr marL="0" indent="0" algn="r">
              <a:buNone/>
            </a:pPr>
            <a:r>
              <a:rPr lang="ar-SY" sz="2800" dirty="0"/>
              <a:t>- الجملةَ الاسميةَ تتألفُ من مبتدأ وخبر .</a:t>
            </a:r>
          </a:p>
          <a:p>
            <a:pPr marL="0" indent="0" algn="r">
              <a:buNone/>
            </a:pPr>
            <a:r>
              <a:rPr lang="ar-SY" sz="2800" dirty="0"/>
              <a:t>- حركةَ آخرِ كل من المبتدأ والخبرِ هي الضمةُ .</a:t>
            </a:r>
            <a:endParaRPr lang="en-US" sz="28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3B63229-4F28-43FC-ACA4-376861024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033" y="3746447"/>
            <a:ext cx="3642688" cy="23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100</TotalTime>
  <Words>231</Words>
  <Application>Microsoft Office PowerPoint</Application>
  <PresentationFormat>عرض على الشاشة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تدريب لغوي الجملة الفعلية والاسمية</vt:lpstr>
      <vt:lpstr>طلابي الأعزاء هدفنا لهذا الدرس أن تميزوا بين الجملة الفعلية والجملة الاسمية :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13</cp:revision>
  <dcterms:created xsi:type="dcterms:W3CDTF">2020-05-02T02:36:07Z</dcterms:created>
  <dcterms:modified xsi:type="dcterms:W3CDTF">2020-08-01T21:46:18Z</dcterms:modified>
</cp:coreProperties>
</file>