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3933" autoAdjust="0"/>
  </p:normalViewPr>
  <p:slideViewPr>
    <p:cSldViewPr snapToGrid="0" snapToObjects="1">
      <p:cViewPr varScale="1">
        <p:scale>
          <a:sx n="68" d="100"/>
          <a:sy n="68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/>
              <a:t>تعبيرٌ كتابي</a:t>
            </a:r>
            <a:br>
              <a:rPr lang="ar-SY" dirty="0"/>
            </a:br>
            <a:r>
              <a:rPr lang="ar-SY" dirty="0"/>
              <a:t>كتابة رسالة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9432"/>
            <a:ext cx="8099946" cy="6960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000" b="1" dirty="0"/>
              <a:t>طلابي الأعزاء هدفنا لهذا الدرس أن تكونوا قادرين على كتابةِ رسالة مُستوفين عناصرَ الرسالةِ : 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5470"/>
            <a:ext cx="8099946" cy="534309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dirty="0"/>
              <a:t>تعالَوا نتذكّر بعضَ المعلوماتِ التي تعلّمناها سابقاً.</a:t>
            </a:r>
          </a:p>
          <a:p>
            <a:pPr marL="0" indent="0" algn="r">
              <a:buNone/>
            </a:pPr>
            <a:r>
              <a:rPr lang="ar-SY" b="1" dirty="0"/>
              <a:t>عناصرُ الرّسالةِ:</a:t>
            </a:r>
          </a:p>
          <a:p>
            <a:pPr marL="0" indent="0" algn="ctr">
              <a:buNone/>
            </a:pPr>
            <a:r>
              <a:rPr lang="ar-SY" dirty="0"/>
              <a:t>   ■ ■ </a:t>
            </a:r>
            <a:r>
              <a:rPr lang="ar-SY" dirty="0">
                <a:solidFill>
                  <a:srgbClr val="FF0000"/>
                </a:solidFill>
              </a:rPr>
              <a:t>اسم المُرسَلِ إليه .</a:t>
            </a:r>
          </a:p>
          <a:p>
            <a:pPr marL="0" indent="0" algn="ctr">
              <a:buNone/>
            </a:pPr>
            <a:r>
              <a:rPr lang="ar-SY" dirty="0"/>
              <a:t>  ■ ■ </a:t>
            </a:r>
            <a:r>
              <a:rPr lang="ar-SY" dirty="0">
                <a:solidFill>
                  <a:srgbClr val="FF0000"/>
                </a:solidFill>
              </a:rPr>
              <a:t>الجهةُ والتّاريخُ.</a:t>
            </a:r>
          </a:p>
          <a:p>
            <a:pPr marL="0" indent="0" algn="r">
              <a:buNone/>
            </a:pPr>
            <a:r>
              <a:rPr lang="ar-SY" dirty="0"/>
              <a:t>                        ■ ■ </a:t>
            </a:r>
            <a:r>
              <a:rPr lang="ar-SY" dirty="0">
                <a:solidFill>
                  <a:srgbClr val="FF0000"/>
                </a:solidFill>
              </a:rPr>
              <a:t>التحيّة</a:t>
            </a:r>
            <a:r>
              <a:rPr lang="ar-SY" dirty="0"/>
              <a:t>.</a:t>
            </a:r>
            <a:endParaRPr lang="en-US" dirty="0"/>
          </a:p>
          <a:p>
            <a:pPr marL="0" indent="0" algn="r">
              <a:buNone/>
            </a:pPr>
            <a:r>
              <a:rPr lang="ar-SY" dirty="0"/>
              <a:t>                        ■ ■ </a:t>
            </a:r>
            <a:r>
              <a:rPr lang="ar-SY" dirty="0">
                <a:solidFill>
                  <a:srgbClr val="FF0000"/>
                </a:solidFill>
              </a:rPr>
              <a:t>الموضوعُ</a:t>
            </a:r>
            <a:r>
              <a:rPr lang="ar-SY" dirty="0"/>
              <a:t>.     </a:t>
            </a:r>
            <a:r>
              <a:rPr lang="en-US" dirty="0"/>
              <a:t>              </a:t>
            </a:r>
            <a:endParaRPr lang="ar-SY" dirty="0"/>
          </a:p>
          <a:p>
            <a:pPr marL="0" indent="0" algn="ctr">
              <a:buNone/>
            </a:pPr>
            <a:r>
              <a:rPr lang="ar-SY" dirty="0"/>
              <a:t>■ ■ </a:t>
            </a:r>
            <a:r>
              <a:rPr lang="ar-SY" dirty="0">
                <a:solidFill>
                  <a:srgbClr val="FF0000"/>
                </a:solidFill>
              </a:rPr>
              <a:t>اسم المرسِلِ.</a:t>
            </a:r>
          </a:p>
          <a:p>
            <a:pPr marL="0" indent="0" algn="r">
              <a:buNone/>
            </a:pPr>
            <a:r>
              <a:rPr lang="ar-SY" dirty="0"/>
              <a:t>                        ■ ■ </a:t>
            </a:r>
            <a:r>
              <a:rPr lang="ar-SY" dirty="0">
                <a:solidFill>
                  <a:srgbClr val="FF0000"/>
                </a:solidFill>
              </a:rPr>
              <a:t>عنوانُ</a:t>
            </a:r>
            <a:r>
              <a:rPr lang="ar-SY" dirty="0"/>
              <a:t> </a:t>
            </a:r>
            <a:r>
              <a:rPr lang="ar-SY" dirty="0">
                <a:solidFill>
                  <a:srgbClr val="FF0000"/>
                </a:solidFill>
              </a:rPr>
              <a:t>المُرسِلِ</a:t>
            </a:r>
            <a:r>
              <a:rPr lang="ar-SY" dirty="0"/>
              <a:t>.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376"/>
            <a:ext cx="8099946" cy="72333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ar-SY" sz="2800" dirty="0"/>
              <a:t>والآن تعالوا لنتعرفَ على أماكن عناصرِ الرسالةِ :</a:t>
            </a:r>
            <a:endParaRPr lang="en-US" sz="2800" dirty="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E7E3414-BC22-4810-92AC-70CC4EB6E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9707" y="1565727"/>
            <a:ext cx="4572185" cy="3157214"/>
          </a:xfr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C413C1C-0306-4E96-9257-CB37846D1C2B}"/>
              </a:ext>
            </a:extLst>
          </p:cNvPr>
          <p:cNvSpPr/>
          <p:nvPr/>
        </p:nvSpPr>
        <p:spPr>
          <a:xfrm>
            <a:off x="6858093" y="1230430"/>
            <a:ext cx="1603520" cy="34173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b="1" dirty="0"/>
              <a:t>المُرسَلُ إليه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D3B4E19-061B-4AB0-AF4C-2D35DABC0D84}"/>
              </a:ext>
            </a:extLst>
          </p:cNvPr>
          <p:cNvSpPr/>
          <p:nvPr/>
        </p:nvSpPr>
        <p:spPr>
          <a:xfrm>
            <a:off x="489044" y="1230430"/>
            <a:ext cx="1603520" cy="34173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b="1" dirty="0"/>
              <a:t>الجهة والتاريخ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D27BC24-5A0F-45C8-AF5D-780CF5740ED5}"/>
              </a:ext>
            </a:extLst>
          </p:cNvPr>
          <p:cNvSpPr/>
          <p:nvPr/>
        </p:nvSpPr>
        <p:spPr>
          <a:xfrm>
            <a:off x="6926332" y="3147554"/>
            <a:ext cx="1603520" cy="3417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b="1" dirty="0"/>
              <a:t>التحيةُ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850CE87-EB34-4C20-B0D7-25EA8ECCD30E}"/>
              </a:ext>
            </a:extLst>
          </p:cNvPr>
          <p:cNvSpPr/>
          <p:nvPr/>
        </p:nvSpPr>
        <p:spPr>
          <a:xfrm>
            <a:off x="489044" y="3147555"/>
            <a:ext cx="1603520" cy="34173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b="1" dirty="0"/>
              <a:t>الموضوعُ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2D720B9-0561-4B00-8DED-E1E19323FFA8}"/>
              </a:ext>
            </a:extLst>
          </p:cNvPr>
          <p:cNvSpPr/>
          <p:nvPr/>
        </p:nvSpPr>
        <p:spPr>
          <a:xfrm>
            <a:off x="2968480" y="5105351"/>
            <a:ext cx="1603520" cy="34173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b="1" dirty="0"/>
              <a:t>عنوان المُرسِلِ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DDE712-1CAC-4905-B470-BAEE4C9390E0}"/>
              </a:ext>
            </a:extLst>
          </p:cNvPr>
          <p:cNvSpPr/>
          <p:nvPr/>
        </p:nvSpPr>
        <p:spPr>
          <a:xfrm>
            <a:off x="5178372" y="5105350"/>
            <a:ext cx="1603520" cy="3417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b="1" dirty="0"/>
              <a:t>اسم المُرسِلِ</a:t>
            </a:r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id="{774AD20D-5120-4673-B56C-76C16EF7B9FE}"/>
              </a:ext>
            </a:extLst>
          </p:cNvPr>
          <p:cNvCxnSpPr/>
          <p:nvPr/>
        </p:nvCxnSpPr>
        <p:spPr>
          <a:xfrm flipH="1">
            <a:off x="5980132" y="1565727"/>
            <a:ext cx="801760" cy="344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id="{0DF8DC8B-38F9-4590-B923-4783F07286EE}"/>
              </a:ext>
            </a:extLst>
          </p:cNvPr>
          <p:cNvCxnSpPr/>
          <p:nvPr/>
        </p:nvCxnSpPr>
        <p:spPr>
          <a:xfrm>
            <a:off x="2092564" y="1572169"/>
            <a:ext cx="732523" cy="6524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id="{99F7E980-292C-4B69-BD8D-B82D593C0D7D}"/>
              </a:ext>
            </a:extLst>
          </p:cNvPr>
          <p:cNvCxnSpPr/>
          <p:nvPr/>
        </p:nvCxnSpPr>
        <p:spPr>
          <a:xfrm flipH="1" flipV="1">
            <a:off x="6550925" y="2756848"/>
            <a:ext cx="375407" cy="387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17987B0F-4F7C-4795-A916-CE4B71BDAED7}"/>
              </a:ext>
            </a:extLst>
          </p:cNvPr>
          <p:cNvCxnSpPr/>
          <p:nvPr/>
        </p:nvCxnSpPr>
        <p:spPr>
          <a:xfrm>
            <a:off x="2209707" y="3318423"/>
            <a:ext cx="1079403" cy="110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id="{022115CE-5626-487D-BB9A-EAB5E512DDEE}"/>
              </a:ext>
            </a:extLst>
          </p:cNvPr>
          <p:cNvCxnSpPr/>
          <p:nvPr/>
        </p:nvCxnSpPr>
        <p:spPr>
          <a:xfrm flipH="1" flipV="1">
            <a:off x="4094328" y="4148919"/>
            <a:ext cx="1084044" cy="956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id="{317FAE72-A5EA-4231-830D-174E46750102}"/>
              </a:ext>
            </a:extLst>
          </p:cNvPr>
          <p:cNvCxnSpPr/>
          <p:nvPr/>
        </p:nvCxnSpPr>
        <p:spPr>
          <a:xfrm flipH="1" flipV="1">
            <a:off x="3452884" y="4368370"/>
            <a:ext cx="109182" cy="7369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مخطط انسيابي: رابط 2">
            <a:extLst>
              <a:ext uri="{FF2B5EF4-FFF2-40B4-BE49-F238E27FC236}">
                <a16:creationId xmlns:a16="http://schemas.microsoft.com/office/drawing/2014/main" id="{A71F729C-CD03-4CBF-BD6E-8EB381D5AA8F}"/>
              </a:ext>
            </a:extLst>
          </p:cNvPr>
          <p:cNvSpPr/>
          <p:nvPr/>
        </p:nvSpPr>
        <p:spPr>
          <a:xfrm>
            <a:off x="6072623" y="1196098"/>
            <a:ext cx="478302" cy="341739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/>
              <a:t>1</a:t>
            </a:r>
          </a:p>
        </p:txBody>
      </p:sp>
      <p:sp>
        <p:nvSpPr>
          <p:cNvPr id="4" name="مخطط انسيابي: رابط 3">
            <a:extLst>
              <a:ext uri="{FF2B5EF4-FFF2-40B4-BE49-F238E27FC236}">
                <a16:creationId xmlns:a16="http://schemas.microsoft.com/office/drawing/2014/main" id="{034E65D0-3913-49C0-A67C-AD1FCCBB8481}"/>
              </a:ext>
            </a:extLst>
          </p:cNvPr>
          <p:cNvSpPr/>
          <p:nvPr/>
        </p:nvSpPr>
        <p:spPr>
          <a:xfrm>
            <a:off x="2833472" y="4695106"/>
            <a:ext cx="478302" cy="341739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/>
              <a:t>6</a:t>
            </a:r>
          </a:p>
        </p:txBody>
      </p:sp>
      <p:sp>
        <p:nvSpPr>
          <p:cNvPr id="12" name="مخطط انسيابي: رابط 11">
            <a:extLst>
              <a:ext uri="{FF2B5EF4-FFF2-40B4-BE49-F238E27FC236}">
                <a16:creationId xmlns:a16="http://schemas.microsoft.com/office/drawing/2014/main" id="{A5D7613A-A8F7-44AE-BD1A-4240390E419A}"/>
              </a:ext>
            </a:extLst>
          </p:cNvPr>
          <p:cNvSpPr/>
          <p:nvPr/>
        </p:nvSpPr>
        <p:spPr>
          <a:xfrm>
            <a:off x="6542741" y="4695394"/>
            <a:ext cx="478302" cy="341739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/>
              <a:t>5</a:t>
            </a:r>
          </a:p>
        </p:txBody>
      </p:sp>
      <p:sp>
        <p:nvSpPr>
          <p:cNvPr id="14" name="مخطط انسيابي: رابط 13">
            <a:extLst>
              <a:ext uri="{FF2B5EF4-FFF2-40B4-BE49-F238E27FC236}">
                <a16:creationId xmlns:a16="http://schemas.microsoft.com/office/drawing/2014/main" id="{1CC7A6B4-9A33-485D-88A4-15E5B03ECBEE}"/>
              </a:ext>
            </a:extLst>
          </p:cNvPr>
          <p:cNvSpPr/>
          <p:nvPr/>
        </p:nvSpPr>
        <p:spPr>
          <a:xfrm>
            <a:off x="949568" y="2608852"/>
            <a:ext cx="478302" cy="341739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/>
              <a:t>4</a:t>
            </a:r>
          </a:p>
        </p:txBody>
      </p:sp>
      <p:sp>
        <p:nvSpPr>
          <p:cNvPr id="16" name="مخطط انسيابي: رابط 15">
            <a:extLst>
              <a:ext uri="{FF2B5EF4-FFF2-40B4-BE49-F238E27FC236}">
                <a16:creationId xmlns:a16="http://schemas.microsoft.com/office/drawing/2014/main" id="{574F8000-604D-4E93-8A28-6A57A53DC82E}"/>
              </a:ext>
            </a:extLst>
          </p:cNvPr>
          <p:cNvSpPr/>
          <p:nvPr/>
        </p:nvSpPr>
        <p:spPr>
          <a:xfrm>
            <a:off x="7659853" y="2608852"/>
            <a:ext cx="478302" cy="341739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/>
              <a:t>3</a:t>
            </a:r>
          </a:p>
        </p:txBody>
      </p:sp>
      <p:sp>
        <p:nvSpPr>
          <p:cNvPr id="26" name="مخطط انسيابي: رابط 25">
            <a:extLst>
              <a:ext uri="{FF2B5EF4-FFF2-40B4-BE49-F238E27FC236}">
                <a16:creationId xmlns:a16="http://schemas.microsoft.com/office/drawing/2014/main" id="{B92BAFCB-4778-4B21-B3FC-0CCA01C1495B}"/>
              </a:ext>
            </a:extLst>
          </p:cNvPr>
          <p:cNvSpPr/>
          <p:nvPr/>
        </p:nvSpPr>
        <p:spPr>
          <a:xfrm>
            <a:off x="2271106" y="1211098"/>
            <a:ext cx="478302" cy="341739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376"/>
            <a:ext cx="8072651" cy="72333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Y" sz="2800" dirty="0"/>
              <a:t>والآن إليكم بعض الإرشادات التي يجب اتباعها أثناء كتابة الرسالة 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708"/>
            <a:ext cx="8072651" cy="49524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.</a:t>
            </a:r>
            <a:endParaRPr lang="en-US" sz="2800" dirty="0"/>
          </a:p>
        </p:txBody>
      </p:sp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D8EFB50E-D697-4800-ACE2-600C94887F38}"/>
              </a:ext>
            </a:extLst>
          </p:cNvPr>
          <p:cNvSpPr/>
          <p:nvPr/>
        </p:nvSpPr>
        <p:spPr>
          <a:xfrm>
            <a:off x="614149" y="1565270"/>
            <a:ext cx="7438030" cy="491319"/>
          </a:xfrm>
          <a:prstGeom prst="flowChartTerminator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يجب أن تكونَ الرسالةُ ملائمةً للموضوعِ .</a:t>
            </a:r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85EDAAD9-62BC-459A-84A8-3DE41F9F9533}"/>
              </a:ext>
            </a:extLst>
          </p:cNvPr>
          <p:cNvSpPr/>
          <p:nvPr/>
        </p:nvSpPr>
        <p:spPr>
          <a:xfrm>
            <a:off x="614149" y="2117920"/>
            <a:ext cx="7438030" cy="491319"/>
          </a:xfrm>
          <a:prstGeom prst="flowChartTerminator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يجب أن تعتمدَ  على نفسِكَ في كتابةِ الرسالةِ .</a:t>
            </a:r>
          </a:p>
        </p:txBody>
      </p:sp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20621377-CEBA-456D-9561-DE27F615440D}"/>
              </a:ext>
            </a:extLst>
          </p:cNvPr>
          <p:cNvSpPr/>
          <p:nvPr/>
        </p:nvSpPr>
        <p:spPr>
          <a:xfrm>
            <a:off x="614149" y="2663799"/>
            <a:ext cx="7438030" cy="491319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يجبُ أن تحافظَ على نظافةِ الورقةِ .</a:t>
            </a:r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ADB60D7D-79C0-46EE-AE38-90ADD0A95971}"/>
              </a:ext>
            </a:extLst>
          </p:cNvPr>
          <p:cNvSpPr/>
          <p:nvPr/>
        </p:nvSpPr>
        <p:spPr>
          <a:xfrm>
            <a:off x="614149" y="3181814"/>
            <a:ext cx="7438030" cy="491319"/>
          </a:xfrm>
          <a:prstGeom prst="flowChartTerminator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يجبُ أن تراعي جمالَ الخطِ وتتركَ مسافات بين الكلماتِ .</a:t>
            </a:r>
          </a:p>
        </p:txBody>
      </p:sp>
      <p:sp>
        <p:nvSpPr>
          <p:cNvPr id="8" name="مخطط انسيابي: محطة طرفية 7">
            <a:extLst>
              <a:ext uri="{FF2B5EF4-FFF2-40B4-BE49-F238E27FC236}">
                <a16:creationId xmlns:a16="http://schemas.microsoft.com/office/drawing/2014/main" id="{C93AA896-8018-4BB6-9785-557FCFC260C5}"/>
              </a:ext>
            </a:extLst>
          </p:cNvPr>
          <p:cNvSpPr/>
          <p:nvPr/>
        </p:nvSpPr>
        <p:spPr>
          <a:xfrm>
            <a:off x="614149" y="3726525"/>
            <a:ext cx="7438030" cy="491319"/>
          </a:xfrm>
          <a:prstGeom prst="flowChartTerminator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يجبُ أن تربطَ بينَ الجملِ وتراعي الصحةَ الإملائيةَ .</a:t>
            </a:r>
          </a:p>
        </p:txBody>
      </p:sp>
      <p:sp>
        <p:nvSpPr>
          <p:cNvPr id="9" name="مخطط انسيابي: محطة طرفية 8">
            <a:extLst>
              <a:ext uri="{FF2B5EF4-FFF2-40B4-BE49-F238E27FC236}">
                <a16:creationId xmlns:a16="http://schemas.microsoft.com/office/drawing/2014/main" id="{5C30DBDF-758F-4A4F-B38B-20537D448B6B}"/>
              </a:ext>
            </a:extLst>
          </p:cNvPr>
          <p:cNvSpPr/>
          <p:nvPr/>
        </p:nvSpPr>
        <p:spPr>
          <a:xfrm>
            <a:off x="614149" y="4263961"/>
            <a:ext cx="7438030" cy="491319"/>
          </a:xfrm>
          <a:prstGeom prst="flowChartTerminator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يجبُ أن تراعي هوامشَ الصفحةِ 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6F16911-D849-4F83-AE02-E5F74B325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692" y="4828823"/>
            <a:ext cx="1733266" cy="15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728"/>
            <a:ext cx="8113594" cy="5689435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والآن بعدَ أن تعلمنا ما هي عناصرُ الرســـــــــــــــالةِ وأماكنها والتعليمات التي يجبُ أن تُتبعَ في كتابةِ الرسالةِ , أريــــــدُ منكَ عزيزي التلميذ كتابةَ رسالة إلى صديقِكَ تبينُ لهُ فيها حقَ الطفلِ في الحوارِ ولا تنسَ أن تراعِيَ ما تعلمناهُ لهذا اليومِ .</a:t>
            </a:r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9229BE2-396F-4067-8EFF-77979C195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490" y="2693300"/>
            <a:ext cx="3085054" cy="299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0B90289-20D7-428B-9010-D4D91C0BD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9417" y="657371"/>
            <a:ext cx="6145165" cy="3917543"/>
          </a:xfrm>
        </p:spPr>
      </p:pic>
    </p:spTree>
    <p:extLst>
      <p:ext uri="{BB962C8B-B14F-4D97-AF65-F5344CB8AC3E}">
        <p14:creationId xmlns:p14="http://schemas.microsoft.com/office/powerpoint/2010/main" val="189355312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106</TotalTime>
  <Words>191</Words>
  <Application>Microsoft Office PowerPoint</Application>
  <PresentationFormat>عرض على الشاشة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تعبيرٌ كتابي كتابة رسالة</vt:lpstr>
      <vt:lpstr>طلابي الأعزاء هدفنا لهذا الدرس أن تكونوا قادرين على كتابةِ رسالة مُستوفين عناصرَ الرسالةِ : </vt:lpstr>
      <vt:lpstr>والآن تعالوا لنتعرفَ على أماكن عناصرِ الرسالةِ :</vt:lpstr>
      <vt:lpstr>والآن إليكم بعض الإرشادات التي يجب اتباعها أثناء كتابة الرسالة :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16</cp:revision>
  <dcterms:created xsi:type="dcterms:W3CDTF">2020-05-02T02:36:07Z</dcterms:created>
  <dcterms:modified xsi:type="dcterms:W3CDTF">2020-08-24T07:38:53Z</dcterms:modified>
</cp:coreProperties>
</file>