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8/30/2020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1859251"/>
          </a:xfrm>
        </p:spPr>
        <p:txBody>
          <a:bodyPr/>
          <a:lstStyle/>
          <a:p>
            <a:r>
              <a:rPr lang="ar-SY" dirty="0"/>
              <a:t>معارف ومهارات</a:t>
            </a:r>
            <a:br>
              <a:rPr lang="ar-SY" dirty="0"/>
            </a:br>
            <a:r>
              <a:rPr lang="ar-SY" dirty="0"/>
              <a:t>الهواة الثلاثة</a:t>
            </a:r>
            <a:endParaRPr lang="en-US" dirty="0"/>
          </a:p>
        </p:txBody>
      </p:sp>
    </p:spTree>
    <p:extLst>
      <p:ext uri="{BB962C8B-B14F-4D97-AF65-F5344CB8AC3E}">
        <p14:creationId xmlns:p14="http://schemas.microsoft.com/office/powerpoint/2010/main" val="169874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9684"/>
            <a:ext cx="8117174" cy="749509"/>
          </a:xfrm>
          <a:solidFill>
            <a:schemeClr val="accent6">
              <a:lumMod val="40000"/>
              <a:lumOff val="60000"/>
            </a:schemeClr>
          </a:solidFill>
        </p:spPr>
        <p:txBody>
          <a:bodyPr>
            <a:noAutofit/>
          </a:bodyPr>
          <a:lstStyle/>
          <a:p>
            <a:r>
              <a:rPr lang="ar-SY" sz="3600" dirty="0"/>
              <a:t>هدفنا لهذا الدرسِ قراءةُ الدرسِ قراءةً سليمةً معبرةً.</a:t>
            </a:r>
            <a:endParaRPr lang="en-US" sz="3600" dirty="0"/>
          </a:p>
        </p:txBody>
      </p:sp>
      <p:sp>
        <p:nvSpPr>
          <p:cNvPr id="3" name="Content Placeholder 2"/>
          <p:cNvSpPr>
            <a:spLocks noGrp="1"/>
          </p:cNvSpPr>
          <p:nvPr>
            <p:ph idx="1"/>
          </p:nvPr>
        </p:nvSpPr>
        <p:spPr>
          <a:xfrm>
            <a:off x="457200" y="1229193"/>
            <a:ext cx="8117174" cy="4896971"/>
          </a:xfrm>
        </p:spPr>
        <p:txBody>
          <a:bodyPr>
            <a:normAutofit fontScale="92500" lnSpcReduction="10000"/>
          </a:bodyPr>
          <a:lstStyle/>
          <a:p>
            <a:pPr marL="0" indent="0" algn="r">
              <a:buNone/>
            </a:pPr>
            <a:r>
              <a:rPr lang="ar-SY" dirty="0"/>
              <a:t>بداية سنتكلم قليلاً عن الهوايات الشخصية :</a:t>
            </a:r>
          </a:p>
          <a:p>
            <a:pPr marL="0" indent="0" algn="r">
              <a:buNone/>
            </a:pPr>
            <a:r>
              <a:rPr lang="ar-SY" dirty="0"/>
              <a:t>لكلِ واحد منا هوايتُهُ الخاصة أو بعضُ الهوايات , والهوايـــــةُ هي ممــارسةُ فعل معين تحبهُ النفسُ مع الحرصِ على إتقانهِ والتفننِ فيه  وتُمــارَسُ الهوايةُ برغبة عفوية وذاتية , وقد تكونُ إما عادةً فطريةً أو مكتسبةً , ومن أنواعِ الهواياتِ :</a:t>
            </a:r>
          </a:p>
          <a:p>
            <a:pPr marL="0" indent="0" algn="r">
              <a:buNone/>
            </a:pPr>
            <a:r>
              <a:rPr lang="ar-SY" dirty="0"/>
              <a:t>               - الأدبية " </a:t>
            </a:r>
            <a:r>
              <a:rPr lang="ar-SY" dirty="0">
                <a:solidFill>
                  <a:srgbClr val="FF0000"/>
                </a:solidFill>
              </a:rPr>
              <a:t>القراءة</a:t>
            </a:r>
            <a:r>
              <a:rPr lang="ar-SY" dirty="0"/>
              <a:t> "  </a:t>
            </a:r>
          </a:p>
          <a:p>
            <a:pPr marL="0" indent="0" algn="r">
              <a:buNone/>
            </a:pPr>
            <a:r>
              <a:rPr lang="ar-SY" dirty="0"/>
              <a:t>               -  الثقافية " </a:t>
            </a:r>
            <a:r>
              <a:rPr lang="ar-SY" dirty="0">
                <a:solidFill>
                  <a:srgbClr val="FF0000"/>
                </a:solidFill>
              </a:rPr>
              <a:t>تعلم اللغات </a:t>
            </a:r>
            <a:r>
              <a:rPr lang="ar-SY" dirty="0"/>
              <a:t>"</a:t>
            </a:r>
            <a:endParaRPr lang="en-US" dirty="0"/>
          </a:p>
          <a:p>
            <a:pPr marL="0" indent="0" algn="r">
              <a:buNone/>
            </a:pPr>
            <a:r>
              <a:rPr lang="en-US" dirty="0"/>
              <a:t>     </a:t>
            </a:r>
            <a:r>
              <a:rPr lang="ar-SY" dirty="0"/>
              <a:t>               - الفنية " </a:t>
            </a:r>
            <a:r>
              <a:rPr lang="ar-SY" dirty="0">
                <a:solidFill>
                  <a:srgbClr val="FF0000"/>
                </a:solidFill>
              </a:rPr>
              <a:t>الرسم </a:t>
            </a:r>
            <a:r>
              <a:rPr lang="ar-SY" dirty="0"/>
              <a:t>"</a:t>
            </a:r>
          </a:p>
          <a:p>
            <a:pPr marL="0" indent="0" algn="r">
              <a:buNone/>
            </a:pPr>
            <a:r>
              <a:rPr lang="ar-SY" dirty="0"/>
              <a:t>               - الحركية </a:t>
            </a:r>
            <a:r>
              <a:rPr lang="ar-SY" sz="2800" dirty="0"/>
              <a:t>" </a:t>
            </a:r>
            <a:r>
              <a:rPr lang="ar-SY" sz="2800" dirty="0">
                <a:solidFill>
                  <a:srgbClr val="FF0000"/>
                </a:solidFill>
              </a:rPr>
              <a:t>تربية الحيوانات الأليفة</a:t>
            </a:r>
            <a:r>
              <a:rPr lang="ar-SY" sz="2800" dirty="0"/>
              <a:t>"</a:t>
            </a:r>
          </a:p>
          <a:p>
            <a:pPr marL="0" indent="0" algn="r">
              <a:buNone/>
            </a:pPr>
            <a:r>
              <a:rPr lang="ar-SY" sz="2800" dirty="0"/>
              <a:t>                 - السياحية " </a:t>
            </a:r>
            <a:r>
              <a:rPr lang="ar-SY" sz="2800" dirty="0">
                <a:solidFill>
                  <a:srgbClr val="FF0000"/>
                </a:solidFill>
              </a:rPr>
              <a:t>السفر</a:t>
            </a:r>
            <a:r>
              <a:rPr lang="ar-SY" sz="2800" dirty="0"/>
              <a:t> " </a:t>
            </a:r>
            <a:endParaRPr lang="en-US" dirty="0"/>
          </a:p>
        </p:txBody>
      </p:sp>
    </p:spTree>
    <p:extLst>
      <p:ext uri="{BB962C8B-B14F-4D97-AF65-F5344CB8AC3E}">
        <p14:creationId xmlns:p14="http://schemas.microsoft.com/office/powerpoint/2010/main" val="20181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9744"/>
            <a:ext cx="8087193" cy="5736420"/>
          </a:xfrm>
        </p:spPr>
        <p:txBody>
          <a:bodyPr>
            <a:normAutofit/>
          </a:bodyPr>
          <a:lstStyle/>
          <a:p>
            <a:pPr marL="0" indent="0" algn="r">
              <a:buNone/>
            </a:pPr>
            <a:r>
              <a:rPr lang="ar-SY" sz="2800" b="1" i="0" u="none" strike="noStrike" baseline="0" dirty="0">
                <a:latin typeface="AXtYasmineBold"/>
              </a:rPr>
              <a:t>والآن تعال نقرأ الفقرةَ الآتيةَ:</a:t>
            </a:r>
          </a:p>
          <a:p>
            <a:pPr marL="0" indent="0" algn="r">
              <a:buNone/>
            </a:pPr>
            <a:r>
              <a:rPr lang="ar-SY" sz="2800" b="0" i="0" u="none" strike="noStrike" baseline="0" dirty="0">
                <a:latin typeface="AXtYasmineLight"/>
              </a:rPr>
              <a:t>قالَ هاني: هِوايتي جمعُ أوراقِ الأشجارِ والأَزهارِ، فأنا أزورُ الحقـــولَ والحدائقَ والغــــــــــــــاباتِ ، وأختارُ مِن كُلّ صنفٍ مِن أَصنافِ الشجرِ والغراسِ وَرَقَةً، ثمّ أجفّفُها، وأُلصقُها على دفتري، وأكتبُ تحتَها نــوعَها وشكلَها، ثمّ أكتبُ في الصفحةِ المقابِلةِ  بعض المعلوماتِ عَنها. يدعوني مُعلّمي بالباحثِ الصغيرِ؛ فقد أصبحَ عندي موسوعةٌ صغيرَةٌ، ترى فيها ورق الجوزِ العريــــــــضِ ، وورقَ الصنوبَرِ الدّقيقَ كأنّهُ الإِبرُ، ووَرقَ اللّيمونِ الطّيّبَ الرّائِحةِ، والورودَ المختلفةَ، كالوَردِ الجورِيّ ذي الحُمرَةِ الدّاكنةِ، والياسمينِ كأنّهُ النّجومُ .</a:t>
            </a:r>
            <a:endParaRPr lang="en-US" sz="4400" dirty="0"/>
          </a:p>
        </p:txBody>
      </p:sp>
      <p:pic>
        <p:nvPicPr>
          <p:cNvPr id="5" name="صورة 4">
            <a:extLst>
              <a:ext uri="{FF2B5EF4-FFF2-40B4-BE49-F238E27FC236}">
                <a16:creationId xmlns:a16="http://schemas.microsoft.com/office/drawing/2014/main" id="{D111366C-3BD1-405F-A372-786E0A293FDC}"/>
              </a:ext>
            </a:extLst>
          </p:cNvPr>
          <p:cNvPicPr>
            <a:picLocks noChangeAspect="1"/>
          </p:cNvPicPr>
          <p:nvPr/>
        </p:nvPicPr>
        <p:blipFill>
          <a:blip r:embed="rId3"/>
          <a:stretch>
            <a:fillRect/>
          </a:stretch>
        </p:blipFill>
        <p:spPr>
          <a:xfrm>
            <a:off x="3261019" y="4529378"/>
            <a:ext cx="3484556" cy="1938878"/>
          </a:xfrm>
          <a:prstGeom prst="rect">
            <a:avLst/>
          </a:prstGeom>
        </p:spPr>
      </p:pic>
    </p:spTree>
    <p:extLst>
      <p:ext uri="{BB962C8B-B14F-4D97-AF65-F5344CB8AC3E}">
        <p14:creationId xmlns:p14="http://schemas.microsoft.com/office/powerpoint/2010/main" val="284832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4708"/>
            <a:ext cx="8117174" cy="724525"/>
          </a:xfrm>
          <a:solidFill>
            <a:schemeClr val="accent6">
              <a:lumMod val="40000"/>
              <a:lumOff val="60000"/>
            </a:schemeClr>
          </a:solidFill>
        </p:spPr>
        <p:txBody>
          <a:bodyPr>
            <a:normAutofit fontScale="90000"/>
          </a:bodyPr>
          <a:lstStyle/>
          <a:p>
            <a:r>
              <a:rPr lang="ar-SY" dirty="0"/>
              <a:t>أستوعب وأفهم</a:t>
            </a:r>
            <a:endParaRPr lang="en-US" dirty="0"/>
          </a:p>
        </p:txBody>
      </p:sp>
      <p:sp>
        <p:nvSpPr>
          <p:cNvPr id="3" name="Content Placeholder 2"/>
          <p:cNvSpPr>
            <a:spLocks noGrp="1"/>
          </p:cNvSpPr>
          <p:nvPr>
            <p:ph idx="1"/>
          </p:nvPr>
        </p:nvSpPr>
        <p:spPr>
          <a:xfrm>
            <a:off x="457200" y="1169234"/>
            <a:ext cx="8117174" cy="4956930"/>
          </a:xfrm>
        </p:spPr>
        <p:txBody>
          <a:bodyPr/>
          <a:lstStyle/>
          <a:p>
            <a:pPr marL="0" indent="0" algn="r">
              <a:buNone/>
            </a:pPr>
            <a:r>
              <a:rPr lang="ar-SY" dirty="0"/>
              <a:t>    ما هواية هاني ؟</a:t>
            </a:r>
          </a:p>
          <a:p>
            <a:pPr marL="0" indent="0" algn="r">
              <a:buNone/>
            </a:pPr>
            <a:r>
              <a:rPr lang="ar-SY" dirty="0"/>
              <a:t>    من أينَ يجمعُ هاني أوراقَ الأشجارِ والأزهارِ ؟</a:t>
            </a:r>
          </a:p>
          <a:p>
            <a:pPr marL="0" indent="0" algn="r">
              <a:buNone/>
            </a:pPr>
            <a:r>
              <a:rPr lang="ar-SY" dirty="0"/>
              <a:t>    اختر من النص الصفةَ المناسبةَ لكلِ صورةٍ مما يأتي :</a:t>
            </a:r>
          </a:p>
          <a:p>
            <a:pPr marL="0" indent="0" algn="r">
              <a:buNone/>
            </a:pPr>
            <a:endParaRPr lang="en-US" dirty="0"/>
          </a:p>
        </p:txBody>
      </p:sp>
      <p:sp>
        <p:nvSpPr>
          <p:cNvPr id="4" name="نجمة: 12 نقطة 3">
            <a:extLst>
              <a:ext uri="{FF2B5EF4-FFF2-40B4-BE49-F238E27FC236}">
                <a16:creationId xmlns:a16="http://schemas.microsoft.com/office/drawing/2014/main" id="{286E1767-11F5-44D8-BB6D-BCDAFBE91B0A}"/>
              </a:ext>
            </a:extLst>
          </p:cNvPr>
          <p:cNvSpPr/>
          <p:nvPr/>
        </p:nvSpPr>
        <p:spPr>
          <a:xfrm>
            <a:off x="8109679" y="1169235"/>
            <a:ext cx="329783" cy="509664"/>
          </a:xfrm>
          <a:prstGeom prst="star1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Y"/>
          </a:p>
        </p:txBody>
      </p:sp>
      <p:sp>
        <p:nvSpPr>
          <p:cNvPr id="6" name="نجمة: 12 نقطة 5">
            <a:extLst>
              <a:ext uri="{FF2B5EF4-FFF2-40B4-BE49-F238E27FC236}">
                <a16:creationId xmlns:a16="http://schemas.microsoft.com/office/drawing/2014/main" id="{33E3EBD9-EF05-4A83-B1B3-EB3A1C88E527}"/>
              </a:ext>
            </a:extLst>
          </p:cNvPr>
          <p:cNvSpPr/>
          <p:nvPr/>
        </p:nvSpPr>
        <p:spPr>
          <a:xfrm>
            <a:off x="8124669" y="1803818"/>
            <a:ext cx="329783" cy="509664"/>
          </a:xfrm>
          <a:prstGeom prst="star1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Y"/>
          </a:p>
        </p:txBody>
      </p:sp>
      <p:sp>
        <p:nvSpPr>
          <p:cNvPr id="8" name="نجمة: 12 نقطة 7">
            <a:extLst>
              <a:ext uri="{FF2B5EF4-FFF2-40B4-BE49-F238E27FC236}">
                <a16:creationId xmlns:a16="http://schemas.microsoft.com/office/drawing/2014/main" id="{7BAFE7B1-2EB6-4A4B-829B-06FAF95C7375}"/>
              </a:ext>
            </a:extLst>
          </p:cNvPr>
          <p:cNvSpPr/>
          <p:nvPr/>
        </p:nvSpPr>
        <p:spPr>
          <a:xfrm>
            <a:off x="8124669" y="2403425"/>
            <a:ext cx="329783" cy="509664"/>
          </a:xfrm>
          <a:prstGeom prst="star1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Y"/>
          </a:p>
        </p:txBody>
      </p:sp>
      <p:pic>
        <p:nvPicPr>
          <p:cNvPr id="10" name="صورة 9">
            <a:extLst>
              <a:ext uri="{FF2B5EF4-FFF2-40B4-BE49-F238E27FC236}">
                <a16:creationId xmlns:a16="http://schemas.microsoft.com/office/drawing/2014/main" id="{A292514C-BC36-406A-9ADD-82FE4B502F12}"/>
              </a:ext>
            </a:extLst>
          </p:cNvPr>
          <p:cNvPicPr>
            <a:picLocks noChangeAspect="1"/>
          </p:cNvPicPr>
          <p:nvPr/>
        </p:nvPicPr>
        <p:blipFill>
          <a:blip r:embed="rId3"/>
          <a:stretch>
            <a:fillRect/>
          </a:stretch>
        </p:blipFill>
        <p:spPr>
          <a:xfrm>
            <a:off x="7030388" y="3016650"/>
            <a:ext cx="1094281" cy="1928681"/>
          </a:xfrm>
          <a:prstGeom prst="rect">
            <a:avLst/>
          </a:prstGeom>
        </p:spPr>
      </p:pic>
      <p:pic>
        <p:nvPicPr>
          <p:cNvPr id="12" name="صورة 11">
            <a:extLst>
              <a:ext uri="{FF2B5EF4-FFF2-40B4-BE49-F238E27FC236}">
                <a16:creationId xmlns:a16="http://schemas.microsoft.com/office/drawing/2014/main" id="{DEF43629-D4BB-4395-B6A3-D884B2716F65}"/>
              </a:ext>
            </a:extLst>
          </p:cNvPr>
          <p:cNvPicPr>
            <a:picLocks noChangeAspect="1"/>
          </p:cNvPicPr>
          <p:nvPr/>
        </p:nvPicPr>
        <p:blipFill>
          <a:blip r:embed="rId4"/>
          <a:stretch>
            <a:fillRect/>
          </a:stretch>
        </p:blipFill>
        <p:spPr>
          <a:xfrm>
            <a:off x="5958864" y="3016650"/>
            <a:ext cx="1094281" cy="1928681"/>
          </a:xfrm>
          <a:prstGeom prst="rect">
            <a:avLst/>
          </a:prstGeom>
        </p:spPr>
      </p:pic>
      <p:pic>
        <p:nvPicPr>
          <p:cNvPr id="14" name="صورة 13">
            <a:extLst>
              <a:ext uri="{FF2B5EF4-FFF2-40B4-BE49-F238E27FC236}">
                <a16:creationId xmlns:a16="http://schemas.microsoft.com/office/drawing/2014/main" id="{19C2714A-F694-4AFC-A631-8B99706E33F0}"/>
              </a:ext>
            </a:extLst>
          </p:cNvPr>
          <p:cNvPicPr>
            <a:picLocks noChangeAspect="1"/>
          </p:cNvPicPr>
          <p:nvPr/>
        </p:nvPicPr>
        <p:blipFill>
          <a:blip r:embed="rId5"/>
          <a:stretch>
            <a:fillRect/>
          </a:stretch>
        </p:blipFill>
        <p:spPr>
          <a:xfrm>
            <a:off x="4515787" y="2962691"/>
            <a:ext cx="1039058" cy="2036603"/>
          </a:xfrm>
          <a:prstGeom prst="rect">
            <a:avLst/>
          </a:prstGeom>
        </p:spPr>
      </p:pic>
      <p:pic>
        <p:nvPicPr>
          <p:cNvPr id="16" name="صورة 15">
            <a:extLst>
              <a:ext uri="{FF2B5EF4-FFF2-40B4-BE49-F238E27FC236}">
                <a16:creationId xmlns:a16="http://schemas.microsoft.com/office/drawing/2014/main" id="{076432B1-801E-4A0F-B339-2452D506272C}"/>
              </a:ext>
            </a:extLst>
          </p:cNvPr>
          <p:cNvPicPr>
            <a:picLocks noChangeAspect="1"/>
          </p:cNvPicPr>
          <p:nvPr/>
        </p:nvPicPr>
        <p:blipFill>
          <a:blip r:embed="rId6"/>
          <a:stretch>
            <a:fillRect/>
          </a:stretch>
        </p:blipFill>
        <p:spPr>
          <a:xfrm>
            <a:off x="2923080" y="2962690"/>
            <a:ext cx="1015367" cy="2036603"/>
          </a:xfrm>
          <a:prstGeom prst="rect">
            <a:avLst/>
          </a:prstGeom>
        </p:spPr>
      </p:pic>
      <p:sp>
        <p:nvSpPr>
          <p:cNvPr id="17" name="مستطيل: زوايا مستديرة 16">
            <a:extLst>
              <a:ext uri="{FF2B5EF4-FFF2-40B4-BE49-F238E27FC236}">
                <a16:creationId xmlns:a16="http://schemas.microsoft.com/office/drawing/2014/main" id="{793F32FB-D659-4C35-AB2E-DD01E1B52640}"/>
              </a:ext>
            </a:extLst>
          </p:cNvPr>
          <p:cNvSpPr/>
          <p:nvPr/>
        </p:nvSpPr>
        <p:spPr>
          <a:xfrm>
            <a:off x="7150310" y="5151694"/>
            <a:ext cx="1259172" cy="112687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800" dirty="0">
                <a:solidFill>
                  <a:schemeClr val="tx1"/>
                </a:solidFill>
              </a:rPr>
              <a:t>الدقيق</a:t>
            </a:r>
            <a:endParaRPr lang="ar-SY" dirty="0">
              <a:solidFill>
                <a:schemeClr val="tx1"/>
              </a:solidFill>
            </a:endParaRPr>
          </a:p>
        </p:txBody>
      </p:sp>
      <p:sp>
        <p:nvSpPr>
          <p:cNvPr id="19" name="مستطيل: زوايا مستديرة 18">
            <a:extLst>
              <a:ext uri="{FF2B5EF4-FFF2-40B4-BE49-F238E27FC236}">
                <a16:creationId xmlns:a16="http://schemas.microsoft.com/office/drawing/2014/main" id="{2F7B130B-28A6-4AE1-B13B-98CC85BD820F}"/>
              </a:ext>
            </a:extLst>
          </p:cNvPr>
          <p:cNvSpPr/>
          <p:nvPr/>
        </p:nvSpPr>
        <p:spPr>
          <a:xfrm>
            <a:off x="5771216" y="5151694"/>
            <a:ext cx="1259172" cy="112687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800" dirty="0">
                <a:solidFill>
                  <a:schemeClr val="tx1"/>
                </a:solidFill>
              </a:rPr>
              <a:t>الطيب الرائحة</a:t>
            </a:r>
            <a:endParaRPr lang="ar-SY" dirty="0">
              <a:solidFill>
                <a:schemeClr val="tx1"/>
              </a:solidFill>
            </a:endParaRPr>
          </a:p>
        </p:txBody>
      </p:sp>
      <p:sp>
        <p:nvSpPr>
          <p:cNvPr id="21" name="مستطيل: زوايا مستديرة 20">
            <a:extLst>
              <a:ext uri="{FF2B5EF4-FFF2-40B4-BE49-F238E27FC236}">
                <a16:creationId xmlns:a16="http://schemas.microsoft.com/office/drawing/2014/main" id="{B14E390D-83B1-4961-8666-93657FD8456B}"/>
              </a:ext>
            </a:extLst>
          </p:cNvPr>
          <p:cNvSpPr/>
          <p:nvPr/>
        </p:nvSpPr>
        <p:spPr>
          <a:xfrm>
            <a:off x="4362396" y="5151694"/>
            <a:ext cx="1259172" cy="112687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000" b="1" dirty="0">
                <a:solidFill>
                  <a:schemeClr val="tx1"/>
                </a:solidFill>
              </a:rPr>
              <a:t>ذي الحمرة </a:t>
            </a:r>
            <a:r>
              <a:rPr lang="ar-SY" sz="2800" dirty="0">
                <a:solidFill>
                  <a:schemeClr val="tx1"/>
                </a:solidFill>
              </a:rPr>
              <a:t>الداكنة</a:t>
            </a:r>
            <a:endParaRPr lang="ar-SY" dirty="0">
              <a:solidFill>
                <a:schemeClr val="tx1"/>
              </a:solidFill>
            </a:endParaRPr>
          </a:p>
        </p:txBody>
      </p:sp>
      <p:sp>
        <p:nvSpPr>
          <p:cNvPr id="23" name="مستطيل: زوايا مستديرة 22">
            <a:extLst>
              <a:ext uri="{FF2B5EF4-FFF2-40B4-BE49-F238E27FC236}">
                <a16:creationId xmlns:a16="http://schemas.microsoft.com/office/drawing/2014/main" id="{A1437ADD-8C33-4B58-A7E9-D56010AD755C}"/>
              </a:ext>
            </a:extLst>
          </p:cNvPr>
          <p:cNvSpPr/>
          <p:nvPr/>
        </p:nvSpPr>
        <p:spPr>
          <a:xfrm>
            <a:off x="2801177" y="5125331"/>
            <a:ext cx="1259172" cy="112687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800" dirty="0">
                <a:solidFill>
                  <a:schemeClr val="tx1"/>
                </a:solidFill>
              </a:rPr>
              <a:t>النجوم</a:t>
            </a:r>
            <a:endParaRPr lang="ar-SY" dirty="0">
              <a:solidFill>
                <a:schemeClr val="tx1"/>
              </a:solidFill>
            </a:endParaRPr>
          </a:p>
        </p:txBody>
      </p:sp>
      <p:sp>
        <p:nvSpPr>
          <p:cNvPr id="24" name="مستطيل: زوايا مستديرة 23">
            <a:extLst>
              <a:ext uri="{FF2B5EF4-FFF2-40B4-BE49-F238E27FC236}">
                <a16:creationId xmlns:a16="http://schemas.microsoft.com/office/drawing/2014/main" id="{EC7B2098-8506-4992-9F5C-F5B4B1826535}"/>
              </a:ext>
            </a:extLst>
          </p:cNvPr>
          <p:cNvSpPr/>
          <p:nvPr/>
        </p:nvSpPr>
        <p:spPr>
          <a:xfrm>
            <a:off x="629588" y="2913089"/>
            <a:ext cx="1843788" cy="171887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r"/>
            <a:endParaRPr lang="ar-SY" sz="2000" b="1" dirty="0">
              <a:solidFill>
                <a:schemeClr val="tx1"/>
              </a:solidFill>
            </a:endParaRPr>
          </a:p>
          <a:p>
            <a:pPr algn="ctr"/>
            <a:r>
              <a:rPr lang="ar-SY" sz="2000" b="1" dirty="0">
                <a:solidFill>
                  <a:schemeClr val="tx1"/>
                </a:solidFill>
              </a:rPr>
              <a:t>ورق الصنوبر</a:t>
            </a:r>
          </a:p>
          <a:p>
            <a:pPr algn="ctr"/>
            <a:r>
              <a:rPr lang="ar-SY" sz="2000" b="1" dirty="0">
                <a:solidFill>
                  <a:schemeClr val="tx1"/>
                </a:solidFill>
              </a:rPr>
              <a:t>ورق الليمون</a:t>
            </a:r>
          </a:p>
          <a:p>
            <a:pPr algn="ctr"/>
            <a:r>
              <a:rPr lang="ar-SY" sz="2000" b="1" dirty="0">
                <a:solidFill>
                  <a:schemeClr val="tx1"/>
                </a:solidFill>
              </a:rPr>
              <a:t>الورد الجوري</a:t>
            </a:r>
          </a:p>
          <a:p>
            <a:pPr algn="ctr"/>
            <a:r>
              <a:rPr lang="ar-SY" sz="2000" b="1" dirty="0">
                <a:solidFill>
                  <a:schemeClr val="tx1"/>
                </a:solidFill>
              </a:rPr>
              <a:t>الياسمين</a:t>
            </a:r>
          </a:p>
          <a:p>
            <a:pPr algn="ctr"/>
            <a:endParaRPr lang="ar-SY" b="1" dirty="0">
              <a:solidFill>
                <a:schemeClr val="tx1"/>
              </a:solidFill>
            </a:endParaRPr>
          </a:p>
        </p:txBody>
      </p:sp>
      <p:sp>
        <p:nvSpPr>
          <p:cNvPr id="25" name="مستطيل: زوايا مستديرة 24">
            <a:extLst>
              <a:ext uri="{FF2B5EF4-FFF2-40B4-BE49-F238E27FC236}">
                <a16:creationId xmlns:a16="http://schemas.microsoft.com/office/drawing/2014/main" id="{A9D40E22-F504-468A-8B4B-F1E28A932590}"/>
              </a:ext>
            </a:extLst>
          </p:cNvPr>
          <p:cNvSpPr/>
          <p:nvPr/>
        </p:nvSpPr>
        <p:spPr>
          <a:xfrm>
            <a:off x="3394998" y="1158046"/>
            <a:ext cx="2481146" cy="634583"/>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b="1" dirty="0">
                <a:solidFill>
                  <a:schemeClr val="tx1"/>
                </a:solidFill>
              </a:rPr>
              <a:t>جمع أوراق الأشجار والأزهار</a:t>
            </a:r>
          </a:p>
        </p:txBody>
      </p:sp>
      <p:sp>
        <p:nvSpPr>
          <p:cNvPr id="26" name="مستطيل: زوايا مستديرة 25">
            <a:extLst>
              <a:ext uri="{FF2B5EF4-FFF2-40B4-BE49-F238E27FC236}">
                <a16:creationId xmlns:a16="http://schemas.microsoft.com/office/drawing/2014/main" id="{F748635C-D7A3-4AFC-BB11-B0DCE4ABC9BA}"/>
              </a:ext>
            </a:extLst>
          </p:cNvPr>
          <p:cNvSpPr/>
          <p:nvPr/>
        </p:nvSpPr>
        <p:spPr>
          <a:xfrm>
            <a:off x="457200" y="1169235"/>
            <a:ext cx="1521502" cy="123419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000" b="1" dirty="0">
                <a:solidFill>
                  <a:schemeClr val="tx1"/>
                </a:solidFill>
              </a:rPr>
              <a:t>من الحقول والحدائق  والغابات </a:t>
            </a:r>
          </a:p>
        </p:txBody>
      </p:sp>
    </p:spTree>
    <p:extLst>
      <p:ext uri="{BB962C8B-B14F-4D97-AF65-F5344CB8AC3E}">
        <p14:creationId xmlns:p14="http://schemas.microsoft.com/office/powerpoint/2010/main" val="212171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94675"/>
            <a:ext cx="8087193" cy="749510"/>
          </a:xfrm>
          <a:solidFill>
            <a:schemeClr val="accent6">
              <a:lumMod val="40000"/>
              <a:lumOff val="60000"/>
            </a:schemeClr>
          </a:solidFill>
        </p:spPr>
        <p:txBody>
          <a:bodyPr>
            <a:normAutofit fontScale="90000"/>
          </a:bodyPr>
          <a:lstStyle/>
          <a:p>
            <a:r>
              <a:rPr lang="ar-SY" dirty="0"/>
              <a:t>أتذوق</a:t>
            </a:r>
            <a:endParaRPr lang="en-US" dirty="0"/>
          </a:p>
        </p:txBody>
      </p:sp>
      <p:sp>
        <p:nvSpPr>
          <p:cNvPr id="3" name="Content Placeholder 2"/>
          <p:cNvSpPr>
            <a:spLocks noGrp="1"/>
          </p:cNvSpPr>
          <p:nvPr>
            <p:ph idx="1"/>
          </p:nvPr>
        </p:nvSpPr>
        <p:spPr>
          <a:xfrm>
            <a:off x="457200" y="1244186"/>
            <a:ext cx="8087193" cy="4881978"/>
          </a:xfrm>
        </p:spPr>
        <p:txBody>
          <a:bodyPr/>
          <a:lstStyle/>
          <a:p>
            <a:pPr marL="0" indent="0" algn="r">
              <a:buNone/>
            </a:pPr>
            <a:r>
              <a:rPr lang="ar-SY" dirty="0"/>
              <a:t>حدد المشبه والمشبه به فيما يأتي :</a:t>
            </a:r>
          </a:p>
          <a:p>
            <a:pPr marL="0" indent="0" algn="r">
              <a:buNone/>
            </a:pPr>
            <a:endParaRPr lang="en-US" dirty="0"/>
          </a:p>
        </p:txBody>
      </p:sp>
      <p:graphicFrame>
        <p:nvGraphicFramePr>
          <p:cNvPr id="4" name="جدول 4">
            <a:extLst>
              <a:ext uri="{FF2B5EF4-FFF2-40B4-BE49-F238E27FC236}">
                <a16:creationId xmlns:a16="http://schemas.microsoft.com/office/drawing/2014/main" id="{0BDAA38B-C2DC-4D9A-A950-75044869DE99}"/>
              </a:ext>
            </a:extLst>
          </p:cNvPr>
          <p:cNvGraphicFramePr>
            <a:graphicFrameLocks noGrp="1"/>
          </p:cNvGraphicFramePr>
          <p:nvPr>
            <p:extLst>
              <p:ext uri="{D42A27DB-BD31-4B8C-83A1-F6EECF244321}">
                <p14:modId xmlns:p14="http://schemas.microsoft.com/office/powerpoint/2010/main" val="79266531"/>
              </p:ext>
            </p:extLst>
          </p:nvPr>
        </p:nvGraphicFramePr>
        <p:xfrm>
          <a:off x="739514" y="2173574"/>
          <a:ext cx="7744919" cy="1993689"/>
        </p:xfrm>
        <a:graphic>
          <a:graphicData uri="http://schemas.openxmlformats.org/drawingml/2006/table">
            <a:tbl>
              <a:tblPr rtl="1" firstRow="1" bandRow="1">
                <a:tableStyleId>{93296810-A885-4BE3-A3E7-6D5BEEA58F35}</a:tableStyleId>
              </a:tblPr>
              <a:tblGrid>
                <a:gridCol w="2203554">
                  <a:extLst>
                    <a:ext uri="{9D8B030D-6E8A-4147-A177-3AD203B41FA5}">
                      <a16:colId xmlns:a16="http://schemas.microsoft.com/office/drawing/2014/main" val="711431606"/>
                    </a:ext>
                  </a:extLst>
                </a:gridCol>
                <a:gridCol w="1758847">
                  <a:extLst>
                    <a:ext uri="{9D8B030D-6E8A-4147-A177-3AD203B41FA5}">
                      <a16:colId xmlns:a16="http://schemas.microsoft.com/office/drawing/2014/main" val="2684566917"/>
                    </a:ext>
                  </a:extLst>
                </a:gridCol>
                <a:gridCol w="1891259">
                  <a:extLst>
                    <a:ext uri="{9D8B030D-6E8A-4147-A177-3AD203B41FA5}">
                      <a16:colId xmlns:a16="http://schemas.microsoft.com/office/drawing/2014/main" val="2278686219"/>
                    </a:ext>
                  </a:extLst>
                </a:gridCol>
                <a:gridCol w="1891259">
                  <a:extLst>
                    <a:ext uri="{9D8B030D-6E8A-4147-A177-3AD203B41FA5}">
                      <a16:colId xmlns:a16="http://schemas.microsoft.com/office/drawing/2014/main" val="4136067071"/>
                    </a:ext>
                  </a:extLst>
                </a:gridCol>
              </a:tblGrid>
              <a:tr h="664563">
                <a:tc>
                  <a:txBody>
                    <a:bodyPr/>
                    <a:lstStyle/>
                    <a:p>
                      <a:pPr algn="ctr" rtl="1"/>
                      <a:r>
                        <a:rPr lang="ar-SY" sz="2000" b="1" dirty="0">
                          <a:solidFill>
                            <a:schemeClr val="tx1"/>
                          </a:solidFill>
                        </a:rPr>
                        <a:t>الصورة</a:t>
                      </a:r>
                    </a:p>
                  </a:txBody>
                  <a:tcPr anchor="ctr"/>
                </a:tc>
                <a:tc>
                  <a:txBody>
                    <a:bodyPr/>
                    <a:lstStyle/>
                    <a:p>
                      <a:pPr algn="ctr" rtl="1"/>
                      <a:r>
                        <a:rPr lang="ar-SY" sz="2000" b="1" dirty="0">
                          <a:solidFill>
                            <a:schemeClr val="tx1"/>
                          </a:solidFill>
                        </a:rPr>
                        <a:t>المشبه</a:t>
                      </a:r>
                    </a:p>
                  </a:txBody>
                  <a:tcPr anchor="ctr"/>
                </a:tc>
                <a:tc>
                  <a:txBody>
                    <a:bodyPr/>
                    <a:lstStyle/>
                    <a:p>
                      <a:pPr algn="ctr" rtl="1"/>
                      <a:r>
                        <a:rPr lang="ar-SY" sz="2000" b="1" dirty="0">
                          <a:solidFill>
                            <a:schemeClr val="tx1"/>
                          </a:solidFill>
                        </a:rPr>
                        <a:t>المشبه به</a:t>
                      </a:r>
                    </a:p>
                  </a:txBody>
                  <a:tcPr anchor="ctr"/>
                </a:tc>
                <a:tc>
                  <a:txBody>
                    <a:bodyPr/>
                    <a:lstStyle/>
                    <a:p>
                      <a:pPr algn="ctr" rtl="1"/>
                      <a:r>
                        <a:rPr lang="ar-SY" sz="2000" b="1" dirty="0">
                          <a:solidFill>
                            <a:schemeClr val="tx1"/>
                          </a:solidFill>
                        </a:rPr>
                        <a:t>أداة التشبيه</a:t>
                      </a:r>
                    </a:p>
                  </a:txBody>
                  <a:tcPr anchor="ctr"/>
                </a:tc>
                <a:extLst>
                  <a:ext uri="{0D108BD9-81ED-4DB2-BD59-A6C34878D82A}">
                    <a16:rowId xmlns:a16="http://schemas.microsoft.com/office/drawing/2014/main" val="2711579600"/>
                  </a:ext>
                </a:extLst>
              </a:tr>
              <a:tr h="664563">
                <a:tc>
                  <a:txBody>
                    <a:bodyPr/>
                    <a:lstStyle/>
                    <a:p>
                      <a:pPr algn="ctr" rtl="1"/>
                      <a:r>
                        <a:rPr lang="ar-SY" sz="2000" b="1" dirty="0">
                          <a:solidFill>
                            <a:schemeClr val="tx1"/>
                          </a:solidFill>
                        </a:rPr>
                        <a:t>الياسمين كأنه النجوم</a:t>
                      </a:r>
                    </a:p>
                  </a:txBody>
                  <a:tcPr anchor="ctr"/>
                </a:tc>
                <a:tc>
                  <a:txBody>
                    <a:bodyPr/>
                    <a:lstStyle/>
                    <a:p>
                      <a:pPr algn="ctr" rtl="1"/>
                      <a:r>
                        <a:rPr lang="ar-SY" sz="2000" b="1" dirty="0">
                          <a:solidFill>
                            <a:srgbClr val="002060"/>
                          </a:solidFill>
                        </a:rPr>
                        <a:t>الياسمين</a:t>
                      </a:r>
                    </a:p>
                  </a:txBody>
                  <a:tcPr anchor="ctr"/>
                </a:tc>
                <a:tc>
                  <a:txBody>
                    <a:bodyPr/>
                    <a:lstStyle/>
                    <a:p>
                      <a:pPr algn="ctr" rtl="1"/>
                      <a:r>
                        <a:rPr lang="ar-SY" sz="2000" b="1" dirty="0">
                          <a:solidFill>
                            <a:srgbClr val="002060"/>
                          </a:solidFill>
                        </a:rPr>
                        <a:t>النجوم</a:t>
                      </a:r>
                    </a:p>
                  </a:txBody>
                  <a:tcPr anchor="ctr"/>
                </a:tc>
                <a:tc>
                  <a:txBody>
                    <a:bodyPr/>
                    <a:lstStyle/>
                    <a:p>
                      <a:pPr algn="ctr" rtl="1"/>
                      <a:r>
                        <a:rPr lang="ar-SY" sz="2000" b="1" dirty="0">
                          <a:solidFill>
                            <a:srgbClr val="002060"/>
                          </a:solidFill>
                        </a:rPr>
                        <a:t>كأنه </a:t>
                      </a:r>
                    </a:p>
                  </a:txBody>
                  <a:tcPr anchor="ctr"/>
                </a:tc>
                <a:extLst>
                  <a:ext uri="{0D108BD9-81ED-4DB2-BD59-A6C34878D82A}">
                    <a16:rowId xmlns:a16="http://schemas.microsoft.com/office/drawing/2014/main" val="3259853212"/>
                  </a:ext>
                </a:extLst>
              </a:tr>
              <a:tr h="664563">
                <a:tc>
                  <a:txBody>
                    <a:bodyPr/>
                    <a:lstStyle/>
                    <a:p>
                      <a:pPr algn="ctr" rtl="1"/>
                      <a:r>
                        <a:rPr lang="ar-SY" sz="2000" b="1" dirty="0">
                          <a:solidFill>
                            <a:schemeClr val="tx1"/>
                          </a:solidFill>
                        </a:rPr>
                        <a:t>ورقُ الصنوبر كأنه الإبرُ</a:t>
                      </a:r>
                    </a:p>
                  </a:txBody>
                  <a:tcPr anchor="ctr"/>
                </a:tc>
                <a:tc>
                  <a:txBody>
                    <a:bodyPr/>
                    <a:lstStyle/>
                    <a:p>
                      <a:pPr algn="ctr" rtl="1"/>
                      <a:r>
                        <a:rPr lang="ar-SY" sz="2000" b="1" dirty="0">
                          <a:solidFill>
                            <a:srgbClr val="002060"/>
                          </a:solidFill>
                        </a:rPr>
                        <a:t>ورق الصنوبر</a:t>
                      </a:r>
                    </a:p>
                  </a:txBody>
                  <a:tcPr anchor="ctr"/>
                </a:tc>
                <a:tc>
                  <a:txBody>
                    <a:bodyPr/>
                    <a:lstStyle/>
                    <a:p>
                      <a:pPr algn="ctr" rtl="1"/>
                      <a:r>
                        <a:rPr lang="ar-SY" sz="2000" b="1" dirty="0">
                          <a:solidFill>
                            <a:srgbClr val="002060"/>
                          </a:solidFill>
                        </a:rPr>
                        <a:t>الإبرُ</a:t>
                      </a:r>
                    </a:p>
                  </a:txBody>
                  <a:tcPr anchor="ctr"/>
                </a:tc>
                <a:tc>
                  <a:txBody>
                    <a:bodyPr/>
                    <a:lstStyle/>
                    <a:p>
                      <a:pPr algn="ctr" rtl="1"/>
                      <a:r>
                        <a:rPr lang="ar-SY" sz="2000" b="1" dirty="0">
                          <a:solidFill>
                            <a:srgbClr val="002060"/>
                          </a:solidFill>
                        </a:rPr>
                        <a:t>كأنه</a:t>
                      </a:r>
                    </a:p>
                  </a:txBody>
                  <a:tcPr anchor="ctr"/>
                </a:tc>
                <a:extLst>
                  <a:ext uri="{0D108BD9-81ED-4DB2-BD59-A6C34878D82A}">
                    <a16:rowId xmlns:a16="http://schemas.microsoft.com/office/drawing/2014/main" val="719949712"/>
                  </a:ext>
                </a:extLst>
              </a:tr>
            </a:tbl>
          </a:graphicData>
        </a:graphic>
      </p:graphicFrame>
      <p:pic>
        <p:nvPicPr>
          <p:cNvPr id="6" name="صورة 5">
            <a:extLst>
              <a:ext uri="{FF2B5EF4-FFF2-40B4-BE49-F238E27FC236}">
                <a16:creationId xmlns:a16="http://schemas.microsoft.com/office/drawing/2014/main" id="{D1B7A39D-65C5-4ACE-869F-A9998C03BD4E}"/>
              </a:ext>
            </a:extLst>
          </p:cNvPr>
          <p:cNvPicPr>
            <a:picLocks noChangeAspect="1"/>
          </p:cNvPicPr>
          <p:nvPr/>
        </p:nvPicPr>
        <p:blipFill>
          <a:blip r:embed="rId3"/>
          <a:stretch>
            <a:fillRect/>
          </a:stretch>
        </p:blipFill>
        <p:spPr>
          <a:xfrm>
            <a:off x="3748556" y="4353550"/>
            <a:ext cx="2276475" cy="2009775"/>
          </a:xfrm>
          <a:prstGeom prst="rect">
            <a:avLst/>
          </a:prstGeom>
        </p:spPr>
      </p:pic>
    </p:spTree>
    <p:extLst>
      <p:ext uri="{BB962C8B-B14F-4D97-AF65-F5344CB8AC3E}">
        <p14:creationId xmlns:p14="http://schemas.microsoft.com/office/powerpoint/2010/main" val="417094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9686"/>
            <a:ext cx="8072203" cy="5646478"/>
          </a:xfrm>
        </p:spPr>
        <p:txBody>
          <a:bodyPr/>
          <a:lstStyle/>
          <a:p>
            <a:pPr marL="0" indent="0" algn="r">
              <a:buNone/>
            </a:pPr>
            <a:r>
              <a:rPr lang="ar-SY" sz="2800" dirty="0"/>
              <a:t>- </a:t>
            </a:r>
            <a:r>
              <a:rPr lang="ar-SY" sz="2400" dirty="0"/>
              <a:t>تخيل أنك مكانَ هاني , فما أنواعُ الأزهار التي تُفضلُ جمعها ؟</a:t>
            </a:r>
          </a:p>
          <a:p>
            <a:pPr marL="0" indent="0" algn="r">
              <a:buNone/>
            </a:pPr>
            <a:r>
              <a:rPr lang="ar-SY" sz="2800" dirty="0"/>
              <a:t>................................................................................</a:t>
            </a:r>
          </a:p>
          <a:p>
            <a:pPr marL="0" indent="0" algn="r">
              <a:buNone/>
            </a:pPr>
            <a:r>
              <a:rPr lang="ar-SY" sz="2400" dirty="0">
                <a:solidFill>
                  <a:srgbClr val="FF0000"/>
                </a:solidFill>
              </a:rPr>
              <a:t>إلى هنا نكون قد انتهينا من درسنا لهذا اليوم :</a:t>
            </a:r>
          </a:p>
          <a:p>
            <a:pPr marL="0" indent="0" algn="r">
              <a:buNone/>
            </a:pPr>
            <a:r>
              <a:rPr lang="ar-SA" sz="2400" dirty="0"/>
              <a:t>يجب علينا أن نقرأ</a:t>
            </a:r>
            <a:r>
              <a:rPr lang="ar-SY" sz="2400" dirty="0"/>
              <a:t>َ</a:t>
            </a:r>
            <a:r>
              <a:rPr lang="ar-SA" sz="2400" dirty="0"/>
              <a:t> الدرس</a:t>
            </a:r>
            <a:r>
              <a:rPr lang="ar-SY" sz="2400" dirty="0"/>
              <a:t>َ</a:t>
            </a:r>
            <a:r>
              <a:rPr lang="ar-SA" sz="2400" dirty="0"/>
              <a:t> قراءة</a:t>
            </a:r>
            <a:r>
              <a:rPr lang="ar-SY" sz="2400" dirty="0"/>
              <a:t>ً</a:t>
            </a:r>
            <a:r>
              <a:rPr lang="ar-SA" sz="2400" dirty="0"/>
              <a:t> صحيحة</a:t>
            </a:r>
            <a:r>
              <a:rPr lang="ar-SY" sz="2400" dirty="0"/>
              <a:t>ً</a:t>
            </a:r>
            <a:r>
              <a:rPr lang="ar-SA" sz="2400" dirty="0"/>
              <a:t> معبرة</a:t>
            </a:r>
            <a:r>
              <a:rPr lang="ar-SY" sz="2400" dirty="0"/>
              <a:t>ً</a:t>
            </a:r>
            <a:r>
              <a:rPr lang="ar-SA" sz="2400" dirty="0"/>
              <a:t> بمساعدة</a:t>
            </a:r>
            <a:r>
              <a:rPr lang="ar-SY" sz="2400" dirty="0"/>
              <a:t>ِ</a:t>
            </a:r>
            <a:r>
              <a:rPr lang="ar-SA" sz="2400" dirty="0"/>
              <a:t> الأهل</a:t>
            </a:r>
            <a:r>
              <a:rPr lang="ar-SY" sz="2400" dirty="0"/>
              <a:t>ِ</a:t>
            </a:r>
            <a:r>
              <a:rPr lang="ar-SA" sz="2400" dirty="0"/>
              <a:t> , وإرسال</a:t>
            </a:r>
            <a:r>
              <a:rPr lang="ar-SY" sz="2400" dirty="0"/>
              <a:t>ِ</a:t>
            </a:r>
            <a:r>
              <a:rPr lang="ar-SA" sz="2400" dirty="0"/>
              <a:t> مقاطع</a:t>
            </a:r>
            <a:r>
              <a:rPr lang="ar-SY" sz="2400" dirty="0"/>
              <a:t>َ</a:t>
            </a:r>
            <a:r>
              <a:rPr lang="ar-SA" sz="2400" dirty="0"/>
              <a:t> صوت أو فيديو للمدرس</a:t>
            </a:r>
            <a:r>
              <a:rPr lang="ar-SY" sz="2400" dirty="0"/>
              <a:t>ِ .</a:t>
            </a:r>
            <a:r>
              <a:rPr lang="ar-SA" sz="2400" dirty="0"/>
              <a:t> </a:t>
            </a:r>
            <a:endParaRPr lang="en-US" sz="2400" dirty="0"/>
          </a:p>
          <a:p>
            <a:pPr marL="0" indent="0" algn="r">
              <a:buNone/>
            </a:pPr>
            <a:r>
              <a:rPr lang="ar-SA" sz="2400" dirty="0"/>
              <a:t>ويجب</a:t>
            </a:r>
            <a:r>
              <a:rPr lang="ar-SY" sz="2400" dirty="0"/>
              <a:t>ُ</a:t>
            </a:r>
            <a:r>
              <a:rPr lang="ar-SA" sz="2400" dirty="0"/>
              <a:t> علينا أن نحل</a:t>
            </a:r>
            <a:r>
              <a:rPr lang="ar-SY" sz="2400" dirty="0"/>
              <a:t>َ</a:t>
            </a:r>
            <a:r>
              <a:rPr lang="ar-SA" sz="2400" dirty="0"/>
              <a:t> الواجب</a:t>
            </a:r>
            <a:r>
              <a:rPr lang="ar-SY" sz="2400" dirty="0"/>
              <a:t>َ</a:t>
            </a:r>
            <a:r>
              <a:rPr lang="ar-SA" sz="2400" dirty="0"/>
              <a:t> المنزلي بمساعدة</a:t>
            </a:r>
            <a:r>
              <a:rPr lang="ar-SY" sz="2400" dirty="0"/>
              <a:t>ِ</a:t>
            </a:r>
            <a:r>
              <a:rPr lang="ar-SA" sz="2400" dirty="0"/>
              <a:t> الأهل</a:t>
            </a:r>
            <a:r>
              <a:rPr lang="ar-SY" sz="2400" dirty="0"/>
              <a:t>ِ</a:t>
            </a:r>
            <a:r>
              <a:rPr lang="ar-SA" sz="2400" dirty="0"/>
              <a:t> , مع الأخذ</a:t>
            </a:r>
            <a:r>
              <a:rPr lang="ar-SY" sz="2400" dirty="0"/>
              <a:t>ِ</a:t>
            </a:r>
            <a:r>
              <a:rPr lang="ar-SA" sz="2400" dirty="0"/>
              <a:t> بعين</a:t>
            </a:r>
            <a:r>
              <a:rPr lang="ar-SY" sz="2400" dirty="0"/>
              <a:t>ِ</a:t>
            </a:r>
            <a:r>
              <a:rPr lang="ar-SA" sz="2400" dirty="0"/>
              <a:t> الاعتبار</a:t>
            </a:r>
            <a:r>
              <a:rPr lang="ar-SY" sz="2400" dirty="0"/>
              <a:t>ِ</a:t>
            </a:r>
            <a:r>
              <a:rPr lang="ar-SA" sz="2400" dirty="0"/>
              <a:t> استخدام</a:t>
            </a:r>
            <a:r>
              <a:rPr lang="ar-SY" sz="2400" dirty="0"/>
              <a:t>ُ</a:t>
            </a:r>
            <a:r>
              <a:rPr lang="ar-SA" sz="2400" dirty="0"/>
              <a:t> إجراءات</a:t>
            </a:r>
            <a:r>
              <a:rPr lang="ar-SY" sz="2400" dirty="0"/>
              <a:t>ِ</a:t>
            </a:r>
            <a:r>
              <a:rPr lang="ar-SA" sz="2400" dirty="0"/>
              <a:t> الوقاية</a:t>
            </a:r>
            <a:r>
              <a:rPr lang="ar-SY" sz="2400" dirty="0"/>
              <a:t>ِ الخاصةِ بسلامتنا .</a:t>
            </a:r>
            <a:r>
              <a:rPr lang="ar-SA" sz="2400" dirty="0"/>
              <a:t> </a:t>
            </a:r>
            <a:endParaRPr lang="en-US" sz="2400" dirty="0"/>
          </a:p>
          <a:p>
            <a:pPr marL="0" indent="0" algn="r">
              <a:buNone/>
            </a:pPr>
            <a:endParaRPr lang="en-US" dirty="0"/>
          </a:p>
        </p:txBody>
      </p:sp>
      <p:pic>
        <p:nvPicPr>
          <p:cNvPr id="5" name="صورة 4">
            <a:extLst>
              <a:ext uri="{FF2B5EF4-FFF2-40B4-BE49-F238E27FC236}">
                <a16:creationId xmlns:a16="http://schemas.microsoft.com/office/drawing/2014/main" id="{797A5C33-5332-47C3-9E60-A034B09D2FDC}"/>
              </a:ext>
            </a:extLst>
          </p:cNvPr>
          <p:cNvPicPr>
            <a:picLocks noChangeAspect="1"/>
          </p:cNvPicPr>
          <p:nvPr/>
        </p:nvPicPr>
        <p:blipFill>
          <a:blip r:embed="rId3"/>
          <a:stretch>
            <a:fillRect/>
          </a:stretch>
        </p:blipFill>
        <p:spPr>
          <a:xfrm>
            <a:off x="3297837" y="3705638"/>
            <a:ext cx="3683988" cy="2420526"/>
          </a:xfrm>
          <a:prstGeom prst="rect">
            <a:avLst/>
          </a:prstGeom>
        </p:spPr>
      </p:pic>
    </p:spTree>
    <p:extLst>
      <p:ext uri="{BB962C8B-B14F-4D97-AF65-F5344CB8AC3E}">
        <p14:creationId xmlns:p14="http://schemas.microsoft.com/office/powerpoint/2010/main" val="1893553120"/>
      </p:ext>
    </p:extLst>
  </p:cSld>
  <p:clrMapOvr>
    <a:masterClrMapping/>
  </p:clrMapOvr>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school.thmx</Template>
  <TotalTime>213</TotalTime>
  <Words>346</Words>
  <Application>Microsoft Office PowerPoint</Application>
  <PresentationFormat>عرض على الشاشة (4:3)</PresentationFormat>
  <Paragraphs>45</Paragraphs>
  <Slides>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vt:i4>
      </vt:variant>
    </vt:vector>
  </HeadingPairs>
  <TitlesOfParts>
    <vt:vector size="11" baseType="lpstr">
      <vt:lpstr>Arial</vt:lpstr>
      <vt:lpstr>AXtYasmineBold</vt:lpstr>
      <vt:lpstr>AXtYasmineLight</vt:lpstr>
      <vt:lpstr>Calibri</vt:lpstr>
      <vt:lpstr>school</vt:lpstr>
      <vt:lpstr>معارف ومهارات الهواة الثلاثة</vt:lpstr>
      <vt:lpstr>هدفنا لهذا الدرسِ قراءةُ الدرسِ قراءةً سليمةً معبرةً.</vt:lpstr>
      <vt:lpstr>عرض تقديمي في PowerPoint</vt:lpstr>
      <vt:lpstr>أستوعب وأفهم</vt:lpstr>
      <vt:lpstr>أتذوق</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rida.abodi@gmail.com</cp:lastModifiedBy>
  <cp:revision>21</cp:revision>
  <dcterms:created xsi:type="dcterms:W3CDTF">2020-05-02T02:36:07Z</dcterms:created>
  <dcterms:modified xsi:type="dcterms:W3CDTF">2020-08-30T10:54:52Z</dcterms:modified>
</cp:coreProperties>
</file>