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259643"/>
          </a:xfrm>
        </p:spPr>
        <p:txBody>
          <a:bodyPr>
            <a:normAutofit fontScale="90000"/>
          </a:bodyPr>
          <a:lstStyle/>
          <a:p>
            <a:r>
              <a:rPr lang="ar-SY" dirty="0"/>
              <a:t>معارف ومهارات</a:t>
            </a:r>
            <a:br>
              <a:rPr lang="ar-SY" dirty="0"/>
            </a:br>
            <a:r>
              <a:rPr lang="ar-SY" dirty="0"/>
              <a:t>عند طبيبِ العيونِ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117174" cy="8544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3200" dirty="0"/>
              <a:t>عزيزي الطالب هدفنا لهذا الدرسِ قراءةُ النصِ قراءةً سليمةً معبرةً 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957"/>
            <a:ext cx="8117174" cy="4537207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بدايةً نحمدُ اللهَ على نعمهِ الكثيرةِ , فقد أسبغَ اللهُ علينا نعمَهُ , وأتمَّ علينا فضلَهُ , فنعمهَ لا تُعد ولا تُحصى , وإن من أعظم تلك النعم نعمةُ البصرِ , يقولُ اللهُ جلّ جلاله : ( </a:t>
            </a:r>
            <a:r>
              <a:rPr lang="ar-SY" dirty="0">
                <a:solidFill>
                  <a:srgbClr val="FF0000"/>
                </a:solidFill>
              </a:rPr>
              <a:t>قل هو الذي أنشأكم وجعل لكم السمع والأبصار والأفئدة قليلاً ما تشكرون</a:t>
            </a:r>
            <a:r>
              <a:rPr lang="ar-SY" dirty="0"/>
              <a:t>)</a:t>
            </a:r>
          </a:p>
          <a:p>
            <a:pPr marL="0" indent="0" algn="r">
              <a:buNone/>
            </a:pPr>
            <a:r>
              <a:rPr lang="ar-SY" dirty="0"/>
              <a:t>                                           صدق الله العظيم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55895FB-25EE-4BFC-AFEB-42EDA830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914" y="42291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4"/>
            <a:ext cx="8117174" cy="8544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Y" sz="2800" dirty="0"/>
              <a:t>والآن تعال لنقرأ الفقرةَ الآتية:</a:t>
            </a:r>
            <a:br>
              <a:rPr lang="ar-SY" sz="2800" dirty="0"/>
            </a:br>
            <a:r>
              <a:rPr lang="ar-SY" sz="2800" dirty="0"/>
              <a:t>                                    </a:t>
            </a:r>
            <a:r>
              <a:rPr lang="ar-SY" sz="2800" dirty="0">
                <a:solidFill>
                  <a:srgbClr val="FF0000"/>
                </a:solidFill>
              </a:rPr>
              <a:t>عند طبيب العيون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144"/>
            <a:ext cx="8117174" cy="48220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100" b="0" i="0" u="none" strike="noStrike" baseline="0" dirty="0">
                <a:latin typeface="AXtYasmineLight"/>
              </a:rPr>
              <a:t>قالَ زاهرٌ: صرخَ أَخِي الّصغيرُ قائِلاً: أنا لا أرى ما يُكتَبُ على السَّبورةِ بِشَكلٍ جيّدٍ مِن مَكاني في الَّصف. تساءَلَت </a:t>
            </a:r>
            <a:r>
              <a:rPr lang="ar-SY" sz="2100" dirty="0">
                <a:latin typeface="AXtYasmineLight"/>
              </a:rPr>
              <a:t>أ</a:t>
            </a:r>
            <a:r>
              <a:rPr lang="ar-SY" sz="2100" b="0" i="0" u="none" strike="noStrike" baseline="0" dirty="0">
                <a:latin typeface="AXtYasmineLight"/>
              </a:rPr>
              <a:t>ُمّي بِقَلَقٍ: و لماذا لم تُخبِرنا مِن قَبلُ؟ قالَ أَخي رافِعاً أكتافَهُ: لاَ أدري، بَينمَا نظَرَ والِديَ بِدَهشَةٍ وقد اتّسَعَت عَيناهُ، ثُمّ قالَ: ماذا قُلتَ؟ لا تَرَى ما يُكتَبُ على السَّبورةِ بوضوحٍ؟! قالَ أَخِي: نَعَم ، التفَتَ أَبي إِلى أُمّي، وقالَ: علَينا أَن نزورَ طبيبَ العيونِ بأسرعِ وقتٍ ممكنٍ.</a:t>
            </a:r>
          </a:p>
          <a:p>
            <a:pPr marL="0" indent="0" algn="r">
              <a:buNone/>
            </a:pPr>
            <a:r>
              <a:rPr lang="ar-SY" sz="2100" b="0" i="0" u="none" strike="noStrike" baseline="0" dirty="0">
                <a:latin typeface="AXtYasmineLight"/>
              </a:rPr>
              <a:t>وفي المَوعِدِ المُحَدّدِ، كُنتُ و أَخِي فِي غُرفَةِ الانتِظَارِ ننظرُ إِلى لَوحةٍ مُعَلّقةٍ على الجِدَارِ، لم نفهَم مِنها َشيئاً، قالَتِ الممِرَّضةُ: هذهِ صورَةٌ تشرِيحيّةٌ تبين أقسامَ العَينِ لتحديدِ المرض ومعالجتِهِ. وعندَما جاءَ دَورُنا، دخَلنا غُرفَةَ الطّبيبِ ،قالَ الطّبيبُ: بمن سأَبدَأ ؟ رَدّت أُمّي بِلَهفَةٍ: الّصغيرُ أولاًّ. وقفَ أخِي الّصغيرُ أمامَ اللّوحةِ الّضوئيّةِ ذاتِ الأشكالِ المَوُضوعةِ باتجاهاتٍ مختلفةٍ   </a:t>
            </a:r>
          </a:p>
          <a:p>
            <a:pPr marL="0" indent="0" algn="r">
              <a:buNone/>
            </a:pPr>
            <a:r>
              <a:rPr lang="ar-SY" sz="2100" dirty="0">
                <a:latin typeface="AXtYasmineLight"/>
              </a:rPr>
              <a:t>    </a:t>
            </a:r>
            <a:r>
              <a:rPr lang="ar-SY" sz="2100" b="0" i="0" u="none" strike="noStrike" baseline="0" dirty="0">
                <a:latin typeface="AXtYasmineLight"/>
              </a:rPr>
              <a:t>  وأَحجامٍ عِدّةٍ. وبَدَأَ الطّبيبُ يَسأَلُهُ عَنِ الّشكلِ، حَجمِهِ واتجاهِهِ، ثُمّ فَحَصهُ بِواسطَةِ الجِهازِ.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499"/>
            <a:ext cx="8072203" cy="5361666"/>
          </a:xfrm>
        </p:spPr>
        <p:txBody>
          <a:bodyPr/>
          <a:lstStyle/>
          <a:p>
            <a:pPr marL="0" indent="0" algn="r">
              <a:buNone/>
            </a:pPr>
            <a:r>
              <a:rPr lang="ar-SY" sz="3200" b="0" i="0" u="none" strike="noStrike" baseline="0" dirty="0">
                <a:latin typeface="AXtYasmineLight"/>
              </a:rPr>
              <a:t>قالَ الطبيبُ :عيناهُ – الحمدُ للهِ - سليمتانِ، لكنّ عينَهُ اليُسرَى مُتعَبَةٌ قلِيلاً، سأُعطِيهِ غُسولاً وقَطرةً يستعملُها في وقتِها المحدّدِ، واطلُبِي مِنَ المعَلّمَةِ تَغييرَ مكانِ جلوِسهِ في الصّف. ثمّ التفَتَ إلَينا، وقالَ : إِنّ العَين نافذتنا على العالمِ، فلنحرِص على ألا تقعَ على ما يؤذِيها، ولِنحمِها مِن كلّ الأخطارِ.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E34034B-3D1C-402F-AACE-AF47B427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81" y="3429000"/>
            <a:ext cx="4178843" cy="23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087193" cy="6745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أستوعب أفهم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274"/>
            <a:ext cx="8087193" cy="501689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- لماذا شعرت الأمُ بالقلقِ ؟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   - ماذا اقترح الأب على الأم عندما عرفوا بمشكلة ابنهم ؟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DFBF607-35C3-495C-9ACE-2CF8EA9B884C}"/>
              </a:ext>
            </a:extLst>
          </p:cNvPr>
          <p:cNvSpPr/>
          <p:nvPr/>
        </p:nvSpPr>
        <p:spPr>
          <a:xfrm>
            <a:off x="1154243" y="1903751"/>
            <a:ext cx="6670623" cy="88441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لأن ابنها لا يرى ما يُكتبُ على السبورةِ بشكلٍ جيدٍ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3997A23-7C47-41E0-948E-9DDFF521884D}"/>
              </a:ext>
            </a:extLst>
          </p:cNvPr>
          <p:cNvSpPr/>
          <p:nvPr/>
        </p:nvSpPr>
        <p:spPr>
          <a:xfrm>
            <a:off x="1603948" y="3697757"/>
            <a:ext cx="4826833" cy="88441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زيارة طبيبِ العيونِ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85"/>
            <a:ext cx="8102184" cy="65956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التراكيب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52"/>
            <a:ext cx="8102184" cy="4986911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  </a:t>
            </a:r>
            <a:r>
              <a:rPr lang="ar-SY" dirty="0"/>
              <a:t>    -  حوّل الكلمات الآتية إلى صيغة المثنى .</a:t>
            </a:r>
          </a:p>
          <a:p>
            <a:pPr marL="0" indent="0" algn="r">
              <a:buNone/>
            </a:pPr>
            <a:r>
              <a:rPr lang="ar-SY" dirty="0"/>
              <a:t>   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AF9987B-9DA0-4DDA-85DB-E8D011E74AA4}"/>
              </a:ext>
            </a:extLst>
          </p:cNvPr>
          <p:cNvSpPr/>
          <p:nvPr/>
        </p:nvSpPr>
        <p:spPr>
          <a:xfrm>
            <a:off x="5666282" y="1798819"/>
            <a:ext cx="2023672" cy="6595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طبيب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07026D6-883F-4D71-8713-F6F67A182EAD}"/>
              </a:ext>
            </a:extLst>
          </p:cNvPr>
          <p:cNvSpPr/>
          <p:nvPr/>
        </p:nvSpPr>
        <p:spPr>
          <a:xfrm>
            <a:off x="5666282" y="2529925"/>
            <a:ext cx="2023672" cy="6595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عيادة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2C28329-1BA8-47FF-93D3-263771F19BDD}"/>
              </a:ext>
            </a:extLst>
          </p:cNvPr>
          <p:cNvSpPr/>
          <p:nvPr/>
        </p:nvSpPr>
        <p:spPr>
          <a:xfrm>
            <a:off x="5666282" y="3294758"/>
            <a:ext cx="2023672" cy="6595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الصف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0453B6F-0665-42D6-93C8-BBE0763800D7}"/>
              </a:ext>
            </a:extLst>
          </p:cNvPr>
          <p:cNvSpPr/>
          <p:nvPr/>
        </p:nvSpPr>
        <p:spPr>
          <a:xfrm>
            <a:off x="5666282" y="4025864"/>
            <a:ext cx="2023672" cy="6595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غرفة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D71621E1-75E6-4AD1-ACC5-3481EC6D8540}"/>
              </a:ext>
            </a:extLst>
          </p:cNvPr>
          <p:cNvSpPr/>
          <p:nvPr/>
        </p:nvSpPr>
        <p:spPr>
          <a:xfrm>
            <a:off x="2049905" y="1825386"/>
            <a:ext cx="2023672" cy="6595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طبيبان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B087D0E-B26D-4379-922E-B158E7F1C5AB}"/>
              </a:ext>
            </a:extLst>
          </p:cNvPr>
          <p:cNvSpPr/>
          <p:nvPr/>
        </p:nvSpPr>
        <p:spPr>
          <a:xfrm>
            <a:off x="2049905" y="2556492"/>
            <a:ext cx="2023672" cy="6595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عيادتان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8BE7B91-1403-47E2-8471-3CA3FE6F959E}"/>
              </a:ext>
            </a:extLst>
          </p:cNvPr>
          <p:cNvSpPr/>
          <p:nvPr/>
        </p:nvSpPr>
        <p:spPr>
          <a:xfrm>
            <a:off x="2049905" y="3321325"/>
            <a:ext cx="2023672" cy="65956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الصفّان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1C217BC-9CB5-42C3-BBC5-D7FDF1AAC08A}"/>
              </a:ext>
            </a:extLst>
          </p:cNvPr>
          <p:cNvSpPr/>
          <p:nvPr/>
        </p:nvSpPr>
        <p:spPr>
          <a:xfrm>
            <a:off x="2049905" y="4052431"/>
            <a:ext cx="2023672" cy="65956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غرفتان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D72501F0-4B9B-4467-B324-F66E455F5891}"/>
              </a:ext>
            </a:extLst>
          </p:cNvPr>
          <p:cNvCxnSpPr/>
          <p:nvPr/>
        </p:nvCxnSpPr>
        <p:spPr>
          <a:xfrm flipH="1">
            <a:off x="4227226" y="2113613"/>
            <a:ext cx="1244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39A41623-31C5-4146-B480-1871FAA74AA7}"/>
              </a:ext>
            </a:extLst>
          </p:cNvPr>
          <p:cNvCxnSpPr/>
          <p:nvPr/>
        </p:nvCxnSpPr>
        <p:spPr>
          <a:xfrm flipH="1">
            <a:off x="4249711" y="2850629"/>
            <a:ext cx="1244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9E65A8C2-59CD-4560-9C92-7359D566F1C9}"/>
              </a:ext>
            </a:extLst>
          </p:cNvPr>
          <p:cNvCxnSpPr/>
          <p:nvPr/>
        </p:nvCxnSpPr>
        <p:spPr>
          <a:xfrm flipH="1">
            <a:off x="4227226" y="3602636"/>
            <a:ext cx="1244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DCBC86AA-E528-4AA1-815A-E4600A9F9742}"/>
              </a:ext>
            </a:extLst>
          </p:cNvPr>
          <p:cNvCxnSpPr/>
          <p:nvPr/>
        </p:nvCxnSpPr>
        <p:spPr>
          <a:xfrm flipH="1">
            <a:off x="4249711" y="4384623"/>
            <a:ext cx="1244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5"/>
            <a:ext cx="8087193" cy="566146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والآن لو كنت مكان الطفل الصغير وشعرتَ بعدمِ وضوحِ الرؤيةِ ؟ فهل تسكتُ مثلَهُ ؟ ولماذا ؟</a:t>
            </a:r>
          </a:p>
          <a:p>
            <a:pPr marL="0" indent="0" algn="r">
              <a:buNone/>
            </a:pPr>
            <a:r>
              <a:rPr lang="ar-SY" sz="2400" dirty="0"/>
              <a:t>بالطبعِ لا لن أسكت , وسأخبرُ والداي على الفورِ من أجل أن يأخذاني إلى طبيبِ العيونِ , لأن حاسةَ البصرِ هي التي يستطيعُ الشخصُ من خلالها التمييزَ بين الأشياءِ والأشخاصِ , والقدرةَ على التواصل مع الناس بشكلٍ سهلٍ وسريعٍ دون مساعدةٍ من أحد , ورغمَ التطورِ التكنلوجي الذي نعيشُهُ , وتقديم التسهيلات للمكفوفين إلّا أنّ حاسةَ البصرِ تتجلّى في عدةِ أمورٍ لا يستطيعُ تقدير قيمتها إلا الشخص المبصر , ومن هذهِ الأمورِ :</a:t>
            </a:r>
          </a:p>
          <a:p>
            <a:pPr marL="0" indent="0" algn="r">
              <a:buNone/>
            </a:pPr>
            <a:r>
              <a:rPr lang="ar-SY" sz="2400" dirty="0"/>
              <a:t>                    - جمالُ الكونِ </a:t>
            </a:r>
          </a:p>
          <a:p>
            <a:pPr marL="0" indent="0" algn="r">
              <a:buNone/>
            </a:pPr>
            <a:r>
              <a:rPr lang="ar-SY" sz="2400" dirty="0"/>
              <a:t>                    - التمييزُ بين الألوانِ </a:t>
            </a:r>
            <a:r>
              <a:rPr lang="en-US" sz="2400" dirty="0"/>
              <a:t> </a:t>
            </a: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                   - سهولةُ العيشِ </a:t>
            </a:r>
          </a:p>
          <a:p>
            <a:pPr marL="0" indent="0" algn="r">
              <a:buNone/>
            </a:pPr>
            <a:r>
              <a:rPr lang="ar-SY" sz="2400" dirty="0"/>
              <a:t>                    - الإحساسُ بالكمالِ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FAC88BC-BFA7-4BB5-A67D-5231DDE73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8992" y="555965"/>
            <a:ext cx="4046016" cy="4046016"/>
          </a:xfrm>
        </p:spPr>
      </p:pic>
    </p:spTree>
    <p:extLst>
      <p:ext uri="{BB962C8B-B14F-4D97-AF65-F5344CB8AC3E}">
        <p14:creationId xmlns:p14="http://schemas.microsoft.com/office/powerpoint/2010/main" val="46993328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121</TotalTime>
  <Words>470</Words>
  <Application>Microsoft Office PowerPoint</Application>
  <PresentationFormat>عرض على الشاشة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AXtYasmineLight</vt:lpstr>
      <vt:lpstr>Calibri</vt:lpstr>
      <vt:lpstr>school</vt:lpstr>
      <vt:lpstr>معارف ومهارات عند طبيبِ العيونِ</vt:lpstr>
      <vt:lpstr>عزيزي الطالب هدفنا لهذا الدرسِ قراءةُ النصِ قراءةً سليمةً معبرةً .</vt:lpstr>
      <vt:lpstr>والآن تعال لنقرأ الفقرةَ الآتية:                                     عند طبيب العيون</vt:lpstr>
      <vt:lpstr>عرض تقديمي في PowerPoint</vt:lpstr>
      <vt:lpstr>أستوعب أفهم</vt:lpstr>
      <vt:lpstr>التراكيب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18</cp:revision>
  <dcterms:created xsi:type="dcterms:W3CDTF">2020-05-02T02:36:07Z</dcterms:created>
  <dcterms:modified xsi:type="dcterms:W3CDTF">2020-09-04T18:26:27Z</dcterms:modified>
</cp:coreProperties>
</file>