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70"/>
            <a:ext cx="3761405" cy="1334594"/>
          </a:xfrm>
        </p:spPr>
        <p:txBody>
          <a:bodyPr>
            <a:normAutofit fontScale="90000"/>
          </a:bodyPr>
          <a:lstStyle/>
          <a:p>
            <a:r>
              <a:rPr lang="ar-SY" dirty="0"/>
              <a:t>تدريب لغوي</a:t>
            </a:r>
            <a:br>
              <a:rPr lang="ar-SY" dirty="0"/>
            </a:br>
            <a:r>
              <a:rPr lang="ar-SY" sz="3600" dirty="0"/>
              <a:t>أدواتُ نفي الجملة الاسمية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725"/>
            <a:ext cx="8117174" cy="85444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ar-SY" sz="2800" dirty="0"/>
              <a:t>عزيزي التلميذ هدفنا لهذا الدرس التعرّف على أدوات نفي الجملة الاسمية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4166"/>
            <a:ext cx="8117174" cy="4851998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/>
              <a:t>والآن تعال لنتذكر بعض المعلومات السابقة :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ar-SY" dirty="0"/>
              <a:t> ما أنواع الجمل ؟</a:t>
            </a:r>
            <a:r>
              <a:rPr lang="en-US" dirty="0"/>
              <a:t>- </a:t>
            </a:r>
            <a:endParaRPr lang="ar-SY" dirty="0"/>
          </a:p>
          <a:p>
            <a:pPr marL="0" indent="0" algn="r">
              <a:lnSpc>
                <a:spcPct val="150000"/>
              </a:lnSpc>
              <a:buNone/>
            </a:pPr>
            <a:r>
              <a:rPr lang="ar-SY" dirty="0"/>
              <a:t>- ممّ تتألف الجملة الاسمية ؟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ar-SY" dirty="0"/>
              <a:t>- برأيك هل يمكن أن ننفي الجملة الاسمية ؟</a:t>
            </a:r>
            <a:endParaRPr lang="en-US" dirty="0"/>
          </a:p>
        </p:txBody>
      </p:sp>
      <p:sp>
        <p:nvSpPr>
          <p:cNvPr id="4" name="فقاعة التفكير: على شكل سحابة 3">
            <a:extLst>
              <a:ext uri="{FF2B5EF4-FFF2-40B4-BE49-F238E27FC236}">
                <a16:creationId xmlns:a16="http://schemas.microsoft.com/office/drawing/2014/main" id="{93829CFC-0CBF-49B9-A2FB-BE5A17D531DD}"/>
              </a:ext>
            </a:extLst>
          </p:cNvPr>
          <p:cNvSpPr/>
          <p:nvPr/>
        </p:nvSpPr>
        <p:spPr>
          <a:xfrm>
            <a:off x="4002374" y="1963711"/>
            <a:ext cx="2028669" cy="659568"/>
          </a:xfrm>
          <a:prstGeom prst="cloudCallou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جمل اسمية</a:t>
            </a:r>
          </a:p>
        </p:txBody>
      </p:sp>
      <p:sp>
        <p:nvSpPr>
          <p:cNvPr id="6" name="فقاعة التفكير: على شكل سحابة 5">
            <a:extLst>
              <a:ext uri="{FF2B5EF4-FFF2-40B4-BE49-F238E27FC236}">
                <a16:creationId xmlns:a16="http://schemas.microsoft.com/office/drawing/2014/main" id="{893E5FF8-3A01-4D9E-BB49-ADEF634828CA}"/>
              </a:ext>
            </a:extLst>
          </p:cNvPr>
          <p:cNvSpPr/>
          <p:nvPr/>
        </p:nvSpPr>
        <p:spPr>
          <a:xfrm>
            <a:off x="1617688" y="1876268"/>
            <a:ext cx="2028669" cy="659568"/>
          </a:xfrm>
          <a:prstGeom prst="cloudCallou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جمل فعلية</a:t>
            </a:r>
          </a:p>
        </p:txBody>
      </p:sp>
      <p:sp>
        <p:nvSpPr>
          <p:cNvPr id="8" name="فقاعة التفكير: على شكل سحابة 7">
            <a:extLst>
              <a:ext uri="{FF2B5EF4-FFF2-40B4-BE49-F238E27FC236}">
                <a16:creationId xmlns:a16="http://schemas.microsoft.com/office/drawing/2014/main" id="{0261BA0D-4FC9-400E-A1C9-D4CE8A21DBE1}"/>
              </a:ext>
            </a:extLst>
          </p:cNvPr>
          <p:cNvSpPr/>
          <p:nvPr/>
        </p:nvSpPr>
        <p:spPr>
          <a:xfrm>
            <a:off x="755754" y="2760778"/>
            <a:ext cx="1723869" cy="659568"/>
          </a:xfrm>
          <a:prstGeom prst="cloud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خبر</a:t>
            </a:r>
          </a:p>
        </p:txBody>
      </p:sp>
      <p:sp>
        <p:nvSpPr>
          <p:cNvPr id="10" name="فقاعة التفكير: على شكل سحابة 9">
            <a:extLst>
              <a:ext uri="{FF2B5EF4-FFF2-40B4-BE49-F238E27FC236}">
                <a16:creationId xmlns:a16="http://schemas.microsoft.com/office/drawing/2014/main" id="{44DE3308-8946-464F-82B9-DEF7B8385009}"/>
              </a:ext>
            </a:extLst>
          </p:cNvPr>
          <p:cNvSpPr/>
          <p:nvPr/>
        </p:nvSpPr>
        <p:spPr>
          <a:xfrm>
            <a:off x="2788170" y="2748194"/>
            <a:ext cx="1723869" cy="659568"/>
          </a:xfrm>
          <a:prstGeom prst="cloud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مبتدأ</a:t>
            </a:r>
          </a:p>
        </p:txBody>
      </p:sp>
      <p:sp>
        <p:nvSpPr>
          <p:cNvPr id="12" name="فقاعة التفكير: على شكل سحابة 11">
            <a:extLst>
              <a:ext uri="{FF2B5EF4-FFF2-40B4-BE49-F238E27FC236}">
                <a16:creationId xmlns:a16="http://schemas.microsoft.com/office/drawing/2014/main" id="{049A5DC1-87B5-4FCF-81E2-19B9F3094C1F}"/>
              </a:ext>
            </a:extLst>
          </p:cNvPr>
          <p:cNvSpPr/>
          <p:nvPr/>
        </p:nvSpPr>
        <p:spPr>
          <a:xfrm>
            <a:off x="579619" y="3783903"/>
            <a:ext cx="2208551" cy="659568"/>
          </a:xfrm>
          <a:prstGeom prst="cloudCallou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نعم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FC09BE38-2B9C-4060-83A3-9490FFF30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409" y="438308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705"/>
            <a:ext cx="8117174" cy="61459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ar-SY" sz="2400" b="1" i="0" u="none" strike="noStrike" baseline="0" dirty="0">
                <a:latin typeface="AXtYasmineBold"/>
              </a:rPr>
              <a:t>سنتعرّف اليوم عزيزي التلميذ على أدواتِ نفي الجملةِ الاسميّة: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4303"/>
            <a:ext cx="8117174" cy="5061861"/>
          </a:xfrm>
        </p:spPr>
        <p:txBody>
          <a:bodyPr/>
          <a:lstStyle/>
          <a:p>
            <a:pPr marL="0" indent="0" algn="ctr">
              <a:buNone/>
            </a:pPr>
            <a:r>
              <a:rPr lang="ar-SY" dirty="0">
                <a:solidFill>
                  <a:srgbClr val="FF0000"/>
                </a:solidFill>
              </a:rPr>
              <a:t>الأنشطة</a:t>
            </a:r>
          </a:p>
          <a:p>
            <a:pPr marL="0" indent="0" algn="r">
              <a:buNone/>
            </a:pPr>
            <a:r>
              <a:rPr lang="ar-SY" dirty="0"/>
              <a:t>    أكمل وفق النموذج الآتي :</a:t>
            </a:r>
          </a:p>
          <a:p>
            <a:pPr marL="0" indent="0" algn="r">
              <a:buNone/>
            </a:pPr>
            <a:r>
              <a:rPr lang="ar-SY" dirty="0"/>
              <a:t> - النظرُ واضحٌ , ليس النظرُ واضحاً .</a:t>
            </a:r>
          </a:p>
          <a:p>
            <a:pPr marL="0" indent="0" algn="r">
              <a:buNone/>
            </a:pPr>
            <a:r>
              <a:rPr lang="ar-SY" dirty="0"/>
              <a:t> - المطر غزيرٌ                   المطرُ غزيراً .</a:t>
            </a:r>
          </a:p>
          <a:p>
            <a:pPr marL="0" indent="0" algn="r">
              <a:buNone/>
            </a:pPr>
            <a:r>
              <a:rPr lang="ar-SY" dirty="0"/>
              <a:t> -                   ليس</a:t>
            </a:r>
          </a:p>
          <a:p>
            <a:pPr marL="0" indent="0" algn="r">
              <a:buNone/>
            </a:pPr>
            <a:r>
              <a:rPr lang="ar-SY" dirty="0"/>
              <a:t> -    </a:t>
            </a:r>
          </a:p>
        </p:txBody>
      </p:sp>
      <p:sp>
        <p:nvSpPr>
          <p:cNvPr id="4" name="انفجار: 8 نقاط 3">
            <a:extLst>
              <a:ext uri="{FF2B5EF4-FFF2-40B4-BE49-F238E27FC236}">
                <a16:creationId xmlns:a16="http://schemas.microsoft.com/office/drawing/2014/main" id="{DB4ADA0B-91F9-49CA-BB1D-2D75E3FA42B5}"/>
              </a:ext>
            </a:extLst>
          </p:cNvPr>
          <p:cNvSpPr/>
          <p:nvPr/>
        </p:nvSpPr>
        <p:spPr>
          <a:xfrm>
            <a:off x="8124669" y="1678901"/>
            <a:ext cx="449705" cy="449702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019443C-C273-46DE-8960-71B827FBC2D7}"/>
              </a:ext>
            </a:extLst>
          </p:cNvPr>
          <p:cNvSpPr/>
          <p:nvPr/>
        </p:nvSpPr>
        <p:spPr>
          <a:xfrm>
            <a:off x="4572000" y="2818151"/>
            <a:ext cx="1723869" cy="4946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dirty="0">
                <a:solidFill>
                  <a:schemeClr val="tx1"/>
                </a:solidFill>
              </a:rPr>
              <a:t>ليس</a:t>
            </a:r>
            <a:endParaRPr lang="ar-SY" dirty="0">
              <a:solidFill>
                <a:schemeClr val="tx1"/>
              </a:solidFill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4E7154F7-D437-45F8-B5B2-6AA9CE46FA59}"/>
              </a:ext>
            </a:extLst>
          </p:cNvPr>
          <p:cNvSpPr/>
          <p:nvPr/>
        </p:nvSpPr>
        <p:spPr>
          <a:xfrm>
            <a:off x="6378314" y="3469553"/>
            <a:ext cx="1723869" cy="494675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التلميذ كسولٌ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04984DB8-65B6-4CAD-8DE2-1F6851663AFA}"/>
              </a:ext>
            </a:extLst>
          </p:cNvPr>
          <p:cNvSpPr/>
          <p:nvPr/>
        </p:nvSpPr>
        <p:spPr>
          <a:xfrm>
            <a:off x="2848131" y="3432749"/>
            <a:ext cx="2310982" cy="494675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التلميذُ كسولاً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3D54E9C-4CFC-456F-A106-AA0173837A89}"/>
              </a:ext>
            </a:extLst>
          </p:cNvPr>
          <p:cNvSpPr/>
          <p:nvPr/>
        </p:nvSpPr>
        <p:spPr>
          <a:xfrm>
            <a:off x="6295869" y="4146456"/>
            <a:ext cx="1723869" cy="494675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الهواءُ ملوثٌ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0860D043-5D50-4A94-8A83-874ADF835285}"/>
              </a:ext>
            </a:extLst>
          </p:cNvPr>
          <p:cNvSpPr/>
          <p:nvPr/>
        </p:nvSpPr>
        <p:spPr>
          <a:xfrm>
            <a:off x="4106055" y="4164858"/>
            <a:ext cx="1723869" cy="494675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ليس</a:t>
            </a:r>
            <a:endParaRPr lang="ar-SY" dirty="0">
              <a:solidFill>
                <a:schemeClr val="tx1"/>
              </a:solidFill>
            </a:endParaRP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01B579FE-E0BB-453F-9C20-464EF49BB4E3}"/>
              </a:ext>
            </a:extLst>
          </p:cNvPr>
          <p:cNvSpPr/>
          <p:nvPr/>
        </p:nvSpPr>
        <p:spPr>
          <a:xfrm>
            <a:off x="1827550" y="4166533"/>
            <a:ext cx="1723869" cy="494675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الهواءُ ملوثاً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0339AC0D-A933-4AAE-A58C-69E562C31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622" y="4779456"/>
            <a:ext cx="2032494" cy="19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CAF363E8-7821-484C-8658-6375A8806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5781" y="861537"/>
            <a:ext cx="8072438" cy="3833022"/>
          </a:xfrm>
        </p:spPr>
      </p:pic>
      <p:cxnSp>
        <p:nvCxnSpPr>
          <p:cNvPr id="7" name="رابط كسهم مستقيم 6">
            <a:extLst>
              <a:ext uri="{FF2B5EF4-FFF2-40B4-BE49-F238E27FC236}">
                <a16:creationId xmlns:a16="http://schemas.microsoft.com/office/drawing/2014/main" id="{D5958756-502E-4B84-BBB1-C0D97BA0B640}"/>
              </a:ext>
            </a:extLst>
          </p:cNvPr>
          <p:cNvCxnSpPr/>
          <p:nvPr/>
        </p:nvCxnSpPr>
        <p:spPr>
          <a:xfrm flipH="1">
            <a:off x="3597639" y="2008682"/>
            <a:ext cx="374754" cy="1798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رابط كسهم مستقيم 8">
            <a:extLst>
              <a:ext uri="{FF2B5EF4-FFF2-40B4-BE49-F238E27FC236}">
                <a16:creationId xmlns:a16="http://schemas.microsoft.com/office/drawing/2014/main" id="{95D93B0D-B33D-47D4-BD2A-900391035B4C}"/>
              </a:ext>
            </a:extLst>
          </p:cNvPr>
          <p:cNvCxnSpPr/>
          <p:nvPr/>
        </p:nvCxnSpPr>
        <p:spPr>
          <a:xfrm flipH="1">
            <a:off x="3597639" y="2778048"/>
            <a:ext cx="374754" cy="6509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رابط كسهم مستقيم 10">
            <a:extLst>
              <a:ext uri="{FF2B5EF4-FFF2-40B4-BE49-F238E27FC236}">
                <a16:creationId xmlns:a16="http://schemas.microsoft.com/office/drawing/2014/main" id="{652587E1-B7EB-4F7D-975F-111735190D5C}"/>
              </a:ext>
            </a:extLst>
          </p:cNvPr>
          <p:cNvCxnSpPr/>
          <p:nvPr/>
        </p:nvCxnSpPr>
        <p:spPr>
          <a:xfrm flipH="1" flipV="1">
            <a:off x="3597639" y="2778048"/>
            <a:ext cx="374754" cy="6509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رابط كسهم مستقيم 12">
            <a:extLst>
              <a:ext uri="{FF2B5EF4-FFF2-40B4-BE49-F238E27FC236}">
                <a16:creationId xmlns:a16="http://schemas.microsoft.com/office/drawing/2014/main" id="{90314446-64EB-47B2-9A74-58BD9D2A9B34}"/>
              </a:ext>
            </a:extLst>
          </p:cNvPr>
          <p:cNvCxnSpPr/>
          <p:nvPr/>
        </p:nvCxnSpPr>
        <p:spPr>
          <a:xfrm flipH="1" flipV="1">
            <a:off x="3597639" y="4018484"/>
            <a:ext cx="374754" cy="1637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صورة 14">
            <a:extLst>
              <a:ext uri="{FF2B5EF4-FFF2-40B4-BE49-F238E27FC236}">
                <a16:creationId xmlns:a16="http://schemas.microsoft.com/office/drawing/2014/main" id="{3CF57478-406F-4D3A-9BB0-49BA97961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2393" y="4553817"/>
            <a:ext cx="1813810" cy="160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715"/>
            <a:ext cx="8087193" cy="67455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ar-SY" dirty="0"/>
              <a:t>والآن تعالوا لنتذكر ما تعلمناه لهذا اليوم :</a:t>
            </a:r>
            <a:endParaRPr lang="en-US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3ACE4092-0315-44EC-AD4F-A987F64D28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3277" y="1392092"/>
            <a:ext cx="7821116" cy="2036907"/>
          </a:xfr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F3D9860-EE5C-48AF-B3D0-C48FFB547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951" y="3606227"/>
            <a:ext cx="2256097" cy="238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8090EF56-C9BD-46BD-B55B-C5C4EAE8F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63214" y="565179"/>
            <a:ext cx="4217572" cy="4124674"/>
          </a:xfrm>
        </p:spPr>
      </p:pic>
    </p:spTree>
    <p:extLst>
      <p:ext uri="{BB962C8B-B14F-4D97-AF65-F5344CB8AC3E}">
        <p14:creationId xmlns:p14="http://schemas.microsoft.com/office/powerpoint/2010/main" val="4170945888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133</TotalTime>
  <Words>109</Words>
  <Application>Microsoft Office PowerPoint</Application>
  <PresentationFormat>عرض على الشاشة (4:3)</PresentationFormat>
  <Paragraphs>25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0" baseType="lpstr">
      <vt:lpstr>Arial</vt:lpstr>
      <vt:lpstr>AXtYasmineBold</vt:lpstr>
      <vt:lpstr>Calibri</vt:lpstr>
      <vt:lpstr>school</vt:lpstr>
      <vt:lpstr>تدريب لغوي أدواتُ نفي الجملة الاسمية</vt:lpstr>
      <vt:lpstr>عزيزي التلميذ هدفنا لهذا الدرس التعرّف على أدوات نفي الجملة الاسمية</vt:lpstr>
      <vt:lpstr>سنتعرّف اليوم عزيزي التلميذ على أدواتِ نفي الجملةِ الاسميّة:</vt:lpstr>
      <vt:lpstr>عرض تقديمي في PowerPoint</vt:lpstr>
      <vt:lpstr>والآن تعالوا لنتذكر ما تعلمناه لهذا اليوم :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rida.abodi@gmail.com</cp:lastModifiedBy>
  <cp:revision>14</cp:revision>
  <dcterms:created xsi:type="dcterms:W3CDTF">2020-05-02T02:36:07Z</dcterms:created>
  <dcterms:modified xsi:type="dcterms:W3CDTF">2020-09-08T17:58:08Z</dcterms:modified>
</cp:coreProperties>
</file>