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1484497"/>
          </a:xfrm>
        </p:spPr>
        <p:txBody>
          <a:bodyPr/>
          <a:lstStyle/>
          <a:p>
            <a:r>
              <a:rPr lang="ar-SY" dirty="0"/>
              <a:t>تدريب لغوي</a:t>
            </a:r>
            <a:br>
              <a:rPr lang="ar-SY" dirty="0"/>
            </a:br>
            <a:r>
              <a:rPr lang="ar-SY" sz="3600" dirty="0"/>
              <a:t>ضمائر الرفع المنفصلة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704"/>
            <a:ext cx="8087193" cy="74950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ar-SY" sz="2800" dirty="0"/>
              <a:t>عزيزي الطالب هدفنا لهذا الدرس أن تتعرف على ضمائر الرفع المنفصلة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9214"/>
            <a:ext cx="8087193" cy="4926950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بدايةً يجبُ علينا أن نتعرفَ ما هو الضميرُ بشكلٍ عام :</a:t>
            </a:r>
          </a:p>
          <a:p>
            <a:pPr marL="0" indent="0" algn="r">
              <a:buNone/>
            </a:pPr>
            <a:r>
              <a:rPr lang="ar-SY" dirty="0"/>
              <a:t>الضميرُ هو اسمٌ جامدٌ مبني وُضعَ ليدلَ على متكلمٍ , أو مخاطبٍ , أو غائبٍ .</a:t>
            </a:r>
          </a:p>
          <a:p>
            <a:pPr marL="0" indent="0" algn="r">
              <a:buNone/>
            </a:pPr>
            <a:r>
              <a:rPr lang="ar-SY" dirty="0"/>
              <a:t>                 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FB8F8F6-BE8F-4D24-90FC-B7D6E0740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033" y="3183535"/>
            <a:ext cx="3662284" cy="205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716"/>
            <a:ext cx="8117174" cy="5691448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>
                <a:solidFill>
                  <a:srgbClr val="FF0000"/>
                </a:solidFill>
              </a:rPr>
              <a:t>والآن تعالوا لنتعرف على أنواع الضمائر المنفصلة :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ar-SY" dirty="0"/>
              <a:t>تُقسمُ الضمائرُ إلى ثلاثةِ أقسامٍ , وهي :</a:t>
            </a:r>
            <a:endParaRPr lang="en-US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34B2E3F-E4A2-406D-9465-F9685D4C1205}"/>
              </a:ext>
            </a:extLst>
          </p:cNvPr>
          <p:cNvSpPr/>
          <p:nvPr/>
        </p:nvSpPr>
        <p:spPr>
          <a:xfrm>
            <a:off x="3972393" y="1617689"/>
            <a:ext cx="3882453" cy="85444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ضمائر المتكلم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D113AFD-3724-40EC-AA0E-CB91471481D1}"/>
              </a:ext>
            </a:extLst>
          </p:cNvPr>
          <p:cNvSpPr/>
          <p:nvPr/>
        </p:nvSpPr>
        <p:spPr>
          <a:xfrm>
            <a:off x="3972393" y="3001780"/>
            <a:ext cx="3882453" cy="8544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ضمائر الغائب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B7A5ECB1-30AB-45F5-8083-678E37582628}"/>
              </a:ext>
            </a:extLst>
          </p:cNvPr>
          <p:cNvSpPr/>
          <p:nvPr/>
        </p:nvSpPr>
        <p:spPr>
          <a:xfrm>
            <a:off x="3972392" y="4424595"/>
            <a:ext cx="3882453" cy="8544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ضمائر المخاطب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9460726D-A7EA-4675-A233-315431087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90" y="2044909"/>
            <a:ext cx="22764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734"/>
            <a:ext cx="8087193" cy="5721429"/>
          </a:xfrm>
        </p:spPr>
        <p:txBody>
          <a:bodyPr/>
          <a:lstStyle/>
          <a:p>
            <a:pPr marL="0" indent="0" algn="r">
              <a:buNone/>
            </a:pPr>
            <a:endParaRPr lang="ar-SY" dirty="0"/>
          </a:p>
          <a:p>
            <a:pPr marL="0" indent="0" algn="r">
              <a:buNone/>
            </a:pPr>
            <a:endParaRPr lang="ar-SY" dirty="0"/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شريط: مائل لأعلى 3">
            <a:extLst>
              <a:ext uri="{FF2B5EF4-FFF2-40B4-BE49-F238E27FC236}">
                <a16:creationId xmlns:a16="http://schemas.microsoft.com/office/drawing/2014/main" id="{6EDEB246-19B6-48FE-BB4A-6716B28EE84C}"/>
              </a:ext>
            </a:extLst>
          </p:cNvPr>
          <p:cNvSpPr/>
          <p:nvPr/>
        </p:nvSpPr>
        <p:spPr>
          <a:xfrm>
            <a:off x="2683239" y="599607"/>
            <a:ext cx="4197246" cy="644577"/>
          </a:xfrm>
          <a:prstGeom prst="ribbon2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ضمائر المتكلم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E7DE1CA-F91D-4F45-A68C-79F0929DE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310" y="1476759"/>
            <a:ext cx="4572001" cy="3231833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EE7494BA-CD8F-4898-859F-A4C246F1D58C}"/>
              </a:ext>
            </a:extLst>
          </p:cNvPr>
          <p:cNvSpPr/>
          <p:nvPr/>
        </p:nvSpPr>
        <p:spPr>
          <a:xfrm>
            <a:off x="891913" y="919486"/>
            <a:ext cx="1806315" cy="190375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altLang="ar-JO" b="1" dirty="0">
                <a:solidFill>
                  <a:schemeClr val="tx1"/>
                </a:solidFill>
              </a:rPr>
              <a:t>نلاحظ:</a:t>
            </a:r>
          </a:p>
          <a:p>
            <a:pPr algn="ctr"/>
            <a:r>
              <a:rPr lang="ar-JO" altLang="ar-JO" b="1" dirty="0">
                <a:solidFill>
                  <a:schemeClr val="tx1"/>
                </a:solidFill>
              </a:rPr>
              <a:t>الضمير ( نحن ) للمتكلم المثنى المذكر و المؤنث</a:t>
            </a:r>
            <a:r>
              <a:rPr lang="en-US" altLang="ar-JO" b="1" dirty="0">
                <a:solidFill>
                  <a:schemeClr val="tx1"/>
                </a:solidFill>
              </a:rPr>
              <a:t> </a:t>
            </a:r>
            <a:r>
              <a:rPr lang="ar-JO" altLang="ar-JO" b="1" dirty="0">
                <a:solidFill>
                  <a:schemeClr val="tx1"/>
                </a:solidFill>
              </a:rPr>
              <a:t>والجمع المذكر و</a:t>
            </a:r>
            <a:r>
              <a:rPr lang="ar-SY" altLang="ar-JO" b="1" dirty="0">
                <a:solidFill>
                  <a:schemeClr val="tx1"/>
                </a:solidFill>
              </a:rPr>
              <a:t>الجمع</a:t>
            </a:r>
            <a:r>
              <a:rPr lang="ar-JO" altLang="ar-JO" b="1" dirty="0">
                <a:solidFill>
                  <a:schemeClr val="tx1"/>
                </a:solidFill>
              </a:rPr>
              <a:t> المؤنث</a:t>
            </a:r>
            <a:endParaRPr lang="ar-SY" altLang="ar-JO" b="1" dirty="0">
              <a:solidFill>
                <a:schemeClr val="tx1"/>
              </a:solidFill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76C6219D-D0FB-4E7D-B29C-4317FC93D12F}"/>
              </a:ext>
            </a:extLst>
          </p:cNvPr>
          <p:cNvSpPr/>
          <p:nvPr/>
        </p:nvSpPr>
        <p:spPr>
          <a:xfrm>
            <a:off x="2908093" y="4941167"/>
            <a:ext cx="4999218" cy="131722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altLang="ar-JO" sz="1800" b="1" dirty="0">
                <a:solidFill>
                  <a:schemeClr val="tx1"/>
                </a:solidFill>
              </a:rPr>
              <a:t>نلاحظ :</a:t>
            </a:r>
          </a:p>
          <a:p>
            <a:pPr algn="r"/>
            <a:r>
              <a:rPr lang="ar-JO" altLang="ar-JO" sz="1800" b="1" dirty="0">
                <a:solidFill>
                  <a:schemeClr val="tx1"/>
                </a:solidFill>
              </a:rPr>
              <a:t>الضمير ( أنا )ي</a:t>
            </a:r>
            <a:r>
              <a:rPr lang="ar-SY" altLang="ar-JO" sz="1800" b="1" dirty="0">
                <a:solidFill>
                  <a:schemeClr val="tx1"/>
                </a:solidFill>
              </a:rPr>
              <a:t>ُ</a:t>
            </a:r>
            <a:r>
              <a:rPr lang="ar-JO" altLang="ar-JO" sz="1800" b="1" dirty="0">
                <a:solidFill>
                  <a:schemeClr val="tx1"/>
                </a:solidFill>
              </a:rPr>
              <a:t>ستخدم للمتكلم المفرد المذكر والمؤنث</a:t>
            </a:r>
            <a:endParaRPr lang="en-US" altLang="ar-JO" sz="1800" b="1" dirty="0">
              <a:solidFill>
                <a:schemeClr val="tx1"/>
              </a:solidFill>
            </a:endParaRPr>
          </a:p>
          <a:p>
            <a:pPr algn="r"/>
            <a:r>
              <a:rPr kumimoji="0" lang="ar-J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قالَ عامر</a:t>
            </a:r>
            <a:r>
              <a:rPr kumimoji="0" lang="ar-SY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ar-J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ar-SY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أنا</a:t>
            </a:r>
            <a:r>
              <a:rPr kumimoji="0" lang="ar-SY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kumimoji="0" lang="ar-J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طالِبٌ مُجْتَهِدٌ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SY" sz="2000" b="1" dirty="0">
                <a:solidFill>
                  <a:schemeClr val="tx1"/>
                </a:solidFill>
              </a:rPr>
              <a:t>قالت سلمى : أنا فتاةٌ مطيعةٌ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ED038201-3DA1-48B4-B434-84F29F180C65}"/>
              </a:ext>
            </a:extLst>
          </p:cNvPr>
          <p:cNvSpPr/>
          <p:nvPr/>
        </p:nvSpPr>
        <p:spPr>
          <a:xfrm>
            <a:off x="584616" y="2968052"/>
            <a:ext cx="2750694" cy="17405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b="1" dirty="0">
                <a:solidFill>
                  <a:schemeClr val="tx1"/>
                </a:solidFill>
              </a:rPr>
              <a:t>أمثلة</a:t>
            </a:r>
            <a:r>
              <a:rPr lang="ar-SY" dirty="0"/>
              <a:t> :</a:t>
            </a:r>
          </a:p>
          <a:p>
            <a:pPr algn="r"/>
            <a:r>
              <a:rPr lang="ar-SY" dirty="0">
                <a:solidFill>
                  <a:schemeClr val="tx1"/>
                </a:solidFill>
              </a:rPr>
              <a:t>- نحن طالبان مجتهدان</a:t>
            </a:r>
          </a:p>
          <a:p>
            <a:pPr algn="r"/>
            <a:r>
              <a:rPr lang="ar-SY" dirty="0">
                <a:solidFill>
                  <a:schemeClr val="tx1"/>
                </a:solidFill>
              </a:rPr>
              <a:t>- نحن طالبتانِ مجتهدتانِ</a:t>
            </a:r>
          </a:p>
          <a:p>
            <a:pPr algn="r"/>
            <a:r>
              <a:rPr lang="ar-SY" dirty="0">
                <a:solidFill>
                  <a:schemeClr val="tx1"/>
                </a:solidFill>
              </a:rPr>
              <a:t>- نحن عمالٌ ملتزمون</a:t>
            </a:r>
          </a:p>
          <a:p>
            <a:pPr algn="r"/>
            <a:r>
              <a:rPr lang="ar-SY" dirty="0">
                <a:solidFill>
                  <a:schemeClr val="tx1"/>
                </a:solidFill>
              </a:rPr>
              <a:t>- نحن فتياتٍ ناجحاتٍ . 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0647AEC-858F-43B9-8FBD-EF5FB4A80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198" y="569002"/>
            <a:ext cx="4287603" cy="690172"/>
          </a:xfrm>
          <a:prstGeom prst="ribbon2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indent="0" algn="ctr">
              <a:buNone/>
            </a:pPr>
            <a:r>
              <a:rPr lang="ar-SY" sz="2400" dirty="0">
                <a:solidFill>
                  <a:schemeClr val="tx1"/>
                </a:solidFill>
              </a:rPr>
              <a:t>ضمائر الغائب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490E15FB-9C8F-4C29-8C98-D2F7F35A9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04" y="1400849"/>
            <a:ext cx="3869673" cy="3357797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BC2DCA7D-AA20-4357-A0A9-2D3D5A1B7EB2}"/>
              </a:ext>
            </a:extLst>
          </p:cNvPr>
          <p:cNvSpPr/>
          <p:nvPr/>
        </p:nvSpPr>
        <p:spPr>
          <a:xfrm>
            <a:off x="4302176" y="1400849"/>
            <a:ext cx="4319377" cy="300699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000" b="1" dirty="0">
                <a:solidFill>
                  <a:schemeClr val="tx1"/>
                </a:solidFill>
              </a:rPr>
              <a:t>نلاحظ</a:t>
            </a:r>
            <a:r>
              <a:rPr lang="ar-SY" sz="2000" dirty="0"/>
              <a:t> :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ar-JO" altLang="ar-JO" sz="2000" dirty="0">
                <a:solidFill>
                  <a:srgbClr val="FF0000"/>
                </a:solidFill>
              </a:rPr>
              <a:t>هو</a:t>
            </a:r>
            <a:r>
              <a:rPr lang="ar-JO" altLang="ar-JO" sz="2000" dirty="0">
                <a:solidFill>
                  <a:schemeClr val="bg1"/>
                </a:solidFill>
              </a:rPr>
              <a:t> :</a:t>
            </a:r>
            <a:r>
              <a:rPr lang="ar-JO" altLang="ar-JO" sz="2000" dirty="0">
                <a:solidFill>
                  <a:schemeClr val="tx1"/>
                </a:solidFill>
              </a:rPr>
              <a:t>للغائب</a:t>
            </a:r>
            <a:r>
              <a:rPr lang="ar-JO" altLang="ar-JO" sz="2000" dirty="0">
                <a:solidFill>
                  <a:schemeClr val="bg1"/>
                </a:solidFill>
              </a:rPr>
              <a:t> </a:t>
            </a:r>
            <a:r>
              <a:rPr lang="ar-JO" altLang="ar-JO" sz="2000" dirty="0">
                <a:solidFill>
                  <a:schemeClr val="tx1"/>
                </a:solidFill>
              </a:rPr>
              <a:t>المفرد</a:t>
            </a:r>
            <a:r>
              <a:rPr lang="ar-JO" altLang="ar-JO" sz="2000" dirty="0">
                <a:solidFill>
                  <a:schemeClr val="bg1"/>
                </a:solidFill>
              </a:rPr>
              <a:t> </a:t>
            </a:r>
            <a:r>
              <a:rPr lang="ar-JO" altLang="ar-JO" sz="2000" dirty="0">
                <a:solidFill>
                  <a:schemeClr val="tx1"/>
                </a:solidFill>
              </a:rPr>
              <a:t>المذكر</a:t>
            </a:r>
            <a:r>
              <a:rPr lang="ar-JO" altLang="ar-JO" sz="2000" dirty="0">
                <a:solidFill>
                  <a:schemeClr val="bg1"/>
                </a:solidFill>
              </a:rPr>
              <a:t> 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ar-JO" altLang="ar-JO" sz="2000" dirty="0">
                <a:solidFill>
                  <a:srgbClr val="FF0000"/>
                </a:solidFill>
              </a:rPr>
              <a:t>هي</a:t>
            </a:r>
            <a:r>
              <a:rPr lang="ar-JO" altLang="ar-JO" sz="2000" dirty="0">
                <a:solidFill>
                  <a:schemeClr val="bg1"/>
                </a:solidFill>
              </a:rPr>
              <a:t> :</a:t>
            </a:r>
            <a:r>
              <a:rPr lang="ar-JO" altLang="ar-JO" sz="2000" dirty="0">
                <a:solidFill>
                  <a:schemeClr val="tx1"/>
                </a:solidFill>
              </a:rPr>
              <a:t>للغائب</a:t>
            </a:r>
            <a:r>
              <a:rPr lang="ar-JO" altLang="ar-JO" sz="2000" dirty="0">
                <a:solidFill>
                  <a:schemeClr val="bg1"/>
                </a:solidFill>
              </a:rPr>
              <a:t> </a:t>
            </a:r>
            <a:r>
              <a:rPr lang="ar-JO" altLang="ar-JO" sz="2000" dirty="0">
                <a:solidFill>
                  <a:schemeClr val="tx1"/>
                </a:solidFill>
              </a:rPr>
              <a:t>المفرد</a:t>
            </a:r>
            <a:r>
              <a:rPr lang="ar-JO" altLang="ar-JO" sz="2000" dirty="0">
                <a:solidFill>
                  <a:schemeClr val="bg1"/>
                </a:solidFill>
              </a:rPr>
              <a:t> </a:t>
            </a:r>
            <a:r>
              <a:rPr lang="ar-JO" altLang="ar-JO" sz="2000" dirty="0">
                <a:solidFill>
                  <a:schemeClr val="tx1"/>
                </a:solidFill>
              </a:rPr>
              <a:t>المؤنث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ar-JO" altLang="ar-JO" sz="2000" dirty="0">
                <a:solidFill>
                  <a:srgbClr val="FF0000"/>
                </a:solidFill>
              </a:rPr>
              <a:t>هما</a:t>
            </a:r>
            <a:r>
              <a:rPr lang="ar-JO" altLang="ar-JO" sz="2000" dirty="0">
                <a:solidFill>
                  <a:schemeClr val="bg1"/>
                </a:solidFill>
              </a:rPr>
              <a:t> :</a:t>
            </a:r>
            <a:r>
              <a:rPr lang="ar-JO" altLang="ar-JO" sz="1600" dirty="0">
                <a:solidFill>
                  <a:schemeClr val="tx1"/>
                </a:solidFill>
              </a:rPr>
              <a:t>للغائب</a:t>
            </a:r>
            <a:r>
              <a:rPr lang="ar-JO" altLang="ar-JO" dirty="0">
                <a:solidFill>
                  <a:schemeClr val="bg1"/>
                </a:solidFill>
              </a:rPr>
              <a:t> </a:t>
            </a:r>
            <a:r>
              <a:rPr lang="ar-JO" altLang="ar-JO" dirty="0">
                <a:solidFill>
                  <a:schemeClr val="tx1"/>
                </a:solidFill>
              </a:rPr>
              <a:t>المثنى</a:t>
            </a:r>
            <a:r>
              <a:rPr lang="ar-JO" altLang="ar-JO" dirty="0">
                <a:solidFill>
                  <a:schemeClr val="bg1"/>
                </a:solidFill>
              </a:rPr>
              <a:t> </a:t>
            </a:r>
            <a:r>
              <a:rPr lang="ar-JO" altLang="ar-JO" dirty="0">
                <a:solidFill>
                  <a:schemeClr val="tx1"/>
                </a:solidFill>
              </a:rPr>
              <a:t>المذكر</a:t>
            </a:r>
            <a:r>
              <a:rPr lang="ar-JO" altLang="ar-JO" dirty="0">
                <a:solidFill>
                  <a:schemeClr val="bg1"/>
                </a:solidFill>
              </a:rPr>
              <a:t> </a:t>
            </a:r>
            <a:r>
              <a:rPr lang="ar-JO" altLang="ar-JO" dirty="0">
                <a:solidFill>
                  <a:schemeClr val="tx1"/>
                </a:solidFill>
              </a:rPr>
              <a:t>و</a:t>
            </a:r>
            <a:r>
              <a:rPr lang="ar-JO" altLang="ar-JO" dirty="0">
                <a:solidFill>
                  <a:schemeClr val="bg1"/>
                </a:solidFill>
              </a:rPr>
              <a:t> </a:t>
            </a:r>
            <a:r>
              <a:rPr lang="ar-JO" altLang="ar-JO" dirty="0">
                <a:solidFill>
                  <a:schemeClr val="tx1"/>
                </a:solidFill>
              </a:rPr>
              <a:t>المؤنث</a:t>
            </a:r>
            <a:r>
              <a:rPr lang="ar-JO" altLang="ar-JO" dirty="0">
                <a:solidFill>
                  <a:schemeClr val="bg1"/>
                </a:solidFill>
              </a:rPr>
              <a:t> </a:t>
            </a:r>
            <a:endParaRPr lang="ar-JO" altLang="ar-JO" sz="2000" dirty="0">
              <a:solidFill>
                <a:schemeClr val="bg1"/>
              </a:solidFill>
            </a:endParaRP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ar-JO" altLang="ar-JO" sz="2000" dirty="0">
                <a:solidFill>
                  <a:srgbClr val="FF0000"/>
                </a:solidFill>
              </a:rPr>
              <a:t>هم </a:t>
            </a:r>
            <a:r>
              <a:rPr lang="ar-JO" altLang="ar-JO" sz="2000" dirty="0">
                <a:solidFill>
                  <a:schemeClr val="bg1"/>
                </a:solidFill>
              </a:rPr>
              <a:t>:</a:t>
            </a:r>
            <a:r>
              <a:rPr lang="ar-JO" altLang="ar-JO" sz="2000" dirty="0">
                <a:solidFill>
                  <a:schemeClr val="tx1"/>
                </a:solidFill>
              </a:rPr>
              <a:t>للغائب</a:t>
            </a:r>
            <a:r>
              <a:rPr lang="ar-JO" altLang="ar-JO" sz="2000" dirty="0">
                <a:solidFill>
                  <a:schemeClr val="bg1"/>
                </a:solidFill>
              </a:rPr>
              <a:t> </a:t>
            </a:r>
            <a:r>
              <a:rPr lang="ar-JO" altLang="ar-JO" sz="2000" dirty="0">
                <a:solidFill>
                  <a:schemeClr val="tx1"/>
                </a:solidFill>
              </a:rPr>
              <a:t>الجمع</a:t>
            </a:r>
            <a:r>
              <a:rPr lang="ar-JO" altLang="ar-JO" sz="2000" dirty="0">
                <a:solidFill>
                  <a:schemeClr val="bg1"/>
                </a:solidFill>
              </a:rPr>
              <a:t> </a:t>
            </a:r>
            <a:r>
              <a:rPr lang="ar-JO" altLang="ar-JO" sz="2000" dirty="0">
                <a:solidFill>
                  <a:schemeClr val="tx1"/>
                </a:solidFill>
              </a:rPr>
              <a:t>المذكر</a:t>
            </a:r>
            <a:r>
              <a:rPr lang="ar-JO" altLang="ar-JO" sz="2000" dirty="0">
                <a:solidFill>
                  <a:schemeClr val="bg1"/>
                </a:solidFill>
              </a:rPr>
              <a:t> 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ar-JO" altLang="ar-JO" sz="2000" dirty="0">
                <a:solidFill>
                  <a:srgbClr val="FF0000"/>
                </a:solidFill>
              </a:rPr>
              <a:t>هنّ</a:t>
            </a:r>
            <a:r>
              <a:rPr lang="ar-JO" altLang="ar-JO" sz="2000" dirty="0">
                <a:solidFill>
                  <a:schemeClr val="bg1"/>
                </a:solidFill>
              </a:rPr>
              <a:t> :</a:t>
            </a:r>
            <a:r>
              <a:rPr lang="ar-JO" altLang="ar-JO" sz="2000" dirty="0">
                <a:solidFill>
                  <a:schemeClr val="tx1"/>
                </a:solidFill>
              </a:rPr>
              <a:t>للغائب</a:t>
            </a:r>
            <a:r>
              <a:rPr lang="ar-JO" altLang="ar-JO" sz="2000" dirty="0">
                <a:solidFill>
                  <a:schemeClr val="bg1"/>
                </a:solidFill>
              </a:rPr>
              <a:t> </a:t>
            </a:r>
            <a:r>
              <a:rPr lang="ar-JO" altLang="ar-JO" sz="2000" dirty="0">
                <a:solidFill>
                  <a:schemeClr val="tx1"/>
                </a:solidFill>
              </a:rPr>
              <a:t>الجمع</a:t>
            </a:r>
            <a:r>
              <a:rPr lang="ar-JO" altLang="ar-JO" sz="2000" dirty="0">
                <a:solidFill>
                  <a:schemeClr val="bg1"/>
                </a:solidFill>
              </a:rPr>
              <a:t> </a:t>
            </a:r>
            <a:r>
              <a:rPr lang="ar-JO" altLang="ar-JO" sz="2000" dirty="0">
                <a:solidFill>
                  <a:schemeClr val="tx1"/>
                </a:solidFill>
              </a:rPr>
              <a:t>المؤنث</a:t>
            </a:r>
            <a:r>
              <a:rPr lang="ar-JO" altLang="ar-JO" sz="2000" dirty="0"/>
              <a:t> </a:t>
            </a:r>
            <a:endParaRPr lang="en-US" altLang="ar-JO" sz="2000" dirty="0"/>
          </a:p>
          <a:p>
            <a:pPr algn="ctr"/>
            <a:endParaRPr lang="ar-SY" sz="2000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2AAE762E-66C4-47B0-BB65-BB2C26A7EE65}"/>
              </a:ext>
            </a:extLst>
          </p:cNvPr>
          <p:cNvSpPr/>
          <p:nvPr/>
        </p:nvSpPr>
        <p:spPr>
          <a:xfrm>
            <a:off x="4302177" y="4407839"/>
            <a:ext cx="4319377" cy="23819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>
              <a:lnSpc>
                <a:spcPct val="150000"/>
              </a:lnSpc>
            </a:pPr>
            <a:r>
              <a:rPr lang="ar-SY" b="1" dirty="0">
                <a:solidFill>
                  <a:schemeClr val="tx1"/>
                </a:solidFill>
              </a:rPr>
              <a:t>أمثلة</a:t>
            </a:r>
            <a:r>
              <a:rPr lang="ar-SY" dirty="0"/>
              <a:t> :</a:t>
            </a:r>
            <a:endParaRPr lang="en-US" dirty="0"/>
          </a:p>
          <a:p>
            <a:pPr algn="r"/>
            <a:r>
              <a:rPr kumimoji="0" lang="ar-JO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هُوَ</a:t>
            </a:r>
            <a:r>
              <a:rPr kumimoji="0" lang="ar-JO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ar-JO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طالِبٌ</a:t>
            </a:r>
            <a:r>
              <a:rPr kumimoji="0" lang="ar-JO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ar-JO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مُجتَهِد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kumimoji="0" lang="ar-JO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هِيَ</a:t>
            </a:r>
            <a:r>
              <a:rPr kumimoji="0" lang="ar-JO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ar-JO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طالبةٌ</a:t>
            </a:r>
            <a:r>
              <a:rPr kumimoji="0" lang="ar-JO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ar-JO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نشيطةٌ</a:t>
            </a:r>
            <a:r>
              <a:rPr kumimoji="0" lang="ar-JO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ar-JO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هما</a:t>
            </a:r>
            <a:r>
              <a:rPr kumimoji="0" lang="ar-JO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ar-JO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مزارعان</a:t>
            </a:r>
            <a:r>
              <a:rPr kumimoji="0" lang="ar-JO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ar-JO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نشيطان</a:t>
            </a:r>
            <a:r>
              <a:rPr kumimoji="0" lang="ar-JO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kumimoji="0" lang="ar-SY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هم</a:t>
            </a:r>
            <a:r>
              <a:rPr kumimoji="0" lang="ar-JO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ar-JO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معلم</a:t>
            </a:r>
            <a:r>
              <a:rPr kumimoji="0" lang="ar-SY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ون</a:t>
            </a:r>
            <a:r>
              <a:rPr kumimoji="0" lang="ar-JO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ar-JO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ناجح</a:t>
            </a:r>
            <a:r>
              <a:rPr kumimoji="0" lang="ar-SY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ون</a:t>
            </a:r>
            <a:endParaRPr lang="ar-SY" dirty="0">
              <a:solidFill>
                <a:schemeClr val="tx1"/>
              </a:solidFill>
            </a:endParaRPr>
          </a:p>
          <a:p>
            <a:pPr algn="r"/>
            <a:r>
              <a:rPr kumimoji="0" lang="ar-JO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سهام و سائدة و إلهام أخواتي ، وَ </a:t>
            </a:r>
            <a:r>
              <a:rPr kumimoji="0" lang="ar-JO" sz="1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هُنَّ</a:t>
            </a:r>
            <a:r>
              <a:rPr kumimoji="0" lang="ar-JO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فتياتٌ نشيطاتٌ </a:t>
            </a:r>
            <a:endParaRPr kumimoji="0" lang="en-US" sz="1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5">
            <a:extLst>
              <a:ext uri="{FF2B5EF4-FFF2-40B4-BE49-F238E27FC236}">
                <a16:creationId xmlns:a16="http://schemas.microsoft.com/office/drawing/2014/main" id="{DB712C85-ABB9-4958-8316-67D035682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8939" y="505920"/>
            <a:ext cx="4006121" cy="933136"/>
          </a:xfrm>
          <a:prstGeom prst="ribbon2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indent="0" algn="ctr">
              <a:buNone/>
            </a:pPr>
            <a:r>
              <a:rPr lang="ar-SY" sz="2400" dirty="0">
                <a:solidFill>
                  <a:schemeClr val="tx1"/>
                </a:solidFill>
              </a:rPr>
              <a:t>ضمائر المخاطب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B7487E1-BAAD-469B-B379-E28F1382E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09" y="1587985"/>
            <a:ext cx="7822134" cy="3066930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3105ED45-85F8-49B5-AA2E-71CD8F670602}"/>
              </a:ext>
            </a:extLst>
          </p:cNvPr>
          <p:cNvSpPr/>
          <p:nvPr/>
        </p:nvSpPr>
        <p:spPr>
          <a:xfrm>
            <a:off x="2758191" y="4654915"/>
            <a:ext cx="5336498" cy="1840041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altLang="ar-JO" sz="1800" b="1" dirty="0">
                <a:solidFill>
                  <a:schemeClr val="tx1"/>
                </a:solidFill>
              </a:rPr>
              <a:t>معلومة : </a:t>
            </a:r>
            <a:br>
              <a:rPr lang="ar-JO" altLang="ar-JO" sz="1800" b="1" dirty="0">
                <a:solidFill>
                  <a:schemeClr val="tx1"/>
                </a:solidFill>
              </a:rPr>
            </a:br>
            <a:r>
              <a:rPr lang="ar-JO" altLang="ar-JO" sz="1800" b="1" dirty="0">
                <a:solidFill>
                  <a:srgbClr val="FF0000"/>
                </a:solidFill>
              </a:rPr>
              <a:t>أنتَ</a:t>
            </a:r>
            <a:r>
              <a:rPr lang="ar-JO" altLang="ar-JO" sz="1800" b="1" dirty="0">
                <a:solidFill>
                  <a:schemeClr val="tx1"/>
                </a:solidFill>
              </a:rPr>
              <a:t> : للمفرد المذكر </a:t>
            </a:r>
            <a:br>
              <a:rPr lang="ar-JO" altLang="ar-JO" sz="1800" b="1" dirty="0">
                <a:solidFill>
                  <a:schemeClr val="tx1"/>
                </a:solidFill>
              </a:rPr>
            </a:br>
            <a:r>
              <a:rPr lang="ar-JO" altLang="ar-JO" sz="1800" b="1" dirty="0">
                <a:solidFill>
                  <a:srgbClr val="FF0000"/>
                </a:solidFill>
              </a:rPr>
              <a:t>أنتِ</a:t>
            </a:r>
            <a:r>
              <a:rPr lang="ar-JO" altLang="ar-JO" sz="1800" b="1" dirty="0">
                <a:solidFill>
                  <a:schemeClr val="tx1"/>
                </a:solidFill>
              </a:rPr>
              <a:t> : للمفرد المؤنث </a:t>
            </a:r>
            <a:br>
              <a:rPr lang="ar-JO" altLang="ar-JO" sz="1800" b="1" dirty="0">
                <a:solidFill>
                  <a:schemeClr val="tx1"/>
                </a:solidFill>
              </a:rPr>
            </a:br>
            <a:r>
              <a:rPr lang="ar-JO" altLang="ar-JO" sz="1800" b="1" dirty="0">
                <a:solidFill>
                  <a:srgbClr val="FF0000"/>
                </a:solidFill>
              </a:rPr>
              <a:t>أنتما</a:t>
            </a:r>
            <a:r>
              <a:rPr lang="ar-JO" altLang="ar-JO" sz="1800" b="1" dirty="0">
                <a:solidFill>
                  <a:schemeClr val="tx1"/>
                </a:solidFill>
              </a:rPr>
              <a:t> : للمثنى المذكر و المؤنث </a:t>
            </a:r>
            <a:br>
              <a:rPr lang="ar-JO" altLang="ar-JO" sz="1800" b="1" dirty="0">
                <a:solidFill>
                  <a:schemeClr val="tx1"/>
                </a:solidFill>
              </a:rPr>
            </a:br>
            <a:r>
              <a:rPr lang="ar-JO" altLang="ar-JO" sz="1800" b="1" dirty="0">
                <a:solidFill>
                  <a:srgbClr val="FF0000"/>
                </a:solidFill>
              </a:rPr>
              <a:t>أنتم</a:t>
            </a:r>
            <a:r>
              <a:rPr lang="ar-JO" altLang="ar-JO" sz="1800" b="1" dirty="0">
                <a:solidFill>
                  <a:schemeClr val="tx1"/>
                </a:solidFill>
              </a:rPr>
              <a:t> : للجمع المذكر </a:t>
            </a:r>
            <a:br>
              <a:rPr lang="ar-JO" altLang="ar-JO" sz="1800" b="1" dirty="0">
                <a:solidFill>
                  <a:schemeClr val="tx1"/>
                </a:solidFill>
              </a:rPr>
            </a:br>
            <a:r>
              <a:rPr lang="ar-JO" altLang="ar-JO" sz="1800" b="1" dirty="0">
                <a:solidFill>
                  <a:srgbClr val="FF0000"/>
                </a:solidFill>
              </a:rPr>
              <a:t>أنتنّ</a:t>
            </a:r>
            <a:r>
              <a:rPr lang="ar-JO" altLang="ar-JO" sz="1800" b="1" dirty="0">
                <a:solidFill>
                  <a:schemeClr val="tx1"/>
                </a:solidFill>
              </a:rPr>
              <a:t> : للجمع المؤنث</a:t>
            </a:r>
            <a:endParaRPr lang="ar-S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45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716"/>
            <a:ext cx="8117174" cy="5691448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>
                <a:solidFill>
                  <a:srgbClr val="FF0000"/>
                </a:solidFill>
              </a:rPr>
              <a:t>تعالوا نتذكر ما تعلمناه لهذا اليوم </a:t>
            </a:r>
            <a:r>
              <a:rPr lang="ar-SY" dirty="0"/>
              <a:t>: 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3C6FEDF-376F-42C8-A3F4-69DBBCDBB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39383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53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034DF107-DEA4-4CBF-8B69-5C62EA772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44439" y="556759"/>
            <a:ext cx="4255121" cy="4161396"/>
          </a:xfrm>
        </p:spPr>
      </p:pic>
    </p:spTree>
    <p:extLst>
      <p:ext uri="{BB962C8B-B14F-4D97-AF65-F5344CB8AC3E}">
        <p14:creationId xmlns:p14="http://schemas.microsoft.com/office/powerpoint/2010/main" val="62743020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130</TotalTime>
  <Words>226</Words>
  <Application>Microsoft Office PowerPoint</Application>
  <PresentationFormat>عرض على الشاشة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1" baseType="lpstr">
      <vt:lpstr>Arial</vt:lpstr>
      <vt:lpstr>Calibri</vt:lpstr>
      <vt:lpstr>school</vt:lpstr>
      <vt:lpstr>تدريب لغوي ضمائر الرفع المنفصلة</vt:lpstr>
      <vt:lpstr>عزيزي الطالب هدفنا لهذا الدرس أن تتعرف على ضمائر الرفع المنفصلة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rida.abodi@gmail.com</cp:lastModifiedBy>
  <cp:revision>17</cp:revision>
  <dcterms:created xsi:type="dcterms:W3CDTF">2020-05-02T02:36:07Z</dcterms:created>
  <dcterms:modified xsi:type="dcterms:W3CDTF">2020-09-01T09:17:38Z</dcterms:modified>
</cp:coreProperties>
</file>