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8/4/2020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Y" dirty="0"/>
              <a:t>محفوظات</a:t>
            </a:r>
            <a:br>
              <a:rPr lang="ar-SY" dirty="0"/>
            </a:br>
            <a:r>
              <a:rPr lang="ar-SY" dirty="0"/>
              <a:t>يا أطفالَ العالم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4714"/>
            <a:ext cx="8102184" cy="719529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عزيزي الطالب هدفنا لهذا الدرسِ أن تقرأَ النشيدَ قراءةً سليمةً معبرةً 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4243"/>
            <a:ext cx="8102184" cy="4971921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- تعال نتذكر بعضَ المعلوماتِ التي تعلمناها سابقاً :</a:t>
            </a:r>
          </a:p>
          <a:p>
            <a:pPr marL="0" indent="0" algn="r">
              <a:buNone/>
            </a:pPr>
            <a:r>
              <a:rPr lang="ar-SY" sz="2800" dirty="0"/>
              <a:t>     ماذا كانَ عنوانُ درسنا السابقِ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ما حقوقُ الطفلِ التي ذكرت في الدرسِ ؟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اذكر حقوقاً أُخرى لم تُذكر في الدرسِ السابقِ . </a:t>
            </a:r>
            <a:endParaRPr lang="en-US" sz="2800" dirty="0"/>
          </a:p>
        </p:txBody>
      </p:sp>
      <p:sp>
        <p:nvSpPr>
          <p:cNvPr id="4" name="نجمة: 16 نقطة 3">
            <a:extLst>
              <a:ext uri="{FF2B5EF4-FFF2-40B4-BE49-F238E27FC236}">
                <a16:creationId xmlns:a16="http://schemas.microsoft.com/office/drawing/2014/main" id="{B77C4A1B-0D75-457D-95FC-29CF11BBBDE0}"/>
              </a:ext>
            </a:extLst>
          </p:cNvPr>
          <p:cNvSpPr/>
          <p:nvPr/>
        </p:nvSpPr>
        <p:spPr>
          <a:xfrm>
            <a:off x="8034728" y="1798823"/>
            <a:ext cx="374754" cy="374754"/>
          </a:xfrm>
          <a:prstGeom prst="star1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5" name="نجمة: 16 نقطة 4">
            <a:extLst>
              <a:ext uri="{FF2B5EF4-FFF2-40B4-BE49-F238E27FC236}">
                <a16:creationId xmlns:a16="http://schemas.microsoft.com/office/drawing/2014/main" id="{27B1402C-FF52-43F4-822E-D9C9C213CC71}"/>
              </a:ext>
            </a:extLst>
          </p:cNvPr>
          <p:cNvSpPr/>
          <p:nvPr/>
        </p:nvSpPr>
        <p:spPr>
          <a:xfrm>
            <a:off x="8034728" y="2803163"/>
            <a:ext cx="374754" cy="374754"/>
          </a:xfrm>
          <a:prstGeom prst="star1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6" name="نجمة: 16 نقطة 5">
            <a:extLst>
              <a:ext uri="{FF2B5EF4-FFF2-40B4-BE49-F238E27FC236}">
                <a16:creationId xmlns:a16="http://schemas.microsoft.com/office/drawing/2014/main" id="{ECC6AD33-2A31-4C99-812D-99ACB3D9A362}"/>
              </a:ext>
            </a:extLst>
          </p:cNvPr>
          <p:cNvSpPr/>
          <p:nvPr/>
        </p:nvSpPr>
        <p:spPr>
          <a:xfrm>
            <a:off x="8034728" y="3798851"/>
            <a:ext cx="374754" cy="374754"/>
          </a:xfrm>
          <a:prstGeom prst="star16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Y"/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80C9DDF5-A660-40B6-860A-3E40976CC8D6}"/>
              </a:ext>
            </a:extLst>
          </p:cNvPr>
          <p:cNvSpPr/>
          <p:nvPr/>
        </p:nvSpPr>
        <p:spPr>
          <a:xfrm>
            <a:off x="1139252" y="1798823"/>
            <a:ext cx="3057994" cy="49467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مجلس الأطفال</a:t>
            </a:r>
          </a:p>
        </p:txBody>
      </p:sp>
      <p:sp>
        <p:nvSpPr>
          <p:cNvPr id="8" name="مستطيل: زوايا مستديرة 7">
            <a:extLst>
              <a:ext uri="{FF2B5EF4-FFF2-40B4-BE49-F238E27FC236}">
                <a16:creationId xmlns:a16="http://schemas.microsoft.com/office/drawing/2014/main" id="{C83AB01C-857C-4ADC-92EB-3547AA05DC16}"/>
              </a:ext>
            </a:extLst>
          </p:cNvPr>
          <p:cNvSpPr/>
          <p:nvPr/>
        </p:nvSpPr>
        <p:spPr>
          <a:xfrm>
            <a:off x="457200" y="3177917"/>
            <a:ext cx="6003561" cy="49467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إبداء الرأي – الصحة – حماية الطفل من العنف والعدوان 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FDDDA945-E289-4987-A40C-0E1A04D06B9D}"/>
              </a:ext>
            </a:extLst>
          </p:cNvPr>
          <p:cNvSpPr/>
          <p:nvPr/>
        </p:nvSpPr>
        <p:spPr>
          <a:xfrm>
            <a:off x="3537679" y="4557011"/>
            <a:ext cx="2728210" cy="329783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التعلم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153E90A-89F3-4470-8E30-BE8B631A6CEB}"/>
              </a:ext>
            </a:extLst>
          </p:cNvPr>
          <p:cNvSpPr/>
          <p:nvPr/>
        </p:nvSpPr>
        <p:spPr>
          <a:xfrm>
            <a:off x="3537679" y="5366481"/>
            <a:ext cx="2728210" cy="329783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اللعب</a:t>
            </a:r>
            <a:endParaRPr lang="ar-S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311" y="554636"/>
            <a:ext cx="7495082" cy="55715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ar-SY" b="1" dirty="0"/>
              <a:t>يا أطفال العالم</a:t>
            </a:r>
          </a:p>
          <a:p>
            <a:pPr marL="0" indent="0" algn="ctr">
              <a:buNone/>
            </a:pPr>
            <a:r>
              <a:rPr lang="ar-SY" dirty="0"/>
              <a:t>غنّوا مَعَنا لطُفُولَتِنا يا أَطفَالَ العَالَمْ</a:t>
            </a:r>
          </a:p>
          <a:p>
            <a:pPr marL="0" indent="0" algn="ctr">
              <a:buNone/>
            </a:pPr>
            <a:r>
              <a:rPr lang="ar-SY" dirty="0"/>
              <a:t>بِسعَادَتِكُم وَسعَادَتِنَا نَبنِي مَجدَ العَالَمْ</a:t>
            </a:r>
          </a:p>
          <a:p>
            <a:pPr marL="0" indent="0" algn="ctr">
              <a:buNone/>
            </a:pPr>
            <a:r>
              <a:rPr lang="ar-SY" dirty="0"/>
              <a:t>إنّا مِن وَطَنِ الحُريّةْ</a:t>
            </a:r>
          </a:p>
          <a:p>
            <a:pPr marL="0" indent="0" algn="ctr">
              <a:buNone/>
            </a:pPr>
            <a:r>
              <a:rPr lang="ar-SY" dirty="0"/>
              <a:t>وَنُنَادِيكُمْ مِن سورِيّةْ</a:t>
            </a:r>
          </a:p>
          <a:p>
            <a:pPr marL="0" indent="0" algn="ctr">
              <a:buNone/>
            </a:pPr>
            <a:r>
              <a:rPr lang="ar-SY" dirty="0"/>
              <a:t>يا أَطفَالَ العَالَمْ</a:t>
            </a:r>
          </a:p>
          <a:p>
            <a:pPr marL="0" indent="0" algn="ctr">
              <a:buNone/>
            </a:pPr>
            <a:r>
              <a:rPr lang="ar-SY" dirty="0"/>
              <a:t>ونُنَادِي مَن أَكبَر مِنّا … مُستَقبَلُنَا في أَيدِيكُمْ</a:t>
            </a:r>
          </a:p>
          <a:p>
            <a:pPr marL="0" indent="0" algn="ctr">
              <a:buNone/>
            </a:pPr>
            <a:r>
              <a:rPr lang="ar-SY" dirty="0"/>
              <a:t>أَلّا يَغْفلَ أحَدٌ عَنّا … ولتَحْمُونَا بمآقيكُمْ</a:t>
            </a:r>
          </a:p>
          <a:p>
            <a:pPr marL="0" indent="0" algn="ctr">
              <a:buNone/>
            </a:pPr>
            <a:r>
              <a:rPr lang="ar-SY" dirty="0"/>
              <a:t>حَتّى نَنمُوَ غُصناً أخضر …</a:t>
            </a:r>
          </a:p>
          <a:p>
            <a:pPr marL="0" indent="0" algn="ctr">
              <a:buNone/>
            </a:pPr>
            <a:r>
              <a:rPr lang="ar-SY" dirty="0"/>
              <a:t>حَبَّةُ قَمْحٍ تُصبِحُ بَيدَرْ</a:t>
            </a:r>
          </a:p>
          <a:p>
            <a:pPr marL="0" indent="0" algn="ctr">
              <a:buNone/>
            </a:pPr>
            <a:r>
              <a:rPr lang="ar-SY" dirty="0"/>
              <a:t>ومَعارِفُنَا تُصبِحُ أَكبَرْ ... يَا أَطْفَالَ العَالَمْ</a:t>
            </a:r>
          </a:p>
          <a:p>
            <a:pPr marL="0" indent="0" algn="ctr">
              <a:buNone/>
            </a:pPr>
            <a:r>
              <a:rPr lang="ar-SY" dirty="0"/>
              <a:t>لا تَنْسوْا طِفْلاً مَحْرُوماً في كُلّ بِلادٍ مُحتَلّةْ</a:t>
            </a:r>
          </a:p>
          <a:p>
            <a:pPr marL="0" indent="0" algn="ctr">
              <a:buNone/>
            </a:pPr>
            <a:r>
              <a:rPr lang="ar-SY" dirty="0"/>
              <a:t>أَو طِفلاً يَحْيَا مَظْلومَاً … أو دَمعاً يحرُقُ في المُقلَةْ</a:t>
            </a:r>
          </a:p>
          <a:p>
            <a:pPr marL="0" indent="0" algn="ctr">
              <a:buNone/>
            </a:pPr>
            <a:r>
              <a:rPr lang="ar-SY" dirty="0"/>
              <a:t>لا لِلْجُوعِ ولا للظّلْمِ … لا لِلقَهْرِ ولا لِلْخَوْفِ</a:t>
            </a:r>
          </a:p>
          <a:p>
            <a:pPr marL="0" indent="0" algn="ctr">
              <a:buNone/>
            </a:pPr>
            <a:r>
              <a:rPr lang="ar-SY" dirty="0"/>
              <a:t>لا لِلْجَهْلِ ولاَ لِلعَنَتِ … في أَنحَاءِ العَالَمْ</a:t>
            </a:r>
            <a:endParaRPr lang="en-US" sz="1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1F007506-D61B-4401-9ED9-29B0E74AE03D}"/>
              </a:ext>
            </a:extLst>
          </p:cNvPr>
          <p:cNvSpPr/>
          <p:nvPr/>
        </p:nvSpPr>
        <p:spPr>
          <a:xfrm>
            <a:off x="599606" y="3822492"/>
            <a:ext cx="1963711" cy="494675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عيسى أيوب</a:t>
            </a: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81161B91-37C1-4149-8387-786E26F64DCE}"/>
              </a:ext>
            </a:extLst>
          </p:cNvPr>
          <p:cNvSpPr/>
          <p:nvPr/>
        </p:nvSpPr>
        <p:spPr>
          <a:xfrm>
            <a:off x="2893102" y="5631489"/>
            <a:ext cx="4392118" cy="66438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dirty="0">
                <a:solidFill>
                  <a:schemeClr val="tx1"/>
                </a:solidFill>
              </a:rPr>
              <a:t>ا</a:t>
            </a:r>
            <a:r>
              <a:rPr lang="ar-SY" b="1" dirty="0">
                <a:solidFill>
                  <a:schemeClr val="tx1"/>
                </a:solidFill>
              </a:rPr>
              <a:t>لمآقي : مجاري الدمع                   معارفنا : علومنا</a:t>
            </a:r>
          </a:p>
          <a:p>
            <a:pPr algn="ctr"/>
            <a:r>
              <a:rPr lang="ar-SY" b="1" dirty="0">
                <a:solidFill>
                  <a:schemeClr val="tx1"/>
                </a:solidFill>
              </a:rPr>
              <a:t>المقلة : العين (السواد والبياض)       للعنت : المعاناة</a:t>
            </a: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725"/>
            <a:ext cx="8072203" cy="62958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2800" dirty="0"/>
              <a:t>أستوعب أفهم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9311"/>
            <a:ext cx="8072203" cy="5076853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1- من المتحدث في النص ؟ ومن المُخاطبُ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2- بماذا سيبني الأطفال مجد العالم ؟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en-US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89D2458-6E5C-4DDD-93DB-EA8C8CB1A775}"/>
              </a:ext>
            </a:extLst>
          </p:cNvPr>
          <p:cNvSpPr/>
          <p:nvPr/>
        </p:nvSpPr>
        <p:spPr>
          <a:xfrm>
            <a:off x="5216577" y="1910089"/>
            <a:ext cx="2623279" cy="629586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أطفال سورية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AD0C0D1-5C0D-457F-9881-1587C98C789C}"/>
              </a:ext>
            </a:extLst>
          </p:cNvPr>
          <p:cNvSpPr/>
          <p:nvPr/>
        </p:nvSpPr>
        <p:spPr>
          <a:xfrm>
            <a:off x="1304144" y="1910089"/>
            <a:ext cx="2623279" cy="62958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dirty="0">
                <a:solidFill>
                  <a:schemeClr val="tx1"/>
                </a:solidFill>
              </a:rPr>
              <a:t>أطفال العالم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71FC0CB7-93EB-41F8-83A9-98B42E5895B3}"/>
              </a:ext>
            </a:extLst>
          </p:cNvPr>
          <p:cNvSpPr/>
          <p:nvPr/>
        </p:nvSpPr>
        <p:spPr>
          <a:xfrm>
            <a:off x="1543987" y="3783859"/>
            <a:ext cx="4984229" cy="629586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400" b="1" dirty="0">
                <a:solidFill>
                  <a:schemeClr val="tx1"/>
                </a:solidFill>
              </a:rPr>
              <a:t>بالسعادة</a:t>
            </a:r>
            <a:endParaRPr lang="ar-SY" b="1" dirty="0">
              <a:solidFill>
                <a:schemeClr val="tx1"/>
              </a:solidFill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5128C01D-5098-40DB-B1C4-5653FA966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88" y="4680172"/>
            <a:ext cx="2758528" cy="15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9685"/>
            <a:ext cx="8072202" cy="794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ar-SY" sz="3200" dirty="0"/>
              <a:t>أدل على البيتِ الشعري الذي يتضمنُ كل من الأفكارِ الآتيةِ 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4166"/>
            <a:ext cx="8072203" cy="485199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1- </a:t>
            </a:r>
            <a:r>
              <a:rPr lang="ar-SY" dirty="0"/>
              <a:t>بالرّعاية يزدادُ الأطفالُ علماً ومعرفةً.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2- </a:t>
            </a:r>
            <a:r>
              <a:rPr lang="ar-SY" dirty="0"/>
              <a:t>سورية وطنُ الحريّة والأحرار.</a:t>
            </a:r>
          </a:p>
          <a:p>
            <a:pPr marL="0" indent="0" algn="r">
              <a:buNone/>
            </a:pPr>
            <a:endParaRPr lang="ar-SY" sz="2800" dirty="0"/>
          </a:p>
          <a:p>
            <a:pPr marL="0" indent="0" algn="r">
              <a:buNone/>
            </a:pPr>
            <a:r>
              <a:rPr lang="ar-SY" sz="2800" dirty="0"/>
              <a:t>                  </a:t>
            </a:r>
            <a:endParaRPr lang="en-US" sz="2800" dirty="0"/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34700CB-5DAE-4EB5-ADC4-D02A07E1CF66}"/>
              </a:ext>
            </a:extLst>
          </p:cNvPr>
          <p:cNvSpPr/>
          <p:nvPr/>
        </p:nvSpPr>
        <p:spPr>
          <a:xfrm>
            <a:off x="1843790" y="3700165"/>
            <a:ext cx="4841822" cy="79448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إنا مِن وَطَنِ الحُريّةْ</a:t>
            </a:r>
          </a:p>
          <a:p>
            <a:pPr algn="ctr"/>
            <a:r>
              <a:rPr lang="ar-SY" sz="2000" b="1" dirty="0">
                <a:solidFill>
                  <a:schemeClr val="tx1"/>
                </a:solidFill>
              </a:rPr>
              <a:t>وَنُنَادِيكُمْ مِن سورِيّةْ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C828956-2FAD-42D8-A187-19107BD810C9}"/>
              </a:ext>
            </a:extLst>
          </p:cNvPr>
          <p:cNvSpPr/>
          <p:nvPr/>
        </p:nvSpPr>
        <p:spPr>
          <a:xfrm>
            <a:off x="584617" y="1843792"/>
            <a:ext cx="3957403" cy="1079292"/>
          </a:xfrm>
          <a:prstGeom prst="round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000" b="1" dirty="0">
                <a:solidFill>
                  <a:schemeClr val="tx1"/>
                </a:solidFill>
              </a:rPr>
              <a:t>حَتّى نَنمُوَ غُصناً أخضر …</a:t>
            </a:r>
          </a:p>
          <a:p>
            <a:pPr algn="ctr"/>
            <a:r>
              <a:rPr lang="ar-SY" sz="2000" b="1" dirty="0">
                <a:solidFill>
                  <a:schemeClr val="tx1"/>
                </a:solidFill>
              </a:rPr>
              <a:t>حَبَّةُ قَمْحٍ تُصبِحُ بَيدَرْ</a:t>
            </a:r>
          </a:p>
          <a:p>
            <a:pPr algn="ctr"/>
            <a:r>
              <a:rPr lang="ar-SY" sz="2000" b="1" dirty="0">
                <a:solidFill>
                  <a:schemeClr val="tx1"/>
                </a:solidFill>
              </a:rPr>
              <a:t>ومَعارِفُنَا تُصبِحُ أَكبَرْ ... يَا أَطْفَالَ العَالَمْ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FF4064B2-41DD-4B0F-8156-6AE60E2DF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9810" y="4756979"/>
            <a:ext cx="1484419" cy="144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9705"/>
            <a:ext cx="8087193" cy="79448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ar-SY" sz="4000" dirty="0"/>
              <a:t>اللغة والتراكيب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4186"/>
            <a:ext cx="8087193" cy="4881978"/>
          </a:xfrm>
        </p:spPr>
        <p:txBody>
          <a:bodyPr/>
          <a:lstStyle/>
          <a:p>
            <a:pPr marL="0" indent="0" algn="r">
              <a:buNone/>
            </a:pPr>
            <a:r>
              <a:rPr lang="ar-SY" dirty="0"/>
              <a:t>ابحث في النص عن كل مما يأتي :</a:t>
            </a:r>
          </a:p>
          <a:p>
            <a:pPr marL="0" indent="0" algn="r">
              <a:buNone/>
            </a:pPr>
            <a:r>
              <a:rPr lang="ar-SY" dirty="0"/>
              <a:t>1- مرادفُ كلمةِ (نَكبر): </a:t>
            </a:r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endParaRPr lang="ar-SY" dirty="0"/>
          </a:p>
          <a:p>
            <a:pPr marL="0" indent="0" algn="r">
              <a:buNone/>
            </a:pPr>
            <a:r>
              <a:rPr lang="ar-SY" dirty="0"/>
              <a:t>2- مفردُ كلمةِ (بيادر): </a:t>
            </a:r>
            <a:endParaRPr lang="en-US" dirty="0"/>
          </a:p>
        </p:txBody>
      </p:sp>
      <p:sp>
        <p:nvSpPr>
          <p:cNvPr id="4" name="مخطط انسيابي: محطة طرفية 3">
            <a:extLst>
              <a:ext uri="{FF2B5EF4-FFF2-40B4-BE49-F238E27FC236}">
                <a16:creationId xmlns:a16="http://schemas.microsoft.com/office/drawing/2014/main" id="{E4BF06AC-7AEB-46EA-BEA5-551D2B8289ED}"/>
              </a:ext>
            </a:extLst>
          </p:cNvPr>
          <p:cNvSpPr/>
          <p:nvPr/>
        </p:nvSpPr>
        <p:spPr>
          <a:xfrm>
            <a:off x="3447738" y="2587052"/>
            <a:ext cx="2908092" cy="629587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ننمو</a:t>
            </a:r>
            <a:endParaRPr lang="ar-SY" b="1" dirty="0">
              <a:solidFill>
                <a:schemeClr val="tx1"/>
              </a:solidFill>
            </a:endParaRPr>
          </a:p>
        </p:txBody>
      </p:sp>
      <p:sp>
        <p:nvSpPr>
          <p:cNvPr id="5" name="مخطط انسيابي: محطة طرفية 4">
            <a:extLst>
              <a:ext uri="{FF2B5EF4-FFF2-40B4-BE49-F238E27FC236}">
                <a16:creationId xmlns:a16="http://schemas.microsoft.com/office/drawing/2014/main" id="{8B16428F-971B-465B-9994-C45A942DCEE6}"/>
              </a:ext>
            </a:extLst>
          </p:cNvPr>
          <p:cNvSpPr/>
          <p:nvPr/>
        </p:nvSpPr>
        <p:spPr>
          <a:xfrm>
            <a:off x="3447738" y="4559505"/>
            <a:ext cx="2908092" cy="629587"/>
          </a:xfrm>
          <a:prstGeom prst="flowChartTermina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Y" sz="2800" b="1" dirty="0">
                <a:solidFill>
                  <a:schemeClr val="tx1"/>
                </a:solidFill>
              </a:rPr>
              <a:t>بيدر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FEFFF5-9D92-404B-85C9-34F01BE0E7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" y="2667000"/>
            <a:ext cx="1905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945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716"/>
            <a:ext cx="8087193" cy="569144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Y" sz="2800" dirty="0"/>
              <a:t>وأخيراً هناك كلمة منا نحن أبناء سورية الحبيبة سنوجهها للعالم أجمع وسنقولُ لهم :</a:t>
            </a:r>
          </a:p>
          <a:p>
            <a:pPr marL="0" indent="0" algn="r">
              <a:buNone/>
            </a:pPr>
            <a:r>
              <a:rPr lang="ar-SY" sz="2800" dirty="0"/>
              <a:t>(أخبروا جلادي العالم أن السياطَ لا تُلغي القيم , وأن المشانقَ لا تقتل المبادئ , وأن التعذيبَ لا يُميتُ الحقوقَ , وسنبقى شامخين صادقين نردد دائماً ( قل هو الله أحد ) حتى فرجه علينا وما ذلك على الله بعزيز.</a:t>
            </a:r>
          </a:p>
          <a:p>
            <a:pPr marL="0" indent="0" algn="r">
              <a:buNone/>
            </a:pPr>
            <a:endParaRPr lang="en-US" sz="2800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0B60544-8B56-4BBC-A905-7844E37CA6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969" y="3034128"/>
            <a:ext cx="3776585" cy="273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55312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128</TotalTime>
  <Words>326</Words>
  <Application>Microsoft Office PowerPoint</Application>
  <PresentationFormat>عرض على الشاشة (4:3)</PresentationFormat>
  <Paragraphs>60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0" baseType="lpstr">
      <vt:lpstr>Arial</vt:lpstr>
      <vt:lpstr>Calibri</vt:lpstr>
      <vt:lpstr>school</vt:lpstr>
      <vt:lpstr>محفوظات يا أطفالَ العالم</vt:lpstr>
      <vt:lpstr>عزيزي الطالب هدفنا لهذا الدرسِ أن تقرأَ النشيدَ قراءةً سليمةً معبرةً .</vt:lpstr>
      <vt:lpstr>عرض تقديمي في PowerPoint</vt:lpstr>
      <vt:lpstr>أستوعب أفهم </vt:lpstr>
      <vt:lpstr>أدل على البيتِ الشعري الذي يتضمنُ كل من الأفكارِ الآتيةِ :</vt:lpstr>
      <vt:lpstr>اللغة والتراكيب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rida.abodi@gmail.com</cp:lastModifiedBy>
  <cp:revision>20</cp:revision>
  <dcterms:created xsi:type="dcterms:W3CDTF">2020-05-02T02:36:07Z</dcterms:created>
  <dcterms:modified xsi:type="dcterms:W3CDTF">2020-08-04T10:08:13Z</dcterms:modified>
</cp:coreProperties>
</file>