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933" autoAdjust="0"/>
  </p:normalViewPr>
  <p:slideViewPr>
    <p:cSldViewPr snapToGrid="0" snapToObjects="1">
      <p:cViewPr>
        <p:scale>
          <a:sx n="60" d="100"/>
          <a:sy n="60" d="100"/>
        </p:scale>
        <p:origin x="158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F939C8C-DAF8-48F4-80E4-F5819ABB4777}" type="datetimeFigureOut">
              <a:rPr lang="ar-SY" smtClean="0"/>
              <a:t>15/12/1441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19309A2-BEA9-49FD-BCDF-221AB8871A4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7118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09A2-BEA9-49FD-BCDF-221AB8871A47}" type="slidenum">
              <a:rPr lang="ar-SY" smtClean="0"/>
              <a:t>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398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3429001"/>
            <a:ext cx="3761405" cy="3299258"/>
          </a:xfrm>
        </p:spPr>
        <p:txBody>
          <a:bodyPr/>
          <a:lstStyle/>
          <a:p>
            <a:r>
              <a:rPr lang="ar-SY" dirty="0"/>
              <a:t>تدريب لغوي</a:t>
            </a:r>
            <a:br>
              <a:rPr lang="ar-SY" dirty="0"/>
            </a:br>
            <a:r>
              <a:rPr lang="ar-SY" dirty="0"/>
              <a:t>بعضُ حروفِ الجرِ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179"/>
            <a:ext cx="8093242" cy="70585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2400" b="1" dirty="0"/>
              <a:t>أعزائي الطلبة هدفنا لهذا الدرسِ أن تتعرفوا على حرفي الجرِ ( الكافُ واللامُ)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032"/>
            <a:ext cx="8093242" cy="49711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>
                <a:solidFill>
                  <a:srgbClr val="FF0000"/>
                </a:solidFill>
              </a:rPr>
              <a:t>والآن تعالوا لنتذكرَ بعضَ المعلوماتِ السابقةِ :</a:t>
            </a:r>
          </a:p>
          <a:p>
            <a:pPr marL="0" indent="0" algn="r">
              <a:buNone/>
            </a:pPr>
            <a:r>
              <a:rPr lang="ar-SY" sz="2800" dirty="0"/>
              <a:t>1- ما حروفُ الجرِ التي مرت معنا سابقاً ؟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2- ماذا نسمي الاسمَ الذي يأتي بعدَ حرفِ الجرِ ؟</a:t>
            </a:r>
            <a:endParaRPr lang="en-US" sz="2800" dirty="0"/>
          </a:p>
        </p:txBody>
      </p:sp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D07FAA84-30B3-4B6D-B2E3-7B2C9BFF4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91" y="1155032"/>
            <a:ext cx="3182353" cy="3468765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B4D4C99-69F6-4FCB-80A7-EE32C9C0EAAB}"/>
              </a:ext>
            </a:extLst>
          </p:cNvPr>
          <p:cNvSpPr/>
          <p:nvPr/>
        </p:nvSpPr>
        <p:spPr>
          <a:xfrm>
            <a:off x="3898232" y="4186989"/>
            <a:ext cx="2598821" cy="11710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b="1" dirty="0"/>
              <a:t>اسماً مجروراً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389"/>
            <a:ext cx="8109284" cy="72189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ar-SY" dirty="0"/>
              <a:t>الأنشطة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286"/>
            <a:ext cx="8109284" cy="4874878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اقرأ الأمثلة ثم أجب :</a:t>
            </a:r>
          </a:p>
          <a:p>
            <a:pPr marL="0" indent="0" algn="r">
              <a:buNone/>
            </a:pPr>
            <a:r>
              <a:rPr lang="ar-SY" dirty="0"/>
              <a:t>- لا </a:t>
            </a:r>
            <a:r>
              <a:rPr lang="ar-SY" dirty="0">
                <a:solidFill>
                  <a:srgbClr val="FF0000"/>
                </a:solidFill>
              </a:rPr>
              <a:t>للجوعِ</a:t>
            </a:r>
            <a:r>
              <a:rPr lang="ar-SY" dirty="0"/>
              <a:t> ولا </a:t>
            </a:r>
            <a:r>
              <a:rPr lang="ar-SY" dirty="0">
                <a:solidFill>
                  <a:srgbClr val="FF0000"/>
                </a:solidFill>
              </a:rPr>
              <a:t>للظلمِ</a:t>
            </a:r>
          </a:p>
          <a:p>
            <a:pPr marL="0" indent="0" algn="r">
              <a:buNone/>
            </a:pPr>
            <a:r>
              <a:rPr lang="ar-SY" dirty="0"/>
              <a:t>- العلمُ </a:t>
            </a:r>
            <a:r>
              <a:rPr lang="ar-SY" dirty="0">
                <a:solidFill>
                  <a:srgbClr val="FF0000"/>
                </a:solidFill>
              </a:rPr>
              <a:t>للطفلِ</a:t>
            </a:r>
            <a:r>
              <a:rPr lang="ar-SY" dirty="0"/>
              <a:t> </a:t>
            </a:r>
            <a:r>
              <a:rPr lang="ar-SY" dirty="0">
                <a:solidFill>
                  <a:srgbClr val="FF0000"/>
                </a:solidFill>
              </a:rPr>
              <a:t>كالنورِ</a:t>
            </a:r>
          </a:p>
          <a:p>
            <a:pPr marL="0" indent="0" algn="r">
              <a:buNone/>
            </a:pPr>
            <a:r>
              <a:rPr lang="ar-SY" dirty="0"/>
              <a:t>     اذكر الحرف الذي اتصلت به كل من هذه الأسماء .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/>
              <a:t>     ما هي حركة هذه الأسماء بعد اتصال حرف الجر بها ؟</a:t>
            </a:r>
            <a:endParaRPr lang="en-US" dirty="0"/>
          </a:p>
        </p:txBody>
      </p:sp>
      <p:sp>
        <p:nvSpPr>
          <p:cNvPr id="4" name="انفجار: 8 نقاط 3">
            <a:extLst>
              <a:ext uri="{FF2B5EF4-FFF2-40B4-BE49-F238E27FC236}">
                <a16:creationId xmlns:a16="http://schemas.microsoft.com/office/drawing/2014/main" id="{13627A3D-D6B4-4D04-AB95-72C2538A69A0}"/>
              </a:ext>
            </a:extLst>
          </p:cNvPr>
          <p:cNvSpPr/>
          <p:nvPr/>
        </p:nvSpPr>
        <p:spPr>
          <a:xfrm>
            <a:off x="8005011" y="3031958"/>
            <a:ext cx="417094" cy="513347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انفجار: 8 نقاط 4">
            <a:extLst>
              <a:ext uri="{FF2B5EF4-FFF2-40B4-BE49-F238E27FC236}">
                <a16:creationId xmlns:a16="http://schemas.microsoft.com/office/drawing/2014/main" id="{E21036BE-CD17-4C76-A5EA-9182878D25CF}"/>
              </a:ext>
            </a:extLst>
          </p:cNvPr>
          <p:cNvSpPr/>
          <p:nvPr/>
        </p:nvSpPr>
        <p:spPr>
          <a:xfrm>
            <a:off x="8005011" y="4210092"/>
            <a:ext cx="417094" cy="513347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EC0435A4-701E-4E8F-B7ED-B0447B9EDCDB}"/>
              </a:ext>
            </a:extLst>
          </p:cNvPr>
          <p:cNvSpPr/>
          <p:nvPr/>
        </p:nvSpPr>
        <p:spPr>
          <a:xfrm>
            <a:off x="5101389" y="3657600"/>
            <a:ext cx="1780674" cy="552492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اللام</a:t>
            </a:r>
            <a:r>
              <a:rPr lang="ar-SY" dirty="0"/>
              <a:t> </a:t>
            </a:r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8808851B-C5D7-49AA-9172-D4CBFA2AB88B}"/>
              </a:ext>
            </a:extLst>
          </p:cNvPr>
          <p:cNvSpPr/>
          <p:nvPr/>
        </p:nvSpPr>
        <p:spPr>
          <a:xfrm>
            <a:off x="2526631" y="3672682"/>
            <a:ext cx="1780674" cy="537409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الكاف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7FF6B120-1E40-4D56-8A46-DF598A47936D}"/>
              </a:ext>
            </a:extLst>
          </p:cNvPr>
          <p:cNvSpPr/>
          <p:nvPr/>
        </p:nvSpPr>
        <p:spPr>
          <a:xfrm>
            <a:off x="3609474" y="4989095"/>
            <a:ext cx="2374231" cy="721896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الكسرة</a:t>
            </a:r>
            <a:endParaRPr lang="ar-S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180"/>
            <a:ext cx="8045116" cy="5676984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>
                <a:solidFill>
                  <a:srgbClr val="FF0000"/>
                </a:solidFill>
              </a:rPr>
              <a:t>اقرأ الفقرةَ الآتية ثمّ املأ الجدولَ وفقَ النّموذجِ:</a:t>
            </a:r>
          </a:p>
          <a:p>
            <a:pPr marL="0" indent="0" algn="r">
              <a:buNone/>
            </a:pPr>
            <a:r>
              <a:rPr lang="ar-SY" dirty="0"/>
              <a:t>الأطفالُ كالفراشاتِ المُلوّنةِ في الحقولِ، وضحكاتُهم تغرّدُ في كلّ مكانٍ كتغريدِ العصافيرِ للزّهرِ .</a:t>
            </a:r>
          </a:p>
          <a:p>
            <a:pPr marL="0" indent="0" algn="r">
              <a:buNone/>
            </a:pPr>
            <a:endParaRPr lang="en-US" dirty="0"/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FD053257-D4E4-4833-8423-96DC6CB15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211235"/>
              </p:ext>
            </p:extLst>
          </p:nvPr>
        </p:nvGraphicFramePr>
        <p:xfrm>
          <a:off x="834188" y="2261936"/>
          <a:ext cx="7122696" cy="2277979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780674">
                  <a:extLst>
                    <a:ext uri="{9D8B030D-6E8A-4147-A177-3AD203B41FA5}">
                      <a16:colId xmlns:a16="http://schemas.microsoft.com/office/drawing/2014/main" val="2591310203"/>
                    </a:ext>
                  </a:extLst>
                </a:gridCol>
                <a:gridCol w="1780674">
                  <a:extLst>
                    <a:ext uri="{9D8B030D-6E8A-4147-A177-3AD203B41FA5}">
                      <a16:colId xmlns:a16="http://schemas.microsoft.com/office/drawing/2014/main" val="284238539"/>
                    </a:ext>
                  </a:extLst>
                </a:gridCol>
                <a:gridCol w="1780674">
                  <a:extLst>
                    <a:ext uri="{9D8B030D-6E8A-4147-A177-3AD203B41FA5}">
                      <a16:colId xmlns:a16="http://schemas.microsoft.com/office/drawing/2014/main" val="3848484332"/>
                    </a:ext>
                  </a:extLst>
                </a:gridCol>
                <a:gridCol w="1780674">
                  <a:extLst>
                    <a:ext uri="{9D8B030D-6E8A-4147-A177-3AD203B41FA5}">
                      <a16:colId xmlns:a16="http://schemas.microsoft.com/office/drawing/2014/main" val="1484576267"/>
                    </a:ext>
                  </a:extLst>
                </a:gridCol>
              </a:tblGrid>
              <a:tr h="449179"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الاسم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حرف الجر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الاسم المجرور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علامة جره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077928"/>
                  </a:ext>
                </a:extLst>
              </a:tr>
              <a:tr h="449179"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كالفراشات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الكاف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الفراشات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الكسرة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6796957"/>
                  </a:ext>
                </a:extLst>
              </a:tr>
              <a:tr h="449179"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0" dirty="0"/>
                        <a:t>كتغريد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0" dirty="0"/>
                        <a:t>الكاف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0" dirty="0"/>
                        <a:t>تغريدِ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0" dirty="0"/>
                        <a:t>الكسرةُ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546952"/>
                  </a:ext>
                </a:extLst>
              </a:tr>
              <a:tr h="449179"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0" dirty="0"/>
                        <a:t>للزهر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0" dirty="0"/>
                        <a:t>اللام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0" dirty="0"/>
                        <a:t>الزهرِ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0" dirty="0"/>
                        <a:t>الكسرةُ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910016"/>
                  </a:ext>
                </a:extLst>
              </a:tr>
              <a:tr h="449179"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176804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5F969487-C60C-451A-9500-F7BF87EB9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737099"/>
            <a:ext cx="2507582" cy="167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179"/>
            <a:ext cx="8077200" cy="8181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ar-SY" dirty="0"/>
              <a:t>ماذا تعلمنا لهذا اليوم 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328"/>
            <a:ext cx="8077200" cy="4858836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تعلمنا أن  :</a:t>
            </a:r>
          </a:p>
          <a:p>
            <a:pPr marL="0" indent="0" algn="r">
              <a:buNone/>
            </a:pPr>
            <a:r>
              <a:rPr lang="ar-SY" dirty="0"/>
              <a:t>1- حروفَ الجرِ هي :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/>
              <a:t>2- الاسمَ بعدَ حرفِ الجرِ يسمى اسماً مجروراً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/>
              <a:t>       3- حركةَ الاسم المجرورِ الكسرة . 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C2DF52A-FFA9-4E45-B111-C90595F88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20" y="1267327"/>
            <a:ext cx="2909638" cy="31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D66776A-38EC-4145-9AE2-01F4BB601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1095" y="440643"/>
            <a:ext cx="5261810" cy="4197755"/>
          </a:xfrm>
        </p:spPr>
      </p:pic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76</TotalTime>
  <Words>164</Words>
  <Application>Microsoft Office PowerPoint</Application>
  <PresentationFormat>عرض على الشاشة (4:3)</PresentationFormat>
  <Paragraphs>46</Paragraphs>
  <Slides>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school</vt:lpstr>
      <vt:lpstr>تدريب لغوي بعضُ حروفِ الجرِ</vt:lpstr>
      <vt:lpstr>أعزائي الطلبة هدفنا لهذا الدرسِ أن تتعرفوا على حرفي الجرِ ( الكافُ واللامُ)</vt:lpstr>
      <vt:lpstr>الأنشطة :</vt:lpstr>
      <vt:lpstr>عرض تقديمي في PowerPoint</vt:lpstr>
      <vt:lpstr>ماذا تعلمنا لهذا اليوم ؟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10</cp:revision>
  <dcterms:created xsi:type="dcterms:W3CDTF">2020-05-02T02:36:07Z</dcterms:created>
  <dcterms:modified xsi:type="dcterms:W3CDTF">2020-08-04T20:46:06Z</dcterms:modified>
</cp:coreProperties>
</file>