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نمط متوسط 2 - تميي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4" d="100"/>
          <a:sy n="64" d="100"/>
        </p:scale>
        <p:origin x="156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3DD915-2540-4432-AC5D-71865BC15F68}" type="doc">
      <dgm:prSet loTypeId="urn:microsoft.com/office/officeart/2008/layout/NameandTitleOrganizationalChart" loCatId="hierarchy" qsTypeId="urn:microsoft.com/office/officeart/2005/8/quickstyle/simple1" qsCatId="simple" csTypeId="urn:microsoft.com/office/officeart/2005/8/colors/accent1_2" csCatId="accent1" phldr="1"/>
      <dgm:spPr/>
      <dgm:t>
        <a:bodyPr/>
        <a:lstStyle/>
        <a:p>
          <a:pPr rtl="1"/>
          <a:endParaRPr lang="ar-SY"/>
        </a:p>
      </dgm:t>
    </dgm:pt>
    <dgm:pt modelId="{378C0E6E-7845-4DDA-A4D9-E5B4204DBB6A}">
      <dgm:prSet phldrT="[نص]"/>
      <dgm:spPr/>
      <dgm:t>
        <a:bodyPr/>
        <a:lstStyle/>
        <a:p>
          <a:pPr rtl="1"/>
          <a:r>
            <a:rPr lang="ar-SY" dirty="0"/>
            <a:t>الفكرة العامة للنص</a:t>
          </a:r>
        </a:p>
      </dgm:t>
    </dgm:pt>
    <dgm:pt modelId="{AF2F4969-1AFF-42F4-BA99-D1B463146CF6}" type="parTrans" cxnId="{3E39BC08-FF62-49BA-8239-EF63141CB487}">
      <dgm:prSet/>
      <dgm:spPr/>
      <dgm:t>
        <a:bodyPr/>
        <a:lstStyle/>
        <a:p>
          <a:pPr rtl="1"/>
          <a:endParaRPr lang="ar-SY"/>
        </a:p>
      </dgm:t>
    </dgm:pt>
    <dgm:pt modelId="{7EA5376E-5505-42F7-8A1E-A088C2380BA2}" type="sibTrans" cxnId="{3E39BC08-FF62-49BA-8239-EF63141CB487}">
      <dgm:prSet/>
      <dgm:spPr/>
      <dgm:t>
        <a:bodyPr/>
        <a:lstStyle/>
        <a:p>
          <a:pPr rtl="1"/>
          <a:endParaRPr lang="ar-SY"/>
        </a:p>
      </dgm:t>
    </dgm:pt>
    <dgm:pt modelId="{3B0F1AF2-D5AB-4CC0-82CD-F755696B7290}">
      <dgm:prSet phldrT="[نص]"/>
      <dgm:spPr/>
      <dgm:t>
        <a:bodyPr/>
        <a:lstStyle/>
        <a:p>
          <a:pPr rtl="1"/>
          <a:r>
            <a:rPr lang="ar-SY" dirty="0"/>
            <a:t>فكرة رئيسية 2</a:t>
          </a:r>
        </a:p>
      </dgm:t>
    </dgm:pt>
    <dgm:pt modelId="{785C42D9-9033-4A6F-A78F-9206AE64933B}" type="parTrans" cxnId="{CC2B97DA-3ECA-4861-98ED-0A816361F0AF}">
      <dgm:prSet/>
      <dgm:spPr/>
      <dgm:t>
        <a:bodyPr/>
        <a:lstStyle/>
        <a:p>
          <a:pPr rtl="1"/>
          <a:endParaRPr lang="ar-SY"/>
        </a:p>
      </dgm:t>
    </dgm:pt>
    <dgm:pt modelId="{A50F1682-88A9-4256-9217-EC7A5939CD69}" type="sibTrans" cxnId="{CC2B97DA-3ECA-4861-98ED-0A816361F0AF}">
      <dgm:prSet/>
      <dgm:spPr/>
      <dgm:t>
        <a:bodyPr/>
        <a:lstStyle/>
        <a:p>
          <a:pPr rtl="1"/>
          <a:endParaRPr lang="ar-SY"/>
        </a:p>
      </dgm:t>
    </dgm:pt>
    <dgm:pt modelId="{87F4BBC0-0EB0-4D1E-B89A-8E63145F9AA5}">
      <dgm:prSet phldrT="[نص]"/>
      <dgm:spPr/>
      <dgm:t>
        <a:bodyPr/>
        <a:lstStyle/>
        <a:p>
          <a:pPr rtl="1"/>
          <a:r>
            <a:rPr lang="ar-SY" dirty="0"/>
            <a:t>فكرة رئيسية 1</a:t>
          </a:r>
        </a:p>
      </dgm:t>
    </dgm:pt>
    <dgm:pt modelId="{2C3FB6CF-CD59-43D0-9C69-DD1B5893939B}" type="parTrans" cxnId="{67461806-3631-4F1C-A28B-51A577D9BE41}">
      <dgm:prSet/>
      <dgm:spPr/>
      <dgm:t>
        <a:bodyPr/>
        <a:lstStyle/>
        <a:p>
          <a:pPr rtl="1"/>
          <a:endParaRPr lang="ar-SY"/>
        </a:p>
      </dgm:t>
    </dgm:pt>
    <dgm:pt modelId="{9CA58D9A-02C6-417D-891F-B8905D8AA560}" type="sibTrans" cxnId="{67461806-3631-4F1C-A28B-51A577D9BE41}">
      <dgm:prSet/>
      <dgm:spPr/>
      <dgm:t>
        <a:bodyPr/>
        <a:lstStyle/>
        <a:p>
          <a:pPr rtl="1"/>
          <a:endParaRPr lang="ar-SY"/>
        </a:p>
      </dgm:t>
    </dgm:pt>
    <dgm:pt modelId="{C5128601-3135-47FE-A1A4-A3F2661CB3BF}" type="pres">
      <dgm:prSet presAssocID="{6D3DD915-2540-4432-AC5D-71865BC15F68}" presName="hierChild1" presStyleCnt="0">
        <dgm:presLayoutVars>
          <dgm:orgChart val="1"/>
          <dgm:chPref val="1"/>
          <dgm:dir/>
          <dgm:animOne val="branch"/>
          <dgm:animLvl val="lvl"/>
          <dgm:resizeHandles/>
        </dgm:presLayoutVars>
      </dgm:prSet>
      <dgm:spPr/>
    </dgm:pt>
    <dgm:pt modelId="{9BC47889-7B53-471B-A2A7-BD1A4E6000E8}" type="pres">
      <dgm:prSet presAssocID="{378C0E6E-7845-4DDA-A4D9-E5B4204DBB6A}" presName="hierRoot1" presStyleCnt="0">
        <dgm:presLayoutVars>
          <dgm:hierBranch val="init"/>
        </dgm:presLayoutVars>
      </dgm:prSet>
      <dgm:spPr/>
    </dgm:pt>
    <dgm:pt modelId="{F1E5D038-46AC-44D5-8919-ECD976883079}" type="pres">
      <dgm:prSet presAssocID="{378C0E6E-7845-4DDA-A4D9-E5B4204DBB6A}" presName="rootComposite1" presStyleCnt="0"/>
      <dgm:spPr/>
    </dgm:pt>
    <dgm:pt modelId="{FA7065B6-856D-4627-BC6D-CC4BAD8D2815}" type="pres">
      <dgm:prSet presAssocID="{378C0E6E-7845-4DDA-A4D9-E5B4204DBB6A}" presName="rootText1" presStyleLbl="node0" presStyleIdx="0" presStyleCnt="1" custScaleX="239326">
        <dgm:presLayoutVars>
          <dgm:chMax/>
          <dgm:chPref val="3"/>
        </dgm:presLayoutVars>
      </dgm:prSet>
      <dgm:spPr/>
    </dgm:pt>
    <dgm:pt modelId="{1DED5101-6D9A-4FCF-893E-C1B9652E4C44}" type="pres">
      <dgm:prSet presAssocID="{378C0E6E-7845-4DDA-A4D9-E5B4204DBB6A}" presName="titleText1" presStyleLbl="fgAcc0" presStyleIdx="0" presStyleCnt="1" custAng="0" custFlipHor="1" custScaleX="5093" custScaleY="69579">
        <dgm:presLayoutVars>
          <dgm:chMax val="0"/>
          <dgm:chPref val="0"/>
        </dgm:presLayoutVars>
      </dgm:prSet>
      <dgm:spPr/>
    </dgm:pt>
    <dgm:pt modelId="{BEEA4897-A76C-425A-95D0-C9D1CFC08780}" type="pres">
      <dgm:prSet presAssocID="{378C0E6E-7845-4DDA-A4D9-E5B4204DBB6A}" presName="rootConnector1" presStyleLbl="node1" presStyleIdx="0" presStyleCnt="2"/>
      <dgm:spPr/>
    </dgm:pt>
    <dgm:pt modelId="{E4C46352-58FB-436C-861C-D6B8DCAFC9BA}" type="pres">
      <dgm:prSet presAssocID="{378C0E6E-7845-4DDA-A4D9-E5B4204DBB6A}" presName="hierChild2" presStyleCnt="0"/>
      <dgm:spPr/>
    </dgm:pt>
    <dgm:pt modelId="{9ADCD3E7-19A9-4080-82C1-96A146E2D148}" type="pres">
      <dgm:prSet presAssocID="{785C42D9-9033-4A6F-A78F-9206AE64933B}" presName="Name37" presStyleLbl="parChTrans1D2" presStyleIdx="0" presStyleCnt="2"/>
      <dgm:spPr/>
    </dgm:pt>
    <dgm:pt modelId="{A8A7479B-2148-4CB9-9952-CD0F7BBD8463}" type="pres">
      <dgm:prSet presAssocID="{3B0F1AF2-D5AB-4CC0-82CD-F755696B7290}" presName="hierRoot2" presStyleCnt="0">
        <dgm:presLayoutVars>
          <dgm:hierBranch val="init"/>
        </dgm:presLayoutVars>
      </dgm:prSet>
      <dgm:spPr/>
    </dgm:pt>
    <dgm:pt modelId="{47196EA3-DD91-4C6A-AD8F-F6F0663F4844}" type="pres">
      <dgm:prSet presAssocID="{3B0F1AF2-D5AB-4CC0-82CD-F755696B7290}" presName="rootComposite" presStyleCnt="0"/>
      <dgm:spPr/>
    </dgm:pt>
    <dgm:pt modelId="{59758090-0F8B-4A56-BE2D-2EB267EA1613}" type="pres">
      <dgm:prSet presAssocID="{3B0F1AF2-D5AB-4CC0-82CD-F755696B7290}" presName="rootText" presStyleLbl="node1" presStyleIdx="0" presStyleCnt="2" custScaleX="185471">
        <dgm:presLayoutVars>
          <dgm:chMax/>
          <dgm:chPref val="3"/>
        </dgm:presLayoutVars>
      </dgm:prSet>
      <dgm:spPr/>
    </dgm:pt>
    <dgm:pt modelId="{CDA9D048-D2F3-406E-A8EE-D2C54EC825B9}" type="pres">
      <dgm:prSet presAssocID="{3B0F1AF2-D5AB-4CC0-82CD-F755696B7290}" presName="titleText2" presStyleLbl="fgAcc1" presStyleIdx="0" presStyleCnt="2" custFlipHor="1" custScaleX="5811" custScaleY="17263">
        <dgm:presLayoutVars>
          <dgm:chMax val="0"/>
          <dgm:chPref val="0"/>
        </dgm:presLayoutVars>
      </dgm:prSet>
      <dgm:spPr/>
    </dgm:pt>
    <dgm:pt modelId="{69794728-2823-458D-AAC3-06580F157DE5}" type="pres">
      <dgm:prSet presAssocID="{3B0F1AF2-D5AB-4CC0-82CD-F755696B7290}" presName="rootConnector" presStyleLbl="node2" presStyleIdx="0" presStyleCnt="0"/>
      <dgm:spPr/>
    </dgm:pt>
    <dgm:pt modelId="{015F715F-0217-41B7-B78C-75AA85DB5ED7}" type="pres">
      <dgm:prSet presAssocID="{3B0F1AF2-D5AB-4CC0-82CD-F755696B7290}" presName="hierChild4" presStyleCnt="0"/>
      <dgm:spPr/>
    </dgm:pt>
    <dgm:pt modelId="{EBB9BEF8-AD44-44A3-8548-F55B332CCF7F}" type="pres">
      <dgm:prSet presAssocID="{3B0F1AF2-D5AB-4CC0-82CD-F755696B7290}" presName="hierChild5" presStyleCnt="0"/>
      <dgm:spPr/>
    </dgm:pt>
    <dgm:pt modelId="{D14EFCBC-0601-408B-B229-F79210A693AB}" type="pres">
      <dgm:prSet presAssocID="{2C3FB6CF-CD59-43D0-9C69-DD1B5893939B}" presName="Name37" presStyleLbl="parChTrans1D2" presStyleIdx="1" presStyleCnt="2"/>
      <dgm:spPr/>
    </dgm:pt>
    <dgm:pt modelId="{44E8D423-F447-430D-A054-73F475038190}" type="pres">
      <dgm:prSet presAssocID="{87F4BBC0-0EB0-4D1E-B89A-8E63145F9AA5}" presName="hierRoot2" presStyleCnt="0">
        <dgm:presLayoutVars>
          <dgm:hierBranch val="init"/>
        </dgm:presLayoutVars>
      </dgm:prSet>
      <dgm:spPr/>
    </dgm:pt>
    <dgm:pt modelId="{39A85A88-D16A-4ABA-A714-4E8E645FA350}" type="pres">
      <dgm:prSet presAssocID="{87F4BBC0-0EB0-4D1E-B89A-8E63145F9AA5}" presName="rootComposite" presStyleCnt="0"/>
      <dgm:spPr/>
    </dgm:pt>
    <dgm:pt modelId="{52354F3E-3441-4B3C-A342-8DEBDEB8FA7B}" type="pres">
      <dgm:prSet presAssocID="{87F4BBC0-0EB0-4D1E-B89A-8E63145F9AA5}" presName="rootText" presStyleLbl="node1" presStyleIdx="1" presStyleCnt="2" custScaleX="168221">
        <dgm:presLayoutVars>
          <dgm:chMax/>
          <dgm:chPref val="3"/>
        </dgm:presLayoutVars>
      </dgm:prSet>
      <dgm:spPr/>
    </dgm:pt>
    <dgm:pt modelId="{D551568D-A74D-4EA3-9C92-8A3AEBA9EB60}" type="pres">
      <dgm:prSet presAssocID="{87F4BBC0-0EB0-4D1E-B89A-8E63145F9AA5}" presName="titleText2" presStyleLbl="fgAcc1" presStyleIdx="1" presStyleCnt="2" custAng="0" custScaleX="14875" custScaleY="100965">
        <dgm:presLayoutVars>
          <dgm:chMax val="0"/>
          <dgm:chPref val="0"/>
        </dgm:presLayoutVars>
      </dgm:prSet>
      <dgm:spPr/>
    </dgm:pt>
    <dgm:pt modelId="{297CCC85-5C1D-4894-8714-4359C5E607FE}" type="pres">
      <dgm:prSet presAssocID="{87F4BBC0-0EB0-4D1E-B89A-8E63145F9AA5}" presName="rootConnector" presStyleLbl="node2" presStyleIdx="0" presStyleCnt="0"/>
      <dgm:spPr/>
    </dgm:pt>
    <dgm:pt modelId="{E7160450-6151-4B46-9C1A-1FB608C66425}" type="pres">
      <dgm:prSet presAssocID="{87F4BBC0-0EB0-4D1E-B89A-8E63145F9AA5}" presName="hierChild4" presStyleCnt="0"/>
      <dgm:spPr/>
    </dgm:pt>
    <dgm:pt modelId="{9DF38FDA-F832-45A5-B315-553CF87CE566}" type="pres">
      <dgm:prSet presAssocID="{87F4BBC0-0EB0-4D1E-B89A-8E63145F9AA5}" presName="hierChild5" presStyleCnt="0"/>
      <dgm:spPr/>
    </dgm:pt>
    <dgm:pt modelId="{61FE00AF-125D-4525-A409-91B3500BA134}" type="pres">
      <dgm:prSet presAssocID="{378C0E6E-7845-4DDA-A4D9-E5B4204DBB6A}" presName="hierChild3" presStyleCnt="0"/>
      <dgm:spPr/>
    </dgm:pt>
  </dgm:ptLst>
  <dgm:cxnLst>
    <dgm:cxn modelId="{67461806-3631-4F1C-A28B-51A577D9BE41}" srcId="{378C0E6E-7845-4DDA-A4D9-E5B4204DBB6A}" destId="{87F4BBC0-0EB0-4D1E-B89A-8E63145F9AA5}" srcOrd="1" destOrd="0" parTransId="{2C3FB6CF-CD59-43D0-9C69-DD1B5893939B}" sibTransId="{9CA58D9A-02C6-417D-891F-B8905D8AA560}"/>
    <dgm:cxn modelId="{3E39BC08-FF62-49BA-8239-EF63141CB487}" srcId="{6D3DD915-2540-4432-AC5D-71865BC15F68}" destId="{378C0E6E-7845-4DDA-A4D9-E5B4204DBB6A}" srcOrd="0" destOrd="0" parTransId="{AF2F4969-1AFF-42F4-BA99-D1B463146CF6}" sibTransId="{7EA5376E-5505-42F7-8A1E-A088C2380BA2}"/>
    <dgm:cxn modelId="{8574D217-3568-41EE-B2CF-E54932140732}" type="presOf" srcId="{3B0F1AF2-D5AB-4CC0-82CD-F755696B7290}" destId="{69794728-2823-458D-AAC3-06580F157DE5}" srcOrd="1" destOrd="0" presId="urn:microsoft.com/office/officeart/2008/layout/NameandTitleOrganizationalChart"/>
    <dgm:cxn modelId="{A3545420-A18D-466E-B4CD-D1BC544B53B2}" type="presOf" srcId="{A50F1682-88A9-4256-9217-EC7A5939CD69}" destId="{CDA9D048-D2F3-406E-A8EE-D2C54EC825B9}" srcOrd="0" destOrd="0" presId="urn:microsoft.com/office/officeart/2008/layout/NameandTitleOrganizationalChart"/>
    <dgm:cxn modelId="{82634529-74DB-47AE-86B4-606229C85DEB}" type="presOf" srcId="{3B0F1AF2-D5AB-4CC0-82CD-F755696B7290}" destId="{59758090-0F8B-4A56-BE2D-2EB267EA1613}" srcOrd="0" destOrd="0" presId="urn:microsoft.com/office/officeart/2008/layout/NameandTitleOrganizationalChart"/>
    <dgm:cxn modelId="{1714407C-776D-44A8-8C30-3B8D1D2E03C8}" type="presOf" srcId="{87F4BBC0-0EB0-4D1E-B89A-8E63145F9AA5}" destId="{297CCC85-5C1D-4894-8714-4359C5E607FE}" srcOrd="1" destOrd="0" presId="urn:microsoft.com/office/officeart/2008/layout/NameandTitleOrganizationalChart"/>
    <dgm:cxn modelId="{5276DB8D-F99D-4BC0-879A-1307049211C0}" type="presOf" srcId="{2C3FB6CF-CD59-43D0-9C69-DD1B5893939B}" destId="{D14EFCBC-0601-408B-B229-F79210A693AB}" srcOrd="0" destOrd="0" presId="urn:microsoft.com/office/officeart/2008/layout/NameandTitleOrganizationalChart"/>
    <dgm:cxn modelId="{F40896AF-D7E1-439B-9824-545703AB1CB8}" type="presOf" srcId="{785C42D9-9033-4A6F-A78F-9206AE64933B}" destId="{9ADCD3E7-19A9-4080-82C1-96A146E2D148}" srcOrd="0" destOrd="0" presId="urn:microsoft.com/office/officeart/2008/layout/NameandTitleOrganizationalChart"/>
    <dgm:cxn modelId="{E3B608BF-AABF-40FC-8290-C8D0D82077B5}" type="presOf" srcId="{378C0E6E-7845-4DDA-A4D9-E5B4204DBB6A}" destId="{FA7065B6-856D-4627-BC6D-CC4BAD8D2815}" srcOrd="0" destOrd="0" presId="urn:microsoft.com/office/officeart/2008/layout/NameandTitleOrganizationalChart"/>
    <dgm:cxn modelId="{37420EC8-AB04-44C1-943D-F077C7B95C0E}" type="presOf" srcId="{9CA58D9A-02C6-417D-891F-B8905D8AA560}" destId="{D551568D-A74D-4EA3-9C92-8A3AEBA9EB60}" srcOrd="0" destOrd="0" presId="urn:microsoft.com/office/officeart/2008/layout/NameandTitleOrganizationalChart"/>
    <dgm:cxn modelId="{B25D2CCA-0730-4670-9F1B-71784C8FA4B0}" type="presOf" srcId="{87F4BBC0-0EB0-4D1E-B89A-8E63145F9AA5}" destId="{52354F3E-3441-4B3C-A342-8DEBDEB8FA7B}" srcOrd="0" destOrd="0" presId="urn:microsoft.com/office/officeart/2008/layout/NameandTitleOrganizationalChart"/>
    <dgm:cxn modelId="{BECF4BD7-F74E-49BF-BC3B-6A192ABB6C70}" type="presOf" srcId="{7EA5376E-5505-42F7-8A1E-A088C2380BA2}" destId="{1DED5101-6D9A-4FCF-893E-C1B9652E4C44}" srcOrd="0" destOrd="0" presId="urn:microsoft.com/office/officeart/2008/layout/NameandTitleOrganizationalChart"/>
    <dgm:cxn modelId="{CC2B97DA-3ECA-4861-98ED-0A816361F0AF}" srcId="{378C0E6E-7845-4DDA-A4D9-E5B4204DBB6A}" destId="{3B0F1AF2-D5AB-4CC0-82CD-F755696B7290}" srcOrd="0" destOrd="0" parTransId="{785C42D9-9033-4A6F-A78F-9206AE64933B}" sibTransId="{A50F1682-88A9-4256-9217-EC7A5939CD69}"/>
    <dgm:cxn modelId="{2F419CDD-32B3-4D63-BC37-7ECAC43666A4}" type="presOf" srcId="{378C0E6E-7845-4DDA-A4D9-E5B4204DBB6A}" destId="{BEEA4897-A76C-425A-95D0-C9D1CFC08780}" srcOrd="1" destOrd="0" presId="urn:microsoft.com/office/officeart/2008/layout/NameandTitleOrganizationalChart"/>
    <dgm:cxn modelId="{CA3ECCFB-8A90-48F3-A180-3FE68B20DEA8}" type="presOf" srcId="{6D3DD915-2540-4432-AC5D-71865BC15F68}" destId="{C5128601-3135-47FE-A1A4-A3F2661CB3BF}" srcOrd="0" destOrd="0" presId="urn:microsoft.com/office/officeart/2008/layout/NameandTitleOrganizationalChart"/>
    <dgm:cxn modelId="{22205A90-EBE1-48D5-A656-4C7A7FD650CA}" type="presParOf" srcId="{C5128601-3135-47FE-A1A4-A3F2661CB3BF}" destId="{9BC47889-7B53-471B-A2A7-BD1A4E6000E8}" srcOrd="0" destOrd="0" presId="urn:microsoft.com/office/officeart/2008/layout/NameandTitleOrganizationalChart"/>
    <dgm:cxn modelId="{326E0557-0CAF-4B33-BEF6-6F3B379F4407}" type="presParOf" srcId="{9BC47889-7B53-471B-A2A7-BD1A4E6000E8}" destId="{F1E5D038-46AC-44D5-8919-ECD976883079}" srcOrd="0" destOrd="0" presId="urn:microsoft.com/office/officeart/2008/layout/NameandTitleOrganizationalChart"/>
    <dgm:cxn modelId="{CAB3F8A0-4BFB-4BAA-99EC-EAFBD3BEAE18}" type="presParOf" srcId="{F1E5D038-46AC-44D5-8919-ECD976883079}" destId="{FA7065B6-856D-4627-BC6D-CC4BAD8D2815}" srcOrd="0" destOrd="0" presId="urn:microsoft.com/office/officeart/2008/layout/NameandTitleOrganizationalChart"/>
    <dgm:cxn modelId="{768728A7-C5C1-415F-A26E-0D5A3E69590A}" type="presParOf" srcId="{F1E5D038-46AC-44D5-8919-ECD976883079}" destId="{1DED5101-6D9A-4FCF-893E-C1B9652E4C44}" srcOrd="1" destOrd="0" presId="urn:microsoft.com/office/officeart/2008/layout/NameandTitleOrganizationalChart"/>
    <dgm:cxn modelId="{DC0C956E-0F93-4835-AC73-ABAFE8F8B15A}" type="presParOf" srcId="{F1E5D038-46AC-44D5-8919-ECD976883079}" destId="{BEEA4897-A76C-425A-95D0-C9D1CFC08780}" srcOrd="2" destOrd="0" presId="urn:microsoft.com/office/officeart/2008/layout/NameandTitleOrganizationalChart"/>
    <dgm:cxn modelId="{71D62D7A-0E44-4249-9D23-045794C74457}" type="presParOf" srcId="{9BC47889-7B53-471B-A2A7-BD1A4E6000E8}" destId="{E4C46352-58FB-436C-861C-D6B8DCAFC9BA}" srcOrd="1" destOrd="0" presId="urn:microsoft.com/office/officeart/2008/layout/NameandTitleOrganizationalChart"/>
    <dgm:cxn modelId="{6FA740F6-90F5-4D3C-A9D3-5392FD30DAD2}" type="presParOf" srcId="{E4C46352-58FB-436C-861C-D6B8DCAFC9BA}" destId="{9ADCD3E7-19A9-4080-82C1-96A146E2D148}" srcOrd="0" destOrd="0" presId="urn:microsoft.com/office/officeart/2008/layout/NameandTitleOrganizationalChart"/>
    <dgm:cxn modelId="{76C89806-8A80-4D0B-962A-B3DFE169F550}" type="presParOf" srcId="{E4C46352-58FB-436C-861C-D6B8DCAFC9BA}" destId="{A8A7479B-2148-4CB9-9952-CD0F7BBD8463}" srcOrd="1" destOrd="0" presId="urn:microsoft.com/office/officeart/2008/layout/NameandTitleOrganizationalChart"/>
    <dgm:cxn modelId="{F162BA66-450C-4D38-8A00-BE5444ECEDDC}" type="presParOf" srcId="{A8A7479B-2148-4CB9-9952-CD0F7BBD8463}" destId="{47196EA3-DD91-4C6A-AD8F-F6F0663F4844}" srcOrd="0" destOrd="0" presId="urn:microsoft.com/office/officeart/2008/layout/NameandTitleOrganizationalChart"/>
    <dgm:cxn modelId="{0894DB97-FBD0-43DB-8E51-2478210F98F6}" type="presParOf" srcId="{47196EA3-DD91-4C6A-AD8F-F6F0663F4844}" destId="{59758090-0F8B-4A56-BE2D-2EB267EA1613}" srcOrd="0" destOrd="0" presId="urn:microsoft.com/office/officeart/2008/layout/NameandTitleOrganizationalChart"/>
    <dgm:cxn modelId="{50916F89-876F-4383-B731-CCE76BB696AC}" type="presParOf" srcId="{47196EA3-DD91-4C6A-AD8F-F6F0663F4844}" destId="{CDA9D048-D2F3-406E-A8EE-D2C54EC825B9}" srcOrd="1" destOrd="0" presId="urn:microsoft.com/office/officeart/2008/layout/NameandTitleOrganizationalChart"/>
    <dgm:cxn modelId="{EE263873-04DC-412A-AFC6-9A29D7E5A5A0}" type="presParOf" srcId="{47196EA3-DD91-4C6A-AD8F-F6F0663F4844}" destId="{69794728-2823-458D-AAC3-06580F157DE5}" srcOrd="2" destOrd="0" presId="urn:microsoft.com/office/officeart/2008/layout/NameandTitleOrganizationalChart"/>
    <dgm:cxn modelId="{8033E9A7-73BD-4F2D-A98F-E870E60280FE}" type="presParOf" srcId="{A8A7479B-2148-4CB9-9952-CD0F7BBD8463}" destId="{015F715F-0217-41B7-B78C-75AA85DB5ED7}" srcOrd="1" destOrd="0" presId="urn:microsoft.com/office/officeart/2008/layout/NameandTitleOrganizationalChart"/>
    <dgm:cxn modelId="{FC2F9B1A-6B50-4087-8977-5EF9CCBD9453}" type="presParOf" srcId="{A8A7479B-2148-4CB9-9952-CD0F7BBD8463}" destId="{EBB9BEF8-AD44-44A3-8548-F55B332CCF7F}" srcOrd="2" destOrd="0" presId="urn:microsoft.com/office/officeart/2008/layout/NameandTitleOrganizationalChart"/>
    <dgm:cxn modelId="{6E47A043-2EAF-40D7-A15D-F673B1D34209}" type="presParOf" srcId="{E4C46352-58FB-436C-861C-D6B8DCAFC9BA}" destId="{D14EFCBC-0601-408B-B229-F79210A693AB}" srcOrd="2" destOrd="0" presId="urn:microsoft.com/office/officeart/2008/layout/NameandTitleOrganizationalChart"/>
    <dgm:cxn modelId="{7C1ABDA4-1B03-457F-81FC-B84C9C075E7B}" type="presParOf" srcId="{E4C46352-58FB-436C-861C-D6B8DCAFC9BA}" destId="{44E8D423-F447-430D-A054-73F475038190}" srcOrd="3" destOrd="0" presId="urn:microsoft.com/office/officeart/2008/layout/NameandTitleOrganizationalChart"/>
    <dgm:cxn modelId="{BE95270B-D22C-4195-9BA2-A670767C4DF2}" type="presParOf" srcId="{44E8D423-F447-430D-A054-73F475038190}" destId="{39A85A88-D16A-4ABA-A714-4E8E645FA350}" srcOrd="0" destOrd="0" presId="urn:microsoft.com/office/officeart/2008/layout/NameandTitleOrganizationalChart"/>
    <dgm:cxn modelId="{F97FC7B1-E963-483C-BE7D-324B45FCE306}" type="presParOf" srcId="{39A85A88-D16A-4ABA-A714-4E8E645FA350}" destId="{52354F3E-3441-4B3C-A342-8DEBDEB8FA7B}" srcOrd="0" destOrd="0" presId="urn:microsoft.com/office/officeart/2008/layout/NameandTitleOrganizationalChart"/>
    <dgm:cxn modelId="{CA2E75AB-EDFB-4529-B45D-D0FC1B0C2DC2}" type="presParOf" srcId="{39A85A88-D16A-4ABA-A714-4E8E645FA350}" destId="{D551568D-A74D-4EA3-9C92-8A3AEBA9EB60}" srcOrd="1" destOrd="0" presId="urn:microsoft.com/office/officeart/2008/layout/NameandTitleOrganizationalChart"/>
    <dgm:cxn modelId="{93EB847F-8F03-4C6A-A098-7C704F5EE3F3}" type="presParOf" srcId="{39A85A88-D16A-4ABA-A714-4E8E645FA350}" destId="{297CCC85-5C1D-4894-8714-4359C5E607FE}" srcOrd="2" destOrd="0" presId="urn:microsoft.com/office/officeart/2008/layout/NameandTitleOrganizationalChart"/>
    <dgm:cxn modelId="{3504EFB0-70B9-4ED1-BBB8-8A7BC1F8D657}" type="presParOf" srcId="{44E8D423-F447-430D-A054-73F475038190}" destId="{E7160450-6151-4B46-9C1A-1FB608C66425}" srcOrd="1" destOrd="0" presId="urn:microsoft.com/office/officeart/2008/layout/NameandTitleOrganizationalChart"/>
    <dgm:cxn modelId="{5B1BF51E-ADAE-46FD-8A8C-60B8847BE45D}" type="presParOf" srcId="{44E8D423-F447-430D-A054-73F475038190}" destId="{9DF38FDA-F832-45A5-B315-553CF87CE566}" srcOrd="2" destOrd="0" presId="urn:microsoft.com/office/officeart/2008/layout/NameandTitleOrganizationalChart"/>
    <dgm:cxn modelId="{5F2AE617-6174-4F69-9B82-AE1F15C9DD63}" type="presParOf" srcId="{9BC47889-7B53-471B-A2A7-BD1A4E6000E8}" destId="{61FE00AF-125D-4525-A409-91B3500BA134}" srcOrd="2" destOrd="0" presId="urn:microsoft.com/office/officeart/2008/layout/NameandTitleOrganizational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4EFCBC-0601-408B-B229-F79210A693AB}">
      <dsp:nvSpPr>
        <dsp:cNvPr id="0" name=""/>
        <dsp:cNvSpPr/>
      </dsp:nvSpPr>
      <dsp:spPr>
        <a:xfrm>
          <a:off x="4036101" y="1197521"/>
          <a:ext cx="2192571" cy="570850"/>
        </a:xfrm>
        <a:custGeom>
          <a:avLst/>
          <a:gdLst/>
          <a:ahLst/>
          <a:cxnLst/>
          <a:rect l="0" t="0" r="0" b="0"/>
          <a:pathLst>
            <a:path>
              <a:moveTo>
                <a:pt x="0" y="0"/>
              </a:moveTo>
              <a:lnTo>
                <a:pt x="0" y="318138"/>
              </a:lnTo>
              <a:lnTo>
                <a:pt x="2192571" y="318138"/>
              </a:lnTo>
              <a:lnTo>
                <a:pt x="2192571" y="5708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DCD3E7-19A9-4080-82C1-96A146E2D148}">
      <dsp:nvSpPr>
        <dsp:cNvPr id="0" name=""/>
        <dsp:cNvSpPr/>
      </dsp:nvSpPr>
      <dsp:spPr>
        <a:xfrm>
          <a:off x="2023949" y="1197521"/>
          <a:ext cx="2012152" cy="570850"/>
        </a:xfrm>
        <a:custGeom>
          <a:avLst/>
          <a:gdLst/>
          <a:ahLst/>
          <a:cxnLst/>
          <a:rect l="0" t="0" r="0" b="0"/>
          <a:pathLst>
            <a:path>
              <a:moveTo>
                <a:pt x="2012152" y="0"/>
              </a:moveTo>
              <a:lnTo>
                <a:pt x="2012152" y="318138"/>
              </a:lnTo>
              <a:lnTo>
                <a:pt x="0" y="318138"/>
              </a:lnTo>
              <a:lnTo>
                <a:pt x="0" y="5708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7065B6-856D-4627-BC6D-CC4BAD8D2815}">
      <dsp:nvSpPr>
        <dsp:cNvPr id="0" name=""/>
        <dsp:cNvSpPr/>
      </dsp:nvSpPr>
      <dsp:spPr>
        <a:xfrm>
          <a:off x="1532966" y="114469"/>
          <a:ext cx="5006269" cy="108305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152831" numCol="1" spcCol="1270" anchor="ctr" anchorCtr="0">
          <a:noAutofit/>
        </a:bodyPr>
        <a:lstStyle/>
        <a:p>
          <a:pPr marL="0" lvl="0" indent="0" algn="ctr" defTabSz="2222500" rtl="1">
            <a:lnSpc>
              <a:spcPct val="90000"/>
            </a:lnSpc>
            <a:spcBef>
              <a:spcPct val="0"/>
            </a:spcBef>
            <a:spcAft>
              <a:spcPct val="35000"/>
            </a:spcAft>
            <a:buNone/>
          </a:pPr>
          <a:r>
            <a:rPr lang="ar-SY" sz="5000" kern="1200" dirty="0"/>
            <a:t>الفكرة العامة للنص</a:t>
          </a:r>
        </a:p>
      </dsp:txBody>
      <dsp:txXfrm>
        <a:off x="1532966" y="114469"/>
        <a:ext cx="5006269" cy="1083051"/>
      </dsp:txXfrm>
    </dsp:sp>
    <dsp:sp modelId="{1DED5101-6D9A-4FCF-893E-C1B9652E4C44}">
      <dsp:nvSpPr>
        <dsp:cNvPr id="0" name=""/>
        <dsp:cNvSpPr/>
      </dsp:nvSpPr>
      <dsp:spPr>
        <a:xfrm flipH="1">
          <a:off x="4301933" y="1011755"/>
          <a:ext cx="95882" cy="25119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10795" rIns="43180" bIns="10795" numCol="1" spcCol="1270" anchor="ctr" anchorCtr="0">
          <a:noAutofit/>
        </a:bodyPr>
        <a:lstStyle/>
        <a:p>
          <a:pPr marL="0" lvl="0" indent="0" algn="ctr" defTabSz="755650" rtl="1">
            <a:lnSpc>
              <a:spcPct val="90000"/>
            </a:lnSpc>
            <a:spcBef>
              <a:spcPct val="0"/>
            </a:spcBef>
            <a:spcAft>
              <a:spcPct val="35000"/>
            </a:spcAft>
            <a:buNone/>
          </a:pPr>
          <a:endParaRPr lang="ar-SY" sz="1700" kern="1200"/>
        </a:p>
      </dsp:txBody>
      <dsp:txXfrm>
        <a:off x="4301933" y="1011755"/>
        <a:ext cx="95882" cy="251192"/>
      </dsp:txXfrm>
    </dsp:sp>
    <dsp:sp modelId="{59758090-0F8B-4A56-BE2D-2EB267EA1613}">
      <dsp:nvSpPr>
        <dsp:cNvPr id="0" name=""/>
        <dsp:cNvSpPr/>
      </dsp:nvSpPr>
      <dsp:spPr>
        <a:xfrm>
          <a:off x="84089" y="1768371"/>
          <a:ext cx="3879719" cy="108305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152831" numCol="1" spcCol="1270" anchor="ctr" anchorCtr="0">
          <a:noAutofit/>
        </a:bodyPr>
        <a:lstStyle/>
        <a:p>
          <a:pPr marL="0" lvl="0" indent="0" algn="ctr" defTabSz="1955800" rtl="1">
            <a:lnSpc>
              <a:spcPct val="90000"/>
            </a:lnSpc>
            <a:spcBef>
              <a:spcPct val="0"/>
            </a:spcBef>
            <a:spcAft>
              <a:spcPct val="35000"/>
            </a:spcAft>
            <a:buNone/>
          </a:pPr>
          <a:r>
            <a:rPr lang="ar-SY" sz="4400" kern="1200" dirty="0"/>
            <a:t>فكرة رئيسية 2</a:t>
          </a:r>
        </a:p>
      </dsp:txBody>
      <dsp:txXfrm>
        <a:off x="84089" y="1768371"/>
        <a:ext cx="3879719" cy="1083051"/>
      </dsp:txXfrm>
    </dsp:sp>
    <dsp:sp modelId="{CDA9D048-D2F3-406E-A8EE-D2C54EC825B9}">
      <dsp:nvSpPr>
        <dsp:cNvPr id="0" name=""/>
        <dsp:cNvSpPr/>
      </dsp:nvSpPr>
      <dsp:spPr>
        <a:xfrm flipH="1">
          <a:off x="2283021" y="2760092"/>
          <a:ext cx="109400" cy="6232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3175" rIns="12700" bIns="3175" numCol="1" spcCol="1270" anchor="ctr" anchorCtr="0">
          <a:noAutofit/>
        </a:bodyPr>
        <a:lstStyle/>
        <a:p>
          <a:pPr marL="0" lvl="0" indent="0" algn="ctr" defTabSz="222250" rtl="1">
            <a:lnSpc>
              <a:spcPct val="90000"/>
            </a:lnSpc>
            <a:spcBef>
              <a:spcPct val="0"/>
            </a:spcBef>
            <a:spcAft>
              <a:spcPct val="35000"/>
            </a:spcAft>
            <a:buNone/>
          </a:pPr>
          <a:endParaRPr lang="ar-SY" sz="500" kern="1200"/>
        </a:p>
      </dsp:txBody>
      <dsp:txXfrm>
        <a:off x="2283021" y="2760092"/>
        <a:ext cx="109400" cy="62322"/>
      </dsp:txXfrm>
    </dsp:sp>
    <dsp:sp modelId="{52354F3E-3441-4B3C-A342-8DEBDEB8FA7B}">
      <dsp:nvSpPr>
        <dsp:cNvPr id="0" name=""/>
        <dsp:cNvSpPr/>
      </dsp:nvSpPr>
      <dsp:spPr>
        <a:xfrm>
          <a:off x="4469233" y="1768371"/>
          <a:ext cx="3518880" cy="108305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152831" numCol="1" spcCol="1270" anchor="ctr" anchorCtr="0">
          <a:noAutofit/>
        </a:bodyPr>
        <a:lstStyle/>
        <a:p>
          <a:pPr marL="0" lvl="0" indent="0" algn="ctr" defTabSz="1866900" rtl="1">
            <a:lnSpc>
              <a:spcPct val="90000"/>
            </a:lnSpc>
            <a:spcBef>
              <a:spcPct val="0"/>
            </a:spcBef>
            <a:spcAft>
              <a:spcPct val="35000"/>
            </a:spcAft>
            <a:buNone/>
          </a:pPr>
          <a:r>
            <a:rPr lang="ar-SY" sz="4200" kern="1200" dirty="0"/>
            <a:t>فكرة رئيسية 1</a:t>
          </a:r>
        </a:p>
      </dsp:txBody>
      <dsp:txXfrm>
        <a:off x="4469233" y="1768371"/>
        <a:ext cx="3518880" cy="1083051"/>
      </dsp:txXfrm>
    </dsp:sp>
    <dsp:sp modelId="{D551568D-A74D-4EA3-9C92-8A3AEBA9EB60}">
      <dsp:nvSpPr>
        <dsp:cNvPr id="0" name=""/>
        <dsp:cNvSpPr/>
      </dsp:nvSpPr>
      <dsp:spPr>
        <a:xfrm>
          <a:off x="6402425" y="2609003"/>
          <a:ext cx="280042" cy="364501"/>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500" tIns="15875" rIns="63500" bIns="15875" numCol="1" spcCol="1270" anchor="ctr" anchorCtr="0">
          <a:noAutofit/>
        </a:bodyPr>
        <a:lstStyle/>
        <a:p>
          <a:pPr marL="0" lvl="0" indent="0" algn="ctr" defTabSz="1111250" rtl="1">
            <a:lnSpc>
              <a:spcPct val="90000"/>
            </a:lnSpc>
            <a:spcBef>
              <a:spcPct val="0"/>
            </a:spcBef>
            <a:spcAft>
              <a:spcPct val="35000"/>
            </a:spcAft>
            <a:buNone/>
          </a:pPr>
          <a:endParaRPr lang="ar-SY" sz="2500" kern="1200"/>
        </a:p>
      </dsp:txBody>
      <dsp:txXfrm>
        <a:off x="6402425" y="2609003"/>
        <a:ext cx="280042" cy="364501"/>
      </dsp:txXfrm>
    </dsp:sp>
  </dsp:spTree>
</dsp:drawing>
</file>

<file path=ppt/diagrams/layout1.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3687018-D117-7A45-8E9B-B06732E9A126}" type="datetimeFigureOut">
              <a:rPr lang="en-US" smtClean="0"/>
              <a:t>9/9/2020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3707573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687018-D117-7A45-8E9B-B06732E9A126}" type="datetimeFigureOut">
              <a:rPr lang="en-US" smtClean="0"/>
              <a:t>9/9/2020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2533092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687018-D117-7A45-8E9B-B06732E9A126}" type="datetimeFigureOut">
              <a:rPr lang="en-US" smtClean="0"/>
              <a:t>9/9/2020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1608953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687018-D117-7A45-8E9B-B06732E9A126}" type="datetimeFigureOut">
              <a:rPr lang="en-US" smtClean="0"/>
              <a:t>9/9/2020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3223808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687018-D117-7A45-8E9B-B06732E9A126}" type="datetimeFigureOut">
              <a:rPr lang="en-US" smtClean="0"/>
              <a:t>9/9/2020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1790636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3687018-D117-7A45-8E9B-B06732E9A126}" type="datetimeFigureOut">
              <a:rPr lang="en-US" smtClean="0"/>
              <a:t>9/9/2020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1945894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3687018-D117-7A45-8E9B-B06732E9A126}" type="datetimeFigureOut">
              <a:rPr lang="en-US" smtClean="0"/>
              <a:t>9/9/2020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12016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3687018-D117-7A45-8E9B-B06732E9A126}" type="datetimeFigureOut">
              <a:rPr lang="en-US" smtClean="0"/>
              <a:t>9/9/2020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3512942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687018-D117-7A45-8E9B-B06732E9A126}" type="datetimeFigureOut">
              <a:rPr lang="en-US" smtClean="0"/>
              <a:t>9/9/2020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1453249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687018-D117-7A45-8E9B-B06732E9A126}" type="datetimeFigureOut">
              <a:rPr lang="en-US" smtClean="0"/>
              <a:t>9/9/2020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2212587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687018-D117-7A45-8E9B-B06732E9A126}" type="datetimeFigureOut">
              <a:rPr lang="en-US" smtClean="0"/>
              <a:t>9/9/2020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2569298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687018-D117-7A45-8E9B-B06732E9A126}" type="datetimeFigureOut">
              <a:rPr lang="en-US" smtClean="0"/>
              <a:t>9/9/2020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75A126-7E84-D747-AF92-EC0B93F1AB61}" type="slidenum">
              <a:rPr lang="en-US" smtClean="0"/>
              <a:t>‹#›</a:t>
            </a:fld>
            <a:endParaRPr lang="en-US"/>
          </a:p>
        </p:txBody>
      </p:sp>
    </p:spTree>
    <p:extLst>
      <p:ext uri="{BB962C8B-B14F-4D97-AF65-F5344CB8AC3E}">
        <p14:creationId xmlns:p14="http://schemas.microsoft.com/office/powerpoint/2010/main" val="279908838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42470" y="4691920"/>
            <a:ext cx="3761405" cy="1124263"/>
          </a:xfrm>
        </p:spPr>
        <p:txBody>
          <a:bodyPr>
            <a:normAutofit fontScale="90000"/>
          </a:bodyPr>
          <a:lstStyle/>
          <a:p>
            <a:r>
              <a:rPr lang="ar-SY" dirty="0"/>
              <a:t>معارف ومهارات</a:t>
            </a:r>
            <a:br>
              <a:rPr lang="ar-SY" dirty="0"/>
            </a:br>
            <a:r>
              <a:rPr lang="ar-SY" dirty="0"/>
              <a:t>أنشطة تقويمية</a:t>
            </a:r>
            <a:br>
              <a:rPr lang="ar-SY" dirty="0"/>
            </a:br>
            <a:r>
              <a:rPr lang="ar-SY" dirty="0"/>
              <a:t>الفواكه</a:t>
            </a:r>
            <a:endParaRPr lang="en-US" dirty="0"/>
          </a:p>
        </p:txBody>
      </p:sp>
    </p:spTree>
    <p:extLst>
      <p:ext uri="{BB962C8B-B14F-4D97-AF65-F5344CB8AC3E}">
        <p14:creationId xmlns:p14="http://schemas.microsoft.com/office/powerpoint/2010/main" val="1698741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19725"/>
            <a:ext cx="8117174" cy="569626"/>
          </a:xfrm>
        </p:spPr>
        <p:txBody>
          <a:bodyPr>
            <a:normAutofit/>
          </a:bodyPr>
          <a:lstStyle/>
          <a:p>
            <a:r>
              <a:rPr lang="ar-SY" sz="2000" b="1" i="0" u="none" strike="noStrike" baseline="0" dirty="0">
                <a:latin typeface="AXtYasmineLight"/>
              </a:rPr>
              <a:t>عزيزي التلميذ في هذا الدرسِ سنقدّم لكَ بعض الأنشطةِ التقويميّةِ لإثراءِ ما اكتسبتهُ من معلوماتٍ.</a:t>
            </a:r>
            <a:endParaRPr lang="en-US" sz="3600" b="1" dirty="0"/>
          </a:p>
        </p:txBody>
      </p:sp>
      <p:pic>
        <p:nvPicPr>
          <p:cNvPr id="5" name="عنصر نائب للمحتوى 4">
            <a:extLst>
              <a:ext uri="{FF2B5EF4-FFF2-40B4-BE49-F238E27FC236}">
                <a16:creationId xmlns:a16="http://schemas.microsoft.com/office/drawing/2014/main" id="{FE6FDA3E-78BB-4526-9C50-A5A4A2D9C53F}"/>
              </a:ext>
            </a:extLst>
          </p:cNvPr>
          <p:cNvPicPr>
            <a:picLocks noGrp="1" noChangeAspect="1"/>
          </p:cNvPicPr>
          <p:nvPr>
            <p:ph idx="1"/>
          </p:nvPr>
        </p:nvPicPr>
        <p:blipFill>
          <a:blip r:embed="rId3"/>
          <a:stretch>
            <a:fillRect/>
          </a:stretch>
        </p:blipFill>
        <p:spPr>
          <a:xfrm>
            <a:off x="457200" y="989013"/>
            <a:ext cx="8117174" cy="3723976"/>
          </a:xfrm>
        </p:spPr>
      </p:pic>
      <p:sp>
        <p:nvSpPr>
          <p:cNvPr id="6" name="فقاعة التفكير: على شكل سحابة 5">
            <a:extLst>
              <a:ext uri="{FF2B5EF4-FFF2-40B4-BE49-F238E27FC236}">
                <a16:creationId xmlns:a16="http://schemas.microsoft.com/office/drawing/2014/main" id="{87E73B8B-8442-4B50-BFC4-C3E99F01E4E5}"/>
              </a:ext>
            </a:extLst>
          </p:cNvPr>
          <p:cNvSpPr/>
          <p:nvPr/>
        </p:nvSpPr>
        <p:spPr>
          <a:xfrm>
            <a:off x="2773180" y="5036695"/>
            <a:ext cx="4347147" cy="1109272"/>
          </a:xfrm>
          <a:prstGeom prst="cloudCallou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1" anchor="ctr"/>
          <a:lstStyle/>
          <a:p>
            <a:pPr algn="ctr"/>
            <a:r>
              <a:rPr lang="ar-SY" sz="2000" b="1" i="0" u="none" strike="noStrike" baseline="0" dirty="0">
                <a:solidFill>
                  <a:schemeClr val="tx1"/>
                </a:solidFill>
                <a:latin typeface="AXtYasmineBold"/>
              </a:rPr>
              <a:t>والآن تعالَ نقرأ معاً الفقرةَ الآتية</a:t>
            </a:r>
            <a:endParaRPr lang="ar-SY" sz="2000" dirty="0">
              <a:solidFill>
                <a:schemeClr val="tx1"/>
              </a:solidFill>
            </a:endParaRPr>
          </a:p>
        </p:txBody>
      </p:sp>
    </p:spTree>
    <p:extLst>
      <p:ext uri="{BB962C8B-B14F-4D97-AF65-F5344CB8AC3E}">
        <p14:creationId xmlns:p14="http://schemas.microsoft.com/office/powerpoint/2010/main" val="2018158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49704"/>
            <a:ext cx="8117174" cy="719529"/>
          </a:xfrm>
        </p:spPr>
        <p:txBody>
          <a:bodyPr>
            <a:normAutofit fontScale="90000"/>
          </a:bodyPr>
          <a:lstStyle/>
          <a:p>
            <a:r>
              <a:rPr lang="ar-SY" dirty="0">
                <a:solidFill>
                  <a:srgbClr val="FF0000"/>
                </a:solidFill>
              </a:rPr>
              <a:t>الفواكه</a:t>
            </a:r>
            <a:endParaRPr lang="en-US" dirty="0">
              <a:solidFill>
                <a:srgbClr val="FF0000"/>
              </a:solidFill>
            </a:endParaRPr>
          </a:p>
        </p:txBody>
      </p:sp>
      <p:sp>
        <p:nvSpPr>
          <p:cNvPr id="3" name="Content Placeholder 2"/>
          <p:cNvSpPr>
            <a:spLocks noGrp="1"/>
          </p:cNvSpPr>
          <p:nvPr>
            <p:ph idx="1"/>
          </p:nvPr>
        </p:nvSpPr>
        <p:spPr>
          <a:xfrm>
            <a:off x="457200" y="1169234"/>
            <a:ext cx="8117174" cy="4956930"/>
          </a:xfrm>
        </p:spPr>
        <p:txBody>
          <a:bodyPr>
            <a:noAutofit/>
          </a:bodyPr>
          <a:lstStyle/>
          <a:p>
            <a:pPr marL="0" indent="0" algn="r">
              <a:buNone/>
            </a:pPr>
            <a:r>
              <a:rPr lang="ar-SY" sz="2800" b="0" i="0" u="none" strike="noStrike" baseline="0" dirty="0">
                <a:latin typeface="AXtYasmineLight"/>
              </a:rPr>
              <a:t>في الطّبيعةِ صيدليّةٌ غنيَّةٌ، ولكنّنــــــا قَد نغمِض أَعيُنَنَا عَنها، ولا نراهــا، وهيَ الفــــاكهةُ، فالقِشرةُ الدّاخليّةُ للّيمونِ والبُرتقالِ تَحتوِي مادّةً كيماوِيّةً تُســــاعدُ على التّخفيفِ مِن آلامِ الأورامِ، ولا سيّما أورامِ الجِلدِ، والبِطّيخُ إِضـــــافةً إِلى لَذّةِ طَعمِهِ، يُفيدُ في عِلاجِ الكَثيرِ مِنَ الأمراض والأَورامِ ، كمَا قـــــــالَ الطّبيبُ العَرَبِيّ ابنُ سينا، إضافَةً إِلى أنّهُ يُنَقّي الدّمَ، ويُنعِشُ الجِسمَ في الأَجواءِ الحَارّةِ، فانظُرُوا كَم نَخسر مِنَ الفَـــوائِدِ عندَما نَرمِي قِشرَ البُرتُقالِ واللّيمونِ، وعندَما لا نَأكلُ البِطّيخَةَ حتى بِذورهـــــــــــــــا.</a:t>
            </a:r>
            <a:endParaRPr lang="en-US" sz="2800" dirty="0"/>
          </a:p>
        </p:txBody>
      </p:sp>
      <p:pic>
        <p:nvPicPr>
          <p:cNvPr id="5" name="صورة 4">
            <a:extLst>
              <a:ext uri="{FF2B5EF4-FFF2-40B4-BE49-F238E27FC236}">
                <a16:creationId xmlns:a16="http://schemas.microsoft.com/office/drawing/2014/main" id="{81A23731-C233-4358-991C-411886F6C2DB}"/>
              </a:ext>
            </a:extLst>
          </p:cNvPr>
          <p:cNvPicPr>
            <a:picLocks noChangeAspect="1"/>
          </p:cNvPicPr>
          <p:nvPr/>
        </p:nvPicPr>
        <p:blipFill>
          <a:blip r:embed="rId3"/>
          <a:stretch>
            <a:fillRect/>
          </a:stretch>
        </p:blipFill>
        <p:spPr>
          <a:xfrm>
            <a:off x="2960284" y="4391807"/>
            <a:ext cx="3815270" cy="1847850"/>
          </a:xfrm>
          <a:prstGeom prst="rect">
            <a:avLst/>
          </a:prstGeom>
        </p:spPr>
      </p:pic>
    </p:spTree>
    <p:extLst>
      <p:ext uri="{BB962C8B-B14F-4D97-AF65-F5344CB8AC3E}">
        <p14:creationId xmlns:p14="http://schemas.microsoft.com/office/powerpoint/2010/main" val="2848323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64695"/>
            <a:ext cx="8072203" cy="5661469"/>
          </a:xfrm>
        </p:spPr>
        <p:txBody>
          <a:bodyPr/>
          <a:lstStyle/>
          <a:p>
            <a:pPr marL="0" indent="0" algn="r">
              <a:buNone/>
            </a:pPr>
            <a:r>
              <a:rPr lang="en-US" dirty="0"/>
              <a:t> </a:t>
            </a:r>
            <a:r>
              <a:rPr lang="ar-SY" dirty="0"/>
              <a:t> - ما الفكرة العامة للنص ؟ وما الفكر الأساسية للنص ؟</a:t>
            </a:r>
            <a:endParaRPr lang="en-US" dirty="0"/>
          </a:p>
        </p:txBody>
      </p:sp>
      <p:graphicFrame>
        <p:nvGraphicFramePr>
          <p:cNvPr id="4" name="رسم تخطيطي 3">
            <a:extLst>
              <a:ext uri="{FF2B5EF4-FFF2-40B4-BE49-F238E27FC236}">
                <a16:creationId xmlns:a16="http://schemas.microsoft.com/office/drawing/2014/main" id="{47783E59-C6E4-467C-B7D6-8E220D99BE50}"/>
              </a:ext>
            </a:extLst>
          </p:cNvPr>
          <p:cNvGraphicFramePr/>
          <p:nvPr>
            <p:extLst>
              <p:ext uri="{D42A27DB-BD31-4B8C-83A1-F6EECF244321}">
                <p14:modId xmlns:p14="http://schemas.microsoft.com/office/powerpoint/2010/main" val="140371270"/>
              </p:ext>
            </p:extLst>
          </p:nvPr>
        </p:nvGraphicFramePr>
        <p:xfrm>
          <a:off x="457200" y="1229193"/>
          <a:ext cx="8072203" cy="30879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مستطيل: زوايا مستديرة 4">
            <a:extLst>
              <a:ext uri="{FF2B5EF4-FFF2-40B4-BE49-F238E27FC236}">
                <a16:creationId xmlns:a16="http://schemas.microsoft.com/office/drawing/2014/main" id="{743EBEA8-83BB-4428-833C-92F0359C1B86}"/>
              </a:ext>
            </a:extLst>
          </p:cNvPr>
          <p:cNvSpPr/>
          <p:nvPr/>
        </p:nvSpPr>
        <p:spPr>
          <a:xfrm>
            <a:off x="3256612" y="2218544"/>
            <a:ext cx="2473377" cy="554636"/>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1" anchor="ctr"/>
          <a:lstStyle/>
          <a:p>
            <a:pPr algn="ctr"/>
            <a:r>
              <a:rPr lang="ar-SY" sz="2400" b="1" dirty="0">
                <a:solidFill>
                  <a:schemeClr val="tx1"/>
                </a:solidFill>
              </a:rPr>
              <a:t>فوائد الفواكه</a:t>
            </a:r>
          </a:p>
        </p:txBody>
      </p:sp>
      <p:sp>
        <p:nvSpPr>
          <p:cNvPr id="7" name="مستطيل: زوايا مستديرة 6">
            <a:extLst>
              <a:ext uri="{FF2B5EF4-FFF2-40B4-BE49-F238E27FC236}">
                <a16:creationId xmlns:a16="http://schemas.microsoft.com/office/drawing/2014/main" id="{3BC5ED99-6B63-47D9-9537-13D8B5ECD86C}"/>
              </a:ext>
            </a:extLst>
          </p:cNvPr>
          <p:cNvSpPr/>
          <p:nvPr/>
        </p:nvSpPr>
        <p:spPr>
          <a:xfrm>
            <a:off x="1266669" y="3807503"/>
            <a:ext cx="2673246" cy="554636"/>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1" anchor="ctr"/>
          <a:lstStyle/>
          <a:p>
            <a:pPr algn="ctr"/>
            <a:r>
              <a:rPr lang="ar-SY" b="1" dirty="0">
                <a:solidFill>
                  <a:schemeClr val="tx1"/>
                </a:solidFill>
              </a:rPr>
              <a:t>سبل الحفاظ على قشور وبذور الفواكه</a:t>
            </a:r>
          </a:p>
        </p:txBody>
      </p:sp>
      <p:sp>
        <p:nvSpPr>
          <p:cNvPr id="9" name="مستطيل: زوايا مستديرة 8">
            <a:extLst>
              <a:ext uri="{FF2B5EF4-FFF2-40B4-BE49-F238E27FC236}">
                <a16:creationId xmlns:a16="http://schemas.microsoft.com/office/drawing/2014/main" id="{6D14C6EC-23C0-4361-BA0A-93991D7E7D76}"/>
              </a:ext>
            </a:extLst>
          </p:cNvPr>
          <p:cNvSpPr/>
          <p:nvPr/>
        </p:nvSpPr>
        <p:spPr>
          <a:xfrm>
            <a:off x="5276539" y="3807503"/>
            <a:ext cx="2673246" cy="554636"/>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1" anchor="ctr"/>
          <a:lstStyle/>
          <a:p>
            <a:pPr algn="ctr"/>
            <a:r>
              <a:rPr lang="ar-SY" b="1" dirty="0">
                <a:solidFill>
                  <a:schemeClr val="tx1"/>
                </a:solidFill>
              </a:rPr>
              <a:t>فوائد القشرة الداخلية لليمون والبرتقال</a:t>
            </a:r>
          </a:p>
        </p:txBody>
      </p:sp>
      <p:pic>
        <p:nvPicPr>
          <p:cNvPr id="11" name="صورة 10">
            <a:extLst>
              <a:ext uri="{FF2B5EF4-FFF2-40B4-BE49-F238E27FC236}">
                <a16:creationId xmlns:a16="http://schemas.microsoft.com/office/drawing/2014/main" id="{8F48C693-1C66-4023-8B53-80AA30394A0E}"/>
              </a:ext>
            </a:extLst>
          </p:cNvPr>
          <p:cNvPicPr>
            <a:picLocks noChangeAspect="1"/>
          </p:cNvPicPr>
          <p:nvPr/>
        </p:nvPicPr>
        <p:blipFill>
          <a:blip r:embed="rId8"/>
          <a:stretch>
            <a:fillRect/>
          </a:stretch>
        </p:blipFill>
        <p:spPr>
          <a:xfrm>
            <a:off x="3619500" y="4589490"/>
            <a:ext cx="1905000" cy="1524000"/>
          </a:xfrm>
          <a:prstGeom prst="rect">
            <a:avLst/>
          </a:prstGeom>
        </p:spPr>
      </p:pic>
    </p:spTree>
    <p:extLst>
      <p:ext uri="{BB962C8B-B14F-4D97-AF65-F5344CB8AC3E}">
        <p14:creationId xmlns:p14="http://schemas.microsoft.com/office/powerpoint/2010/main" val="2121718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9685"/>
            <a:ext cx="8087193" cy="5646479"/>
          </a:xfrm>
        </p:spPr>
        <p:txBody>
          <a:bodyPr/>
          <a:lstStyle/>
          <a:p>
            <a:pPr marL="0" indent="0" algn="r">
              <a:buNone/>
            </a:pPr>
            <a:r>
              <a:rPr lang="ar-SY" dirty="0"/>
              <a:t>  - استخرج من النص مرادف كل من الكلمات الآتية :</a:t>
            </a:r>
          </a:p>
          <a:p>
            <a:pPr marL="0" indent="0" algn="r">
              <a:buNone/>
            </a:pPr>
            <a:r>
              <a:rPr lang="ar-SY" dirty="0"/>
              <a:t>  * التقليل </a:t>
            </a:r>
          </a:p>
          <a:p>
            <a:pPr marL="0" indent="0" algn="r">
              <a:buNone/>
            </a:pPr>
            <a:r>
              <a:rPr lang="ar-SY" dirty="0"/>
              <a:t>  * يصفّي</a:t>
            </a:r>
          </a:p>
          <a:p>
            <a:pPr marL="0" indent="0" algn="r">
              <a:buNone/>
            </a:pPr>
            <a:r>
              <a:rPr lang="ar-SY" dirty="0"/>
              <a:t>  * مداواة</a:t>
            </a:r>
          </a:p>
          <a:p>
            <a:pPr marL="0" indent="0" algn="r">
              <a:buNone/>
            </a:pPr>
            <a:r>
              <a:rPr lang="ar-SY" dirty="0"/>
              <a:t> </a:t>
            </a:r>
            <a:r>
              <a:rPr lang="en-US" dirty="0"/>
              <a:t>   </a:t>
            </a:r>
            <a:r>
              <a:rPr lang="ar-SY" dirty="0"/>
              <a:t>  - استخرج من النص ضد كل من الكلمات الآتية :</a:t>
            </a:r>
          </a:p>
          <a:p>
            <a:pPr marL="0" indent="0" algn="r">
              <a:buNone/>
            </a:pPr>
            <a:r>
              <a:rPr lang="ar-SY" dirty="0"/>
              <a:t>               * نربح</a:t>
            </a:r>
          </a:p>
          <a:p>
            <a:pPr marL="0" indent="0" algn="r">
              <a:buNone/>
            </a:pPr>
            <a:r>
              <a:rPr lang="ar-SY" dirty="0"/>
              <a:t>               * فقيرة</a:t>
            </a:r>
          </a:p>
          <a:p>
            <a:pPr marL="0" indent="0" algn="r">
              <a:buNone/>
            </a:pPr>
            <a:r>
              <a:rPr lang="ar-SY" dirty="0"/>
              <a:t>               * لبّ </a:t>
            </a:r>
            <a:endParaRPr lang="en-US" dirty="0"/>
          </a:p>
        </p:txBody>
      </p:sp>
      <p:sp>
        <p:nvSpPr>
          <p:cNvPr id="4" name="مستطيل: زوايا مستديرة 3">
            <a:extLst>
              <a:ext uri="{FF2B5EF4-FFF2-40B4-BE49-F238E27FC236}">
                <a16:creationId xmlns:a16="http://schemas.microsoft.com/office/drawing/2014/main" id="{F1E37FD9-FB59-4948-B002-B243B124E27E}"/>
              </a:ext>
            </a:extLst>
          </p:cNvPr>
          <p:cNvSpPr/>
          <p:nvPr/>
        </p:nvSpPr>
        <p:spPr>
          <a:xfrm>
            <a:off x="2503357" y="1034321"/>
            <a:ext cx="2293495" cy="569627"/>
          </a:xfrm>
          <a:prstGeom prst="round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1" anchor="ctr"/>
          <a:lstStyle/>
          <a:p>
            <a:pPr algn="ctr"/>
            <a:r>
              <a:rPr lang="ar-SY" sz="2800" dirty="0">
                <a:solidFill>
                  <a:schemeClr val="tx1"/>
                </a:solidFill>
              </a:rPr>
              <a:t>التخفيف</a:t>
            </a:r>
          </a:p>
        </p:txBody>
      </p:sp>
      <p:sp>
        <p:nvSpPr>
          <p:cNvPr id="6" name="مستطيل: زوايا مستديرة 5">
            <a:extLst>
              <a:ext uri="{FF2B5EF4-FFF2-40B4-BE49-F238E27FC236}">
                <a16:creationId xmlns:a16="http://schemas.microsoft.com/office/drawing/2014/main" id="{8F3CA2B8-B8A7-4CF0-B67C-0FCBAE2FCD3D}"/>
              </a:ext>
            </a:extLst>
          </p:cNvPr>
          <p:cNvSpPr/>
          <p:nvPr/>
        </p:nvSpPr>
        <p:spPr>
          <a:xfrm>
            <a:off x="2503355" y="1688892"/>
            <a:ext cx="2293495" cy="569627"/>
          </a:xfrm>
          <a:prstGeom prst="round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1" anchor="ctr"/>
          <a:lstStyle/>
          <a:p>
            <a:pPr algn="ctr"/>
            <a:r>
              <a:rPr lang="ar-SY" sz="3200" dirty="0">
                <a:solidFill>
                  <a:schemeClr val="tx1"/>
                </a:solidFill>
              </a:rPr>
              <a:t>يُنقّي</a:t>
            </a:r>
            <a:endParaRPr lang="ar-SY" sz="2800" dirty="0">
              <a:solidFill>
                <a:schemeClr val="tx1"/>
              </a:solidFill>
            </a:endParaRPr>
          </a:p>
        </p:txBody>
      </p:sp>
      <p:sp>
        <p:nvSpPr>
          <p:cNvPr id="8" name="مستطيل: زوايا مستديرة 7">
            <a:extLst>
              <a:ext uri="{FF2B5EF4-FFF2-40B4-BE49-F238E27FC236}">
                <a16:creationId xmlns:a16="http://schemas.microsoft.com/office/drawing/2014/main" id="{71171392-517D-4F8C-960D-CCB670522D4F}"/>
              </a:ext>
            </a:extLst>
          </p:cNvPr>
          <p:cNvSpPr/>
          <p:nvPr/>
        </p:nvSpPr>
        <p:spPr>
          <a:xfrm>
            <a:off x="2503356" y="2343463"/>
            <a:ext cx="2293495" cy="569627"/>
          </a:xfrm>
          <a:prstGeom prst="round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1" anchor="ctr"/>
          <a:lstStyle/>
          <a:p>
            <a:pPr algn="ctr"/>
            <a:r>
              <a:rPr lang="ar-SY" sz="2800" dirty="0">
                <a:solidFill>
                  <a:schemeClr val="tx1"/>
                </a:solidFill>
              </a:rPr>
              <a:t>علاج</a:t>
            </a:r>
            <a:endParaRPr lang="ar-SY" dirty="0">
              <a:solidFill>
                <a:schemeClr val="tx1"/>
              </a:solidFill>
            </a:endParaRPr>
          </a:p>
        </p:txBody>
      </p:sp>
      <p:cxnSp>
        <p:nvCxnSpPr>
          <p:cNvPr id="10" name="رابط كسهم مستقيم 9">
            <a:extLst>
              <a:ext uri="{FF2B5EF4-FFF2-40B4-BE49-F238E27FC236}">
                <a16:creationId xmlns:a16="http://schemas.microsoft.com/office/drawing/2014/main" id="{74705260-9DCD-4C46-9415-D8D9AFDC4DBE}"/>
              </a:ext>
            </a:extLst>
          </p:cNvPr>
          <p:cNvCxnSpPr/>
          <p:nvPr/>
        </p:nvCxnSpPr>
        <p:spPr>
          <a:xfrm flipH="1">
            <a:off x="5081666" y="1319134"/>
            <a:ext cx="1918741"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2" name="رابط كسهم مستقيم 11">
            <a:extLst>
              <a:ext uri="{FF2B5EF4-FFF2-40B4-BE49-F238E27FC236}">
                <a16:creationId xmlns:a16="http://schemas.microsoft.com/office/drawing/2014/main" id="{7203B52D-FC8F-4057-84EB-91EEFEFBF7A5}"/>
              </a:ext>
            </a:extLst>
          </p:cNvPr>
          <p:cNvCxnSpPr/>
          <p:nvPr/>
        </p:nvCxnSpPr>
        <p:spPr>
          <a:xfrm flipH="1">
            <a:off x="5081666" y="1973705"/>
            <a:ext cx="1918741"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4" name="رابط كسهم مستقيم 13">
            <a:extLst>
              <a:ext uri="{FF2B5EF4-FFF2-40B4-BE49-F238E27FC236}">
                <a16:creationId xmlns:a16="http://schemas.microsoft.com/office/drawing/2014/main" id="{0069F9DF-BC5C-423E-A45D-89060E02F042}"/>
              </a:ext>
            </a:extLst>
          </p:cNvPr>
          <p:cNvCxnSpPr/>
          <p:nvPr/>
        </p:nvCxnSpPr>
        <p:spPr>
          <a:xfrm flipH="1">
            <a:off x="5081666" y="2628276"/>
            <a:ext cx="1918741"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5" name="مستطيل: زوايا مستديرة 14">
            <a:extLst>
              <a:ext uri="{FF2B5EF4-FFF2-40B4-BE49-F238E27FC236}">
                <a16:creationId xmlns:a16="http://schemas.microsoft.com/office/drawing/2014/main" id="{B717A212-0F29-49E9-9377-9ED6388A7B03}"/>
              </a:ext>
            </a:extLst>
          </p:cNvPr>
          <p:cNvSpPr/>
          <p:nvPr/>
        </p:nvSpPr>
        <p:spPr>
          <a:xfrm>
            <a:off x="2800664" y="3417756"/>
            <a:ext cx="1771336" cy="484682"/>
          </a:xfrm>
          <a:prstGeom prst="round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1" anchor="ctr"/>
          <a:lstStyle/>
          <a:p>
            <a:pPr algn="ctr"/>
            <a:r>
              <a:rPr lang="ar-SY" sz="2800" dirty="0">
                <a:solidFill>
                  <a:schemeClr val="tx1"/>
                </a:solidFill>
              </a:rPr>
              <a:t>نخسر</a:t>
            </a:r>
          </a:p>
        </p:txBody>
      </p:sp>
      <p:sp>
        <p:nvSpPr>
          <p:cNvPr id="16" name="مستطيل: زوايا مستديرة 15">
            <a:extLst>
              <a:ext uri="{FF2B5EF4-FFF2-40B4-BE49-F238E27FC236}">
                <a16:creationId xmlns:a16="http://schemas.microsoft.com/office/drawing/2014/main" id="{AB9AE880-464F-4521-AB5B-734200CF573E}"/>
              </a:ext>
            </a:extLst>
          </p:cNvPr>
          <p:cNvSpPr/>
          <p:nvPr/>
        </p:nvSpPr>
        <p:spPr>
          <a:xfrm>
            <a:off x="2800662" y="4072327"/>
            <a:ext cx="1771336" cy="484682"/>
          </a:xfrm>
          <a:prstGeom prst="round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1" anchor="ctr"/>
          <a:lstStyle/>
          <a:p>
            <a:pPr algn="ctr"/>
            <a:r>
              <a:rPr lang="ar-SY" sz="3200" dirty="0">
                <a:solidFill>
                  <a:schemeClr val="tx1"/>
                </a:solidFill>
              </a:rPr>
              <a:t>غنية</a:t>
            </a:r>
            <a:endParaRPr lang="ar-SY" sz="2800" dirty="0">
              <a:solidFill>
                <a:schemeClr val="tx1"/>
              </a:solidFill>
            </a:endParaRPr>
          </a:p>
        </p:txBody>
      </p:sp>
      <p:sp>
        <p:nvSpPr>
          <p:cNvPr id="17" name="مستطيل: زوايا مستديرة 16">
            <a:extLst>
              <a:ext uri="{FF2B5EF4-FFF2-40B4-BE49-F238E27FC236}">
                <a16:creationId xmlns:a16="http://schemas.microsoft.com/office/drawing/2014/main" id="{8C8549CD-6703-42BE-A1DD-0BAD16D1B551}"/>
              </a:ext>
            </a:extLst>
          </p:cNvPr>
          <p:cNvSpPr/>
          <p:nvPr/>
        </p:nvSpPr>
        <p:spPr>
          <a:xfrm>
            <a:off x="2800663" y="4726898"/>
            <a:ext cx="1771336" cy="484682"/>
          </a:xfrm>
          <a:prstGeom prst="round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1" anchor="ctr"/>
          <a:lstStyle/>
          <a:p>
            <a:pPr algn="ctr"/>
            <a:r>
              <a:rPr lang="ar-SY" sz="2800" dirty="0">
                <a:solidFill>
                  <a:schemeClr val="tx1"/>
                </a:solidFill>
              </a:rPr>
              <a:t>قِشرة</a:t>
            </a:r>
            <a:endParaRPr lang="ar-SY" dirty="0">
              <a:solidFill>
                <a:schemeClr val="tx1"/>
              </a:solidFill>
            </a:endParaRPr>
          </a:p>
        </p:txBody>
      </p:sp>
      <p:cxnSp>
        <p:nvCxnSpPr>
          <p:cNvPr id="18" name="رابط كسهم مستقيم 17">
            <a:extLst>
              <a:ext uri="{FF2B5EF4-FFF2-40B4-BE49-F238E27FC236}">
                <a16:creationId xmlns:a16="http://schemas.microsoft.com/office/drawing/2014/main" id="{6C5F4A9E-A813-45B0-97A2-B9AE3CABFF45}"/>
              </a:ext>
            </a:extLst>
          </p:cNvPr>
          <p:cNvCxnSpPr>
            <a:cxnSpLocks/>
          </p:cNvCxnSpPr>
          <p:nvPr/>
        </p:nvCxnSpPr>
        <p:spPr>
          <a:xfrm flipH="1">
            <a:off x="4856815" y="3702568"/>
            <a:ext cx="436838"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9" name="رابط كسهم مستقيم 18">
            <a:extLst>
              <a:ext uri="{FF2B5EF4-FFF2-40B4-BE49-F238E27FC236}">
                <a16:creationId xmlns:a16="http://schemas.microsoft.com/office/drawing/2014/main" id="{CC98DA55-3ED9-442C-908E-7CB92F8A23CF}"/>
              </a:ext>
            </a:extLst>
          </p:cNvPr>
          <p:cNvCxnSpPr>
            <a:cxnSpLocks/>
          </p:cNvCxnSpPr>
          <p:nvPr/>
        </p:nvCxnSpPr>
        <p:spPr>
          <a:xfrm flipH="1">
            <a:off x="4856815" y="4357139"/>
            <a:ext cx="436838"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0" name="رابط كسهم مستقيم 19">
            <a:extLst>
              <a:ext uri="{FF2B5EF4-FFF2-40B4-BE49-F238E27FC236}">
                <a16:creationId xmlns:a16="http://schemas.microsoft.com/office/drawing/2014/main" id="{A61D214E-5D5B-4882-B555-6D9AD8201071}"/>
              </a:ext>
            </a:extLst>
          </p:cNvPr>
          <p:cNvCxnSpPr>
            <a:cxnSpLocks/>
          </p:cNvCxnSpPr>
          <p:nvPr/>
        </p:nvCxnSpPr>
        <p:spPr>
          <a:xfrm flipH="1">
            <a:off x="4856815" y="5011710"/>
            <a:ext cx="436838"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372858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49706"/>
            <a:ext cx="8102184" cy="5676458"/>
          </a:xfrm>
        </p:spPr>
        <p:txBody>
          <a:bodyPr/>
          <a:lstStyle/>
          <a:p>
            <a:pPr marL="0" indent="0" algn="r">
              <a:buNone/>
            </a:pPr>
            <a:r>
              <a:rPr lang="en-US" dirty="0"/>
              <a:t>  </a:t>
            </a:r>
            <a:r>
              <a:rPr lang="ar-SY" dirty="0"/>
              <a:t>    - اكتب مفرد الكلمات الآتية :</a:t>
            </a:r>
          </a:p>
          <a:p>
            <a:pPr marL="0" indent="0" algn="r">
              <a:buNone/>
            </a:pPr>
            <a:r>
              <a:rPr lang="ar-SY" dirty="0"/>
              <a:t>        * أعين</a:t>
            </a:r>
          </a:p>
          <a:p>
            <a:pPr marL="0" indent="0" algn="r">
              <a:buNone/>
            </a:pPr>
            <a:r>
              <a:rPr lang="ar-SY" dirty="0"/>
              <a:t>        * فوائد</a:t>
            </a:r>
          </a:p>
          <a:p>
            <a:pPr marL="0" indent="0" algn="r">
              <a:buNone/>
            </a:pPr>
            <a:r>
              <a:rPr lang="ar-SY" dirty="0"/>
              <a:t>        * بذور</a:t>
            </a:r>
          </a:p>
          <a:p>
            <a:pPr marL="0" indent="0" algn="r">
              <a:buNone/>
            </a:pPr>
            <a:r>
              <a:rPr lang="ar-SY" dirty="0"/>
              <a:t>  - اجمع الكلمات الآتية :</a:t>
            </a:r>
          </a:p>
          <a:p>
            <a:pPr marL="0" indent="0" algn="r">
              <a:buNone/>
            </a:pPr>
            <a:r>
              <a:rPr lang="ar-SY" dirty="0"/>
              <a:t>            * قشرة</a:t>
            </a:r>
          </a:p>
          <a:p>
            <a:pPr marL="0" indent="0" algn="r">
              <a:buNone/>
            </a:pPr>
            <a:r>
              <a:rPr lang="ar-SY" dirty="0"/>
              <a:t>            * مادة</a:t>
            </a:r>
          </a:p>
          <a:p>
            <a:pPr marL="0" indent="0" algn="r">
              <a:buNone/>
            </a:pPr>
            <a:r>
              <a:rPr lang="ar-SY" dirty="0"/>
              <a:t>            * الدمّ  </a:t>
            </a:r>
            <a:r>
              <a:rPr lang="en-US" dirty="0"/>
              <a:t>`</a:t>
            </a:r>
          </a:p>
        </p:txBody>
      </p:sp>
      <p:sp>
        <p:nvSpPr>
          <p:cNvPr id="5" name="مستطيل: زوايا مستديرة 4">
            <a:extLst>
              <a:ext uri="{FF2B5EF4-FFF2-40B4-BE49-F238E27FC236}">
                <a16:creationId xmlns:a16="http://schemas.microsoft.com/office/drawing/2014/main" id="{2BC1D24C-8363-44C2-BC2F-B9B840538710}"/>
              </a:ext>
            </a:extLst>
          </p:cNvPr>
          <p:cNvSpPr/>
          <p:nvPr/>
        </p:nvSpPr>
        <p:spPr>
          <a:xfrm>
            <a:off x="1783829" y="1034321"/>
            <a:ext cx="2293495" cy="569627"/>
          </a:xfrm>
          <a:prstGeom prst="round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1" anchor="ctr"/>
          <a:lstStyle/>
          <a:p>
            <a:pPr algn="ctr"/>
            <a:r>
              <a:rPr lang="ar-SY" sz="2800" dirty="0">
                <a:solidFill>
                  <a:schemeClr val="tx1"/>
                </a:solidFill>
              </a:rPr>
              <a:t>عين</a:t>
            </a:r>
          </a:p>
        </p:txBody>
      </p:sp>
      <p:sp>
        <p:nvSpPr>
          <p:cNvPr id="6" name="مستطيل: زوايا مستديرة 5">
            <a:extLst>
              <a:ext uri="{FF2B5EF4-FFF2-40B4-BE49-F238E27FC236}">
                <a16:creationId xmlns:a16="http://schemas.microsoft.com/office/drawing/2014/main" id="{1E52CCAA-64BF-42C0-8F6C-571D6B3319D5}"/>
              </a:ext>
            </a:extLst>
          </p:cNvPr>
          <p:cNvSpPr/>
          <p:nvPr/>
        </p:nvSpPr>
        <p:spPr>
          <a:xfrm>
            <a:off x="1783827" y="1688892"/>
            <a:ext cx="2293495" cy="569627"/>
          </a:xfrm>
          <a:prstGeom prst="round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1" anchor="ctr"/>
          <a:lstStyle/>
          <a:p>
            <a:pPr algn="ctr"/>
            <a:r>
              <a:rPr lang="ar-SY" sz="3200" dirty="0">
                <a:solidFill>
                  <a:schemeClr val="tx1"/>
                </a:solidFill>
              </a:rPr>
              <a:t>فائدة</a:t>
            </a:r>
            <a:endParaRPr lang="ar-SY" sz="2800" dirty="0">
              <a:solidFill>
                <a:schemeClr val="tx1"/>
              </a:solidFill>
            </a:endParaRPr>
          </a:p>
        </p:txBody>
      </p:sp>
      <p:sp>
        <p:nvSpPr>
          <p:cNvPr id="7" name="مستطيل: زوايا مستديرة 6">
            <a:extLst>
              <a:ext uri="{FF2B5EF4-FFF2-40B4-BE49-F238E27FC236}">
                <a16:creationId xmlns:a16="http://schemas.microsoft.com/office/drawing/2014/main" id="{2AC463E3-4A74-4D85-B0C7-485641A15E52}"/>
              </a:ext>
            </a:extLst>
          </p:cNvPr>
          <p:cNvSpPr/>
          <p:nvPr/>
        </p:nvSpPr>
        <p:spPr>
          <a:xfrm>
            <a:off x="1783828" y="2343463"/>
            <a:ext cx="2293495" cy="569627"/>
          </a:xfrm>
          <a:prstGeom prst="round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1" anchor="ctr"/>
          <a:lstStyle/>
          <a:p>
            <a:pPr algn="ctr"/>
            <a:r>
              <a:rPr lang="ar-SY" sz="2800" dirty="0">
                <a:solidFill>
                  <a:schemeClr val="tx1"/>
                </a:solidFill>
              </a:rPr>
              <a:t>بذرة</a:t>
            </a:r>
            <a:endParaRPr lang="ar-SY" dirty="0">
              <a:solidFill>
                <a:schemeClr val="tx1"/>
              </a:solidFill>
            </a:endParaRPr>
          </a:p>
        </p:txBody>
      </p:sp>
      <p:cxnSp>
        <p:nvCxnSpPr>
          <p:cNvPr id="8" name="رابط كسهم مستقيم 7">
            <a:extLst>
              <a:ext uri="{FF2B5EF4-FFF2-40B4-BE49-F238E27FC236}">
                <a16:creationId xmlns:a16="http://schemas.microsoft.com/office/drawing/2014/main" id="{D3D6DC3F-BD05-4880-9E91-CD0B9FF36C49}"/>
              </a:ext>
            </a:extLst>
          </p:cNvPr>
          <p:cNvCxnSpPr/>
          <p:nvPr/>
        </p:nvCxnSpPr>
        <p:spPr>
          <a:xfrm flipH="1">
            <a:off x="4362138" y="1319134"/>
            <a:ext cx="1918741"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9" name="رابط كسهم مستقيم 8">
            <a:extLst>
              <a:ext uri="{FF2B5EF4-FFF2-40B4-BE49-F238E27FC236}">
                <a16:creationId xmlns:a16="http://schemas.microsoft.com/office/drawing/2014/main" id="{3BA4BE6A-7608-4EF5-A7C9-E4B5BDAC0E2A}"/>
              </a:ext>
            </a:extLst>
          </p:cNvPr>
          <p:cNvCxnSpPr/>
          <p:nvPr/>
        </p:nvCxnSpPr>
        <p:spPr>
          <a:xfrm flipH="1">
            <a:off x="4362138" y="1973705"/>
            <a:ext cx="1918741"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0" name="رابط كسهم مستقيم 9">
            <a:extLst>
              <a:ext uri="{FF2B5EF4-FFF2-40B4-BE49-F238E27FC236}">
                <a16:creationId xmlns:a16="http://schemas.microsoft.com/office/drawing/2014/main" id="{7E19963B-462F-406D-B338-13977AA66566}"/>
              </a:ext>
            </a:extLst>
          </p:cNvPr>
          <p:cNvCxnSpPr/>
          <p:nvPr/>
        </p:nvCxnSpPr>
        <p:spPr>
          <a:xfrm flipH="1">
            <a:off x="4362138" y="2628276"/>
            <a:ext cx="1918741"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1" name="مستطيل: زوايا مستديرة 10">
            <a:extLst>
              <a:ext uri="{FF2B5EF4-FFF2-40B4-BE49-F238E27FC236}">
                <a16:creationId xmlns:a16="http://schemas.microsoft.com/office/drawing/2014/main" id="{0EF43DEA-59A0-4615-AD3B-F4F21CC194EC}"/>
              </a:ext>
            </a:extLst>
          </p:cNvPr>
          <p:cNvSpPr/>
          <p:nvPr/>
        </p:nvSpPr>
        <p:spPr>
          <a:xfrm>
            <a:off x="2905596" y="3350482"/>
            <a:ext cx="1456543" cy="569627"/>
          </a:xfrm>
          <a:prstGeom prst="round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1" anchor="ctr"/>
          <a:lstStyle/>
          <a:p>
            <a:pPr algn="ctr"/>
            <a:r>
              <a:rPr lang="ar-SY" sz="2800" dirty="0">
                <a:solidFill>
                  <a:schemeClr val="tx1"/>
                </a:solidFill>
              </a:rPr>
              <a:t>قشور</a:t>
            </a:r>
          </a:p>
        </p:txBody>
      </p:sp>
      <p:sp>
        <p:nvSpPr>
          <p:cNvPr id="12" name="مستطيل: زوايا مستديرة 11">
            <a:extLst>
              <a:ext uri="{FF2B5EF4-FFF2-40B4-BE49-F238E27FC236}">
                <a16:creationId xmlns:a16="http://schemas.microsoft.com/office/drawing/2014/main" id="{FC2D56EA-475D-496B-AAB4-0DFE0F25AD6D}"/>
              </a:ext>
            </a:extLst>
          </p:cNvPr>
          <p:cNvSpPr/>
          <p:nvPr/>
        </p:nvSpPr>
        <p:spPr>
          <a:xfrm>
            <a:off x="2905594" y="4005053"/>
            <a:ext cx="1456543" cy="569627"/>
          </a:xfrm>
          <a:prstGeom prst="round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1" anchor="ctr"/>
          <a:lstStyle/>
          <a:p>
            <a:pPr algn="ctr"/>
            <a:r>
              <a:rPr lang="ar-SY" sz="3200" dirty="0">
                <a:solidFill>
                  <a:schemeClr val="tx1"/>
                </a:solidFill>
              </a:rPr>
              <a:t>مواد</a:t>
            </a:r>
            <a:endParaRPr lang="ar-SY" sz="2800" dirty="0">
              <a:solidFill>
                <a:schemeClr val="tx1"/>
              </a:solidFill>
            </a:endParaRPr>
          </a:p>
        </p:txBody>
      </p:sp>
      <p:sp>
        <p:nvSpPr>
          <p:cNvPr id="13" name="مستطيل: زوايا مستديرة 12">
            <a:extLst>
              <a:ext uri="{FF2B5EF4-FFF2-40B4-BE49-F238E27FC236}">
                <a16:creationId xmlns:a16="http://schemas.microsoft.com/office/drawing/2014/main" id="{3DB0398A-5082-4766-B3A3-E40FA2D2CA5B}"/>
              </a:ext>
            </a:extLst>
          </p:cNvPr>
          <p:cNvSpPr/>
          <p:nvPr/>
        </p:nvSpPr>
        <p:spPr>
          <a:xfrm>
            <a:off x="2905595" y="4659624"/>
            <a:ext cx="1456543" cy="569627"/>
          </a:xfrm>
          <a:prstGeom prst="round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1" anchor="ctr"/>
          <a:lstStyle/>
          <a:p>
            <a:pPr algn="ctr"/>
            <a:r>
              <a:rPr lang="ar-SY" sz="2800" dirty="0">
                <a:solidFill>
                  <a:schemeClr val="tx1"/>
                </a:solidFill>
              </a:rPr>
              <a:t>دماء</a:t>
            </a:r>
            <a:endParaRPr lang="ar-SY" dirty="0">
              <a:solidFill>
                <a:schemeClr val="tx1"/>
              </a:solidFill>
            </a:endParaRPr>
          </a:p>
        </p:txBody>
      </p:sp>
      <p:cxnSp>
        <p:nvCxnSpPr>
          <p:cNvPr id="14" name="رابط كسهم مستقيم 13">
            <a:extLst>
              <a:ext uri="{FF2B5EF4-FFF2-40B4-BE49-F238E27FC236}">
                <a16:creationId xmlns:a16="http://schemas.microsoft.com/office/drawing/2014/main" id="{F7690676-9454-48A4-BDE5-999921CF50BF}"/>
              </a:ext>
            </a:extLst>
          </p:cNvPr>
          <p:cNvCxnSpPr>
            <a:cxnSpLocks/>
          </p:cNvCxnSpPr>
          <p:nvPr/>
        </p:nvCxnSpPr>
        <p:spPr>
          <a:xfrm flipH="1">
            <a:off x="4646954" y="3635295"/>
            <a:ext cx="700194"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5" name="رابط كسهم مستقيم 14">
            <a:extLst>
              <a:ext uri="{FF2B5EF4-FFF2-40B4-BE49-F238E27FC236}">
                <a16:creationId xmlns:a16="http://schemas.microsoft.com/office/drawing/2014/main" id="{3EE43E61-3BE1-4EAD-B326-6DFF19A7CA1C}"/>
              </a:ext>
            </a:extLst>
          </p:cNvPr>
          <p:cNvCxnSpPr>
            <a:cxnSpLocks/>
          </p:cNvCxnSpPr>
          <p:nvPr/>
        </p:nvCxnSpPr>
        <p:spPr>
          <a:xfrm flipH="1">
            <a:off x="4646954" y="4289866"/>
            <a:ext cx="700194"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6" name="رابط كسهم مستقيم 15">
            <a:extLst>
              <a:ext uri="{FF2B5EF4-FFF2-40B4-BE49-F238E27FC236}">
                <a16:creationId xmlns:a16="http://schemas.microsoft.com/office/drawing/2014/main" id="{FA0AA5DB-BC5D-4ED7-B0B3-ABBD7DEEFE3E}"/>
              </a:ext>
            </a:extLst>
          </p:cNvPr>
          <p:cNvCxnSpPr>
            <a:cxnSpLocks/>
          </p:cNvCxnSpPr>
          <p:nvPr/>
        </p:nvCxnSpPr>
        <p:spPr>
          <a:xfrm flipH="1">
            <a:off x="4646954" y="4944437"/>
            <a:ext cx="700194"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170945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94675"/>
            <a:ext cx="8087193" cy="5631489"/>
          </a:xfrm>
        </p:spPr>
        <p:txBody>
          <a:bodyPr/>
          <a:lstStyle/>
          <a:p>
            <a:pPr marL="0" indent="0" algn="r">
              <a:buNone/>
            </a:pPr>
            <a:r>
              <a:rPr lang="en-US" dirty="0"/>
              <a:t>  </a:t>
            </a:r>
            <a:r>
              <a:rPr lang="ar-SY" dirty="0"/>
              <a:t>   * اقرأ , ثم املأ الجدول الآتي بالمطلوب :</a:t>
            </a:r>
          </a:p>
          <a:p>
            <a:pPr marL="0" indent="0" algn="ctr">
              <a:buNone/>
            </a:pPr>
            <a:r>
              <a:rPr lang="ar-SY" dirty="0"/>
              <a:t>  ( </a:t>
            </a:r>
            <a:r>
              <a:rPr lang="ar-SY" dirty="0">
                <a:solidFill>
                  <a:srgbClr val="FF0000"/>
                </a:solidFill>
              </a:rPr>
              <a:t>الفاكهةُ صيدليةٌ غنيّةٌ </a:t>
            </a:r>
            <a:r>
              <a:rPr lang="ar-SY" dirty="0"/>
              <a:t>)</a:t>
            </a:r>
          </a:p>
          <a:p>
            <a:pPr marL="0" indent="0" algn="r">
              <a:buNone/>
            </a:pPr>
            <a:endParaRPr lang="en-US" dirty="0"/>
          </a:p>
        </p:txBody>
      </p:sp>
      <p:graphicFrame>
        <p:nvGraphicFramePr>
          <p:cNvPr id="4" name="جدول 4">
            <a:extLst>
              <a:ext uri="{FF2B5EF4-FFF2-40B4-BE49-F238E27FC236}">
                <a16:creationId xmlns:a16="http://schemas.microsoft.com/office/drawing/2014/main" id="{928F17F0-EB92-4C68-8E1E-123481CD78DA}"/>
              </a:ext>
            </a:extLst>
          </p:cNvPr>
          <p:cNvGraphicFramePr>
            <a:graphicFrameLocks noGrp="1"/>
          </p:cNvGraphicFramePr>
          <p:nvPr>
            <p:extLst>
              <p:ext uri="{D42A27DB-BD31-4B8C-83A1-F6EECF244321}">
                <p14:modId xmlns:p14="http://schemas.microsoft.com/office/powerpoint/2010/main" val="867851922"/>
              </p:ext>
            </p:extLst>
          </p:nvPr>
        </p:nvGraphicFramePr>
        <p:xfrm>
          <a:off x="1334124" y="2113612"/>
          <a:ext cx="6285876" cy="1738860"/>
        </p:xfrm>
        <a:graphic>
          <a:graphicData uri="http://schemas.openxmlformats.org/drawingml/2006/table">
            <a:tbl>
              <a:tblPr rtl="1" firstRow="1" bandRow="1">
                <a:tableStyleId>{F5AB1C69-6EDB-4FF4-983F-18BD219EF322}</a:tableStyleId>
              </a:tblPr>
              <a:tblGrid>
                <a:gridCol w="3142938">
                  <a:extLst>
                    <a:ext uri="{9D8B030D-6E8A-4147-A177-3AD203B41FA5}">
                      <a16:colId xmlns:a16="http://schemas.microsoft.com/office/drawing/2014/main" val="2699743603"/>
                    </a:ext>
                  </a:extLst>
                </a:gridCol>
                <a:gridCol w="3142938">
                  <a:extLst>
                    <a:ext uri="{9D8B030D-6E8A-4147-A177-3AD203B41FA5}">
                      <a16:colId xmlns:a16="http://schemas.microsoft.com/office/drawing/2014/main" val="1625634362"/>
                    </a:ext>
                  </a:extLst>
                </a:gridCol>
              </a:tblGrid>
              <a:tr h="869430">
                <a:tc>
                  <a:txBody>
                    <a:bodyPr/>
                    <a:lstStyle/>
                    <a:p>
                      <a:pPr algn="ctr" rtl="1"/>
                      <a:r>
                        <a:rPr lang="ar-SY" sz="2800" dirty="0">
                          <a:solidFill>
                            <a:schemeClr val="bg1"/>
                          </a:solidFill>
                        </a:rPr>
                        <a:t>المشبه</a:t>
                      </a:r>
                    </a:p>
                  </a:txBody>
                  <a:tcPr anchor="ctr"/>
                </a:tc>
                <a:tc>
                  <a:txBody>
                    <a:bodyPr/>
                    <a:lstStyle/>
                    <a:p>
                      <a:pPr algn="ctr" rtl="1"/>
                      <a:r>
                        <a:rPr lang="ar-SY" sz="2800" dirty="0">
                          <a:solidFill>
                            <a:schemeClr val="bg1"/>
                          </a:solidFill>
                        </a:rPr>
                        <a:t>المشبه به</a:t>
                      </a:r>
                    </a:p>
                  </a:txBody>
                  <a:tcPr anchor="ctr"/>
                </a:tc>
                <a:extLst>
                  <a:ext uri="{0D108BD9-81ED-4DB2-BD59-A6C34878D82A}">
                    <a16:rowId xmlns:a16="http://schemas.microsoft.com/office/drawing/2014/main" val="2750557386"/>
                  </a:ext>
                </a:extLst>
              </a:tr>
              <a:tr h="869430">
                <a:tc>
                  <a:txBody>
                    <a:bodyPr/>
                    <a:lstStyle/>
                    <a:p>
                      <a:pPr algn="ctr" rtl="1"/>
                      <a:r>
                        <a:rPr lang="ar-SY" sz="2800" dirty="0">
                          <a:solidFill>
                            <a:schemeClr val="tx1"/>
                          </a:solidFill>
                        </a:rPr>
                        <a:t>الفاكهةُ</a:t>
                      </a:r>
                    </a:p>
                  </a:txBody>
                  <a:tcPr anchor="ctr"/>
                </a:tc>
                <a:tc>
                  <a:txBody>
                    <a:bodyPr/>
                    <a:lstStyle/>
                    <a:p>
                      <a:pPr algn="ctr" rtl="1"/>
                      <a:r>
                        <a:rPr lang="ar-SY" sz="2800" dirty="0">
                          <a:solidFill>
                            <a:schemeClr val="tx1"/>
                          </a:solidFill>
                        </a:rPr>
                        <a:t>صيدليةٌ</a:t>
                      </a:r>
                    </a:p>
                  </a:txBody>
                  <a:tcPr anchor="ctr"/>
                </a:tc>
                <a:extLst>
                  <a:ext uri="{0D108BD9-81ED-4DB2-BD59-A6C34878D82A}">
                    <a16:rowId xmlns:a16="http://schemas.microsoft.com/office/drawing/2014/main" val="721195210"/>
                  </a:ext>
                </a:extLst>
              </a:tr>
            </a:tbl>
          </a:graphicData>
        </a:graphic>
      </p:graphicFrame>
      <p:pic>
        <p:nvPicPr>
          <p:cNvPr id="6" name="صورة 5">
            <a:extLst>
              <a:ext uri="{FF2B5EF4-FFF2-40B4-BE49-F238E27FC236}">
                <a16:creationId xmlns:a16="http://schemas.microsoft.com/office/drawing/2014/main" id="{954C2F94-8F50-4095-811E-5A49B326CB15}"/>
              </a:ext>
            </a:extLst>
          </p:cNvPr>
          <p:cNvPicPr>
            <a:picLocks noChangeAspect="1"/>
          </p:cNvPicPr>
          <p:nvPr/>
        </p:nvPicPr>
        <p:blipFill>
          <a:blip r:embed="rId3"/>
          <a:stretch>
            <a:fillRect/>
          </a:stretch>
        </p:blipFill>
        <p:spPr>
          <a:xfrm>
            <a:off x="3562116" y="4383089"/>
            <a:ext cx="2619375" cy="1743075"/>
          </a:xfrm>
          <a:prstGeom prst="rect">
            <a:avLst/>
          </a:prstGeom>
        </p:spPr>
      </p:pic>
    </p:spTree>
    <p:extLst>
      <p:ext uri="{BB962C8B-B14F-4D97-AF65-F5344CB8AC3E}">
        <p14:creationId xmlns:p14="http://schemas.microsoft.com/office/powerpoint/2010/main" val="1893553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عنصر نائب للمحتوى 3">
            <a:extLst>
              <a:ext uri="{FF2B5EF4-FFF2-40B4-BE49-F238E27FC236}">
                <a16:creationId xmlns:a16="http://schemas.microsoft.com/office/drawing/2014/main" id="{E3867F59-BC62-4D7C-B60C-250716905282}"/>
              </a:ext>
            </a:extLst>
          </p:cNvPr>
          <p:cNvSpPr>
            <a:spLocks noGrp="1"/>
          </p:cNvSpPr>
          <p:nvPr>
            <p:ph idx="1"/>
          </p:nvPr>
        </p:nvSpPr>
        <p:spPr>
          <a:xfrm>
            <a:off x="457200" y="449706"/>
            <a:ext cx="8072203" cy="5676458"/>
          </a:xfrm>
        </p:spPr>
        <p:txBody>
          <a:bodyPr/>
          <a:lstStyle/>
          <a:p>
            <a:pPr marL="0" indent="0" algn="r">
              <a:buNone/>
            </a:pPr>
            <a:r>
              <a:rPr lang="ar-SY" dirty="0">
                <a:solidFill>
                  <a:srgbClr val="FF0000"/>
                </a:solidFill>
              </a:rPr>
              <a:t>والآن تعالوا نتذكر ما تعلمناه لهذا اليوم , تعلمنا :</a:t>
            </a:r>
          </a:p>
          <a:p>
            <a:pPr marL="0" indent="0" algn="r">
              <a:buNone/>
            </a:pPr>
            <a:r>
              <a:rPr lang="ar-SY" dirty="0"/>
              <a:t>- استخراجَ الفكرة العامة والفكر الرئيسية للنصِ .</a:t>
            </a:r>
          </a:p>
          <a:p>
            <a:pPr marL="0" indent="0" algn="r">
              <a:buNone/>
            </a:pPr>
            <a:r>
              <a:rPr lang="ar-SY" dirty="0"/>
              <a:t>- مرادفَ وأضدادَ الأسماءِ .</a:t>
            </a:r>
          </a:p>
          <a:p>
            <a:pPr marL="0" indent="0" algn="r">
              <a:buNone/>
            </a:pPr>
            <a:r>
              <a:rPr lang="ar-SY" dirty="0"/>
              <a:t>- مفردَ وجمعَ الأسماءِ .</a:t>
            </a:r>
          </a:p>
          <a:p>
            <a:pPr marL="0" indent="0" algn="r">
              <a:buNone/>
            </a:pPr>
            <a:r>
              <a:rPr lang="ar-SY" dirty="0"/>
              <a:t>- أركانَ التشبيهِ .</a:t>
            </a:r>
          </a:p>
        </p:txBody>
      </p:sp>
      <p:pic>
        <p:nvPicPr>
          <p:cNvPr id="18" name="صورة 17">
            <a:extLst>
              <a:ext uri="{FF2B5EF4-FFF2-40B4-BE49-F238E27FC236}">
                <a16:creationId xmlns:a16="http://schemas.microsoft.com/office/drawing/2014/main" id="{0113CCCF-7343-4B21-83E4-B063414700AB}"/>
              </a:ext>
            </a:extLst>
          </p:cNvPr>
          <p:cNvPicPr>
            <a:picLocks noChangeAspect="1"/>
          </p:cNvPicPr>
          <p:nvPr/>
        </p:nvPicPr>
        <p:blipFill>
          <a:blip r:embed="rId3"/>
          <a:stretch>
            <a:fillRect/>
          </a:stretch>
        </p:blipFill>
        <p:spPr>
          <a:xfrm>
            <a:off x="2978326" y="3246302"/>
            <a:ext cx="3797227" cy="2494929"/>
          </a:xfrm>
          <a:prstGeom prst="rect">
            <a:avLst/>
          </a:prstGeom>
        </p:spPr>
      </p:pic>
    </p:spTree>
    <p:extLst>
      <p:ext uri="{BB962C8B-B14F-4D97-AF65-F5344CB8AC3E}">
        <p14:creationId xmlns:p14="http://schemas.microsoft.com/office/powerpoint/2010/main" val="1671805439"/>
      </p:ext>
    </p:extLst>
  </p:cSld>
  <p:clrMapOvr>
    <a:masterClrMapping/>
  </p:clrMapOvr>
</p:sld>
</file>

<file path=ppt/theme/theme1.xml><?xml version="1.0" encoding="utf-8"?>
<a:theme xmlns:a="http://schemas.openxmlformats.org/drawingml/2006/main" name="schoo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school.thmx</Template>
  <TotalTime>92</TotalTime>
  <Words>288</Words>
  <Application>Microsoft Office PowerPoint</Application>
  <PresentationFormat>عرض على الشاشة (4:3)</PresentationFormat>
  <Paragraphs>51</Paragraphs>
  <Slides>8</Slides>
  <Notes>0</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8</vt:i4>
      </vt:variant>
    </vt:vector>
  </HeadingPairs>
  <TitlesOfParts>
    <vt:vector size="13" baseType="lpstr">
      <vt:lpstr>Arial</vt:lpstr>
      <vt:lpstr>AXtYasmineBold</vt:lpstr>
      <vt:lpstr>AXtYasmineLight</vt:lpstr>
      <vt:lpstr>Calibri</vt:lpstr>
      <vt:lpstr>school</vt:lpstr>
      <vt:lpstr>معارف ومهارات أنشطة تقويمية الفواكه</vt:lpstr>
      <vt:lpstr>عزيزي التلميذ في هذا الدرسِ سنقدّم لكَ بعض الأنشطةِ التقويميّةِ لإثراءِ ما اكتسبتهُ من معلوماتٍ.</vt:lpstr>
      <vt:lpstr>الفواكه</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communication</dc:creator>
  <cp:lastModifiedBy>rida.abodi@gmail.com</cp:lastModifiedBy>
  <cp:revision>17</cp:revision>
  <dcterms:created xsi:type="dcterms:W3CDTF">2020-05-02T02:36:07Z</dcterms:created>
  <dcterms:modified xsi:type="dcterms:W3CDTF">2020-09-09T15:18:22Z</dcterms:modified>
</cp:coreProperties>
</file>