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394555"/>
          </a:xfrm>
        </p:spPr>
        <p:txBody>
          <a:bodyPr>
            <a:normAutofit fontScale="90000"/>
          </a:bodyPr>
          <a:lstStyle/>
          <a:p>
            <a:r>
              <a:rPr lang="ar-SY" dirty="0"/>
              <a:t>محفوظات</a:t>
            </a:r>
            <a:br>
              <a:rPr lang="ar-SY" dirty="0"/>
            </a:br>
            <a:r>
              <a:rPr lang="ar-SY" dirty="0"/>
              <a:t>أحبُ الشعرَ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117174" cy="854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200" dirty="0"/>
              <a:t>عزيزي الطالب هدفنا لهذا الدرسِ قراءةُ النصِ قراءةً سليمةً معبرةً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6"/>
            <a:ext cx="8117174" cy="485199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- والآن تعال لنتذكر بعضَ المعلوماتِ التي مرت معنا سابقاً :</a:t>
            </a:r>
          </a:p>
          <a:p>
            <a:pPr marL="0" indent="0" algn="r">
              <a:buNone/>
            </a:pPr>
            <a:r>
              <a:rPr lang="ar-SY" dirty="0"/>
              <a:t>1- ما الهوايات التي مرت معنا سابقا ؟</a:t>
            </a:r>
          </a:p>
          <a:p>
            <a:pPr marL="0" indent="0" algn="r">
              <a:buNone/>
            </a:pPr>
            <a:r>
              <a:rPr lang="ar-SY" dirty="0"/>
              <a:t>  التمثيلُ – جمعُ أوراقِ الأزهارِ والأشجارِ </a:t>
            </a:r>
          </a:p>
          <a:p>
            <a:pPr marL="0" indent="0" algn="r">
              <a:buNone/>
            </a:pPr>
            <a:r>
              <a:rPr lang="ar-SY" dirty="0"/>
              <a:t>2- هل تحبُ الشعرَ ؟ ولماذا ؟ 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DF76B35-FD8F-4B97-A176-6AA5CC420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6" y="3804406"/>
            <a:ext cx="2291683" cy="23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4"/>
            <a:ext cx="8117174" cy="524657"/>
          </a:xfrm>
        </p:spPr>
        <p:txBody>
          <a:bodyPr>
            <a:normAutofit fontScale="90000"/>
          </a:bodyPr>
          <a:lstStyle/>
          <a:p>
            <a:pPr algn="r"/>
            <a:r>
              <a:rPr lang="ar-SY" sz="3100" dirty="0"/>
              <a:t>والآن ما رأيك أن نُنشدَ معاً هذه القصيدةَ الجميلةَ ونتعرفَ معانيها </a:t>
            </a:r>
            <a:r>
              <a:rPr lang="ar-SY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20" y="1109272"/>
            <a:ext cx="7315201" cy="5126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2600" b="1" i="0" u="none" strike="noStrike" baseline="0" dirty="0">
                <a:solidFill>
                  <a:srgbClr val="FF0D26"/>
                </a:solidFill>
                <a:latin typeface="AXtSamarBold"/>
              </a:rPr>
              <a:t>أحبّ</a:t>
            </a:r>
            <a:r>
              <a:rPr lang="ar-SY" sz="2000" b="1" i="0" u="none" strike="noStrike" baseline="0" dirty="0">
                <a:solidFill>
                  <a:srgbClr val="FF0D26"/>
                </a:solidFill>
                <a:latin typeface="AXtSamarBold"/>
              </a:rPr>
              <a:t> </a:t>
            </a:r>
            <a:r>
              <a:rPr lang="ar-SY" sz="2600" b="1" i="0" u="none" strike="noStrike" baseline="0" dirty="0">
                <a:solidFill>
                  <a:srgbClr val="FF0D26"/>
                </a:solidFill>
                <a:latin typeface="AXtSamarBold"/>
              </a:rPr>
              <a:t>الشعرَ</a:t>
            </a:r>
            <a:endParaRPr lang="ar-SY" sz="2400" b="1" i="0" u="none" strike="noStrike" baseline="0" dirty="0">
              <a:solidFill>
                <a:srgbClr val="FF0D26"/>
              </a:solidFill>
              <a:latin typeface="AXtSamarBold"/>
            </a:endParaRP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أُحِبُّ الشعْرَ أُنْشدُهُ ... أُغَنِّيه و أَكْتُبُهُ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فَما أَحْلَى قَوافِيهِ ... إِذا غَنَّتْ بَلابِلُهُ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أُحِبُّ الِّشعرَ أُنْشدُهُ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أُحِبُّ الِّشعْرَ َسلْسَالا ... بَسيطَ اللَّفْظِ جَذَّابَا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فَأَحْفَظُهُ وأَرْوِيهِ ... عَلَى الأَيَّامِ مُنْسابَا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أحِبُّ الِّشعْرَ جَذَّابَا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أُغَنِّي </a:t>
            </a:r>
            <a:r>
              <a:rPr lang="ar-SY" sz="2400" b="1" i="0" u="none" strike="noStrike" baseline="0" dirty="0" err="1">
                <a:solidFill>
                  <a:srgbClr val="000000"/>
                </a:solidFill>
                <a:latin typeface="AXtSamarBold"/>
              </a:rPr>
              <a:t>أُغَنِّي</a:t>
            </a: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 أَشعَارِي ... عَلَى أَوتَارِ قِيثَارِي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فَمَا أَحلَى أَغَانِيهِ ... وَقدْ َسالَتْ بِأَفْكَارِي</a:t>
            </a:r>
          </a:p>
          <a:p>
            <a:pPr marL="0" indent="0" algn="ctr">
              <a:buNone/>
            </a:pP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أُغَنِّي </a:t>
            </a:r>
            <a:r>
              <a:rPr lang="ar-SY" sz="2400" b="1" i="0" u="none" strike="noStrike" baseline="0" dirty="0" err="1">
                <a:solidFill>
                  <a:srgbClr val="000000"/>
                </a:solidFill>
                <a:latin typeface="AXtSamarBold"/>
              </a:rPr>
              <a:t>أُغَنِّي</a:t>
            </a:r>
            <a:r>
              <a:rPr lang="ar-SY" sz="2400" b="1" i="0" u="none" strike="noStrike" baseline="0" dirty="0">
                <a:solidFill>
                  <a:srgbClr val="000000"/>
                </a:solidFill>
                <a:latin typeface="AXtSamarBold"/>
              </a:rPr>
              <a:t> أَشعَاري</a:t>
            </a:r>
            <a:endParaRPr lang="en-US" sz="40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A49F470-EAD9-4772-8B56-76A53FC94823}"/>
              </a:ext>
            </a:extLst>
          </p:cNvPr>
          <p:cNvSpPr/>
          <p:nvPr/>
        </p:nvSpPr>
        <p:spPr>
          <a:xfrm>
            <a:off x="2908092" y="5561351"/>
            <a:ext cx="3882452" cy="67455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/>
              <a:t>عبد الرحمن حيدر</a:t>
            </a:r>
          </a:p>
          <a:p>
            <a:pPr algn="ctr"/>
            <a:r>
              <a:rPr lang="ar-SY" b="1" dirty="0"/>
              <a:t>( ديوان وسيمٌ يغني </a:t>
            </a:r>
            <a:r>
              <a:rPr lang="ar-SY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744"/>
            <a:ext cx="8072203" cy="7944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900" dirty="0"/>
              <a:t>والآن بعد أن استمتعنا بقراءة النشيد تعالوا لنجيبَ عن الأسئلة الآتية :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24"/>
            <a:ext cx="8072203" cy="494194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ما الهواية التي يحبها الطفل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صل الفكرة المناسبة بالبيت الشعري المناسب لها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B2D5222-4F20-4D44-BED8-6C19C3318D00}"/>
              </a:ext>
            </a:extLst>
          </p:cNvPr>
          <p:cNvSpPr/>
          <p:nvPr/>
        </p:nvSpPr>
        <p:spPr>
          <a:xfrm>
            <a:off x="4032354" y="1783830"/>
            <a:ext cx="3028013" cy="5246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كتابةُ الشعرِ وإنشادُهُ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CB442FF-52B7-4547-AB0B-965884707070}"/>
              </a:ext>
            </a:extLst>
          </p:cNvPr>
          <p:cNvSpPr/>
          <p:nvPr/>
        </p:nvSpPr>
        <p:spPr>
          <a:xfrm>
            <a:off x="5324006" y="2908091"/>
            <a:ext cx="2860623" cy="5246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حفظُ الطفلِ الشعرَ وروايتهِ بسهولة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27CB068-CDE0-4307-A4D8-24F2FAD93BD7}"/>
              </a:ext>
            </a:extLst>
          </p:cNvPr>
          <p:cNvSpPr/>
          <p:nvPr/>
        </p:nvSpPr>
        <p:spPr>
          <a:xfrm>
            <a:off x="5324006" y="3530318"/>
            <a:ext cx="2860622" cy="5246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كتابةُ الطفلِ الشعرَ وإنشاده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0BC8BAA-F90F-4962-B241-A8C2F64B14D8}"/>
              </a:ext>
            </a:extLst>
          </p:cNvPr>
          <p:cNvSpPr/>
          <p:nvPr/>
        </p:nvSpPr>
        <p:spPr>
          <a:xfrm>
            <a:off x="5324007" y="4206014"/>
            <a:ext cx="2860622" cy="5246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حبُ الطفلِ الشعرَ السهلَ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F2405AE-541E-420C-B9FA-99F23DD53B27}"/>
              </a:ext>
            </a:extLst>
          </p:cNvPr>
          <p:cNvSpPr/>
          <p:nvPr/>
        </p:nvSpPr>
        <p:spPr>
          <a:xfrm>
            <a:off x="457200" y="2908091"/>
            <a:ext cx="4114800" cy="52465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800" b="1" i="0" u="none" strike="noStrike" baseline="0" dirty="0">
                <a:solidFill>
                  <a:srgbClr val="000000"/>
                </a:solidFill>
                <a:latin typeface="AXtSamarBold"/>
              </a:rPr>
              <a:t>أُحِبُّ الشعرَ أُنْشدُهُ ... أُغَنِّيه و أَكْتُبُهُ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8794B5E-576A-4E92-A7CA-686318C7910D}"/>
              </a:ext>
            </a:extLst>
          </p:cNvPr>
          <p:cNvSpPr/>
          <p:nvPr/>
        </p:nvSpPr>
        <p:spPr>
          <a:xfrm>
            <a:off x="457200" y="3530317"/>
            <a:ext cx="4114800" cy="5246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rgbClr val="000000"/>
                </a:solidFill>
                <a:latin typeface="AXtSamarBold"/>
              </a:rPr>
              <a:t>أ</a:t>
            </a:r>
            <a:r>
              <a:rPr lang="ar-SY" sz="1800" b="1" i="0" u="none" strike="noStrike" baseline="0" dirty="0">
                <a:solidFill>
                  <a:srgbClr val="000000"/>
                </a:solidFill>
                <a:latin typeface="AXtSamarBold"/>
              </a:rPr>
              <a:t>حِبُّ الِّشعْرَ َسلْسَالا ... بَسيطَ اللَّفْظِ جَذَّابَا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1BED368-14FA-48B8-B267-45BB15AB263A}"/>
              </a:ext>
            </a:extLst>
          </p:cNvPr>
          <p:cNvSpPr/>
          <p:nvPr/>
        </p:nvSpPr>
        <p:spPr>
          <a:xfrm>
            <a:off x="457200" y="4206013"/>
            <a:ext cx="4114800" cy="52465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800" b="1" i="0" u="none" strike="noStrike" baseline="0" dirty="0">
                <a:solidFill>
                  <a:srgbClr val="000000"/>
                </a:solidFill>
                <a:latin typeface="AXtSamarBold"/>
              </a:rPr>
              <a:t>أَحْفَظُهُ وأَروِيهِ ... عَلَى الأَيَّامِ مُنْسابَا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42DE74D-458E-4E93-8DAB-9D5954AE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03" y="4936728"/>
            <a:ext cx="1841104" cy="1789042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1728E86-4C83-4924-BA66-EF7534BA2649}"/>
              </a:ext>
            </a:extLst>
          </p:cNvPr>
          <p:cNvCxnSpPr>
            <a:cxnSpLocks/>
          </p:cNvCxnSpPr>
          <p:nvPr/>
        </p:nvCxnSpPr>
        <p:spPr>
          <a:xfrm flipH="1" flipV="1">
            <a:off x="4751882" y="3267856"/>
            <a:ext cx="449706" cy="509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8B400C46-ECC6-4DFB-96BB-F3FA374312EE}"/>
              </a:ext>
            </a:extLst>
          </p:cNvPr>
          <p:cNvCxnSpPr/>
          <p:nvPr/>
        </p:nvCxnSpPr>
        <p:spPr>
          <a:xfrm flipH="1" flipV="1">
            <a:off x="4751882" y="3927423"/>
            <a:ext cx="449706" cy="47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6EDBE00E-A0FA-4DCB-B4C5-6DE3F06ED4D7}"/>
              </a:ext>
            </a:extLst>
          </p:cNvPr>
          <p:cNvCxnSpPr/>
          <p:nvPr/>
        </p:nvCxnSpPr>
        <p:spPr>
          <a:xfrm flipH="1">
            <a:off x="4751882" y="3267856"/>
            <a:ext cx="449706" cy="1139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674558"/>
          </a:xfrm>
        </p:spPr>
        <p:txBody>
          <a:bodyPr>
            <a:noAutofit/>
          </a:bodyPr>
          <a:lstStyle/>
          <a:p>
            <a:pPr algn="r"/>
            <a:r>
              <a:rPr lang="ar-SY" sz="3600" dirty="0"/>
              <a:t>اختر الإجابة الصحيحة للكلمة الملونة فيما يأتي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555"/>
            <a:ext cx="8087193" cy="501689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- أحب الشعر سلسالاً . تعني 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ar-SY" dirty="0"/>
              <a:t>    - بسيطُ اللفظِ جذاباً . تعني :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DB84AF4-EEDE-4A14-9D49-1E369B57E3BE}"/>
              </a:ext>
            </a:extLst>
          </p:cNvPr>
          <p:cNvSpPr/>
          <p:nvPr/>
        </p:nvSpPr>
        <p:spPr>
          <a:xfrm>
            <a:off x="6205928" y="1670061"/>
            <a:ext cx="1558977" cy="44355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قصيراً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BF1A131-3498-4904-923D-4503657A7F42}"/>
              </a:ext>
            </a:extLst>
          </p:cNvPr>
          <p:cNvSpPr/>
          <p:nvPr/>
        </p:nvSpPr>
        <p:spPr>
          <a:xfrm>
            <a:off x="3540176" y="1670061"/>
            <a:ext cx="1558977" cy="44355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سهلاً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1C7A8B-0AD7-495F-AE2C-2BA11C2234FB}"/>
              </a:ext>
            </a:extLst>
          </p:cNvPr>
          <p:cNvSpPr/>
          <p:nvPr/>
        </p:nvSpPr>
        <p:spPr>
          <a:xfrm>
            <a:off x="599606" y="1670061"/>
            <a:ext cx="1558977" cy="4435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طويلاً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C074EE3-1229-40FE-B90A-C03A233EC0B9}"/>
              </a:ext>
            </a:extLst>
          </p:cNvPr>
          <p:cNvSpPr/>
          <p:nvPr/>
        </p:nvSpPr>
        <p:spPr>
          <a:xfrm>
            <a:off x="7884826" y="1670061"/>
            <a:ext cx="434715" cy="443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B46F82B-501D-4695-85C5-8E83E42B13F2}"/>
              </a:ext>
            </a:extLst>
          </p:cNvPr>
          <p:cNvSpPr/>
          <p:nvPr/>
        </p:nvSpPr>
        <p:spPr>
          <a:xfrm>
            <a:off x="5240934" y="1687549"/>
            <a:ext cx="434715" cy="44355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6D6A24C-BDBE-4D93-88C9-8A3FDB805CBF}"/>
              </a:ext>
            </a:extLst>
          </p:cNvPr>
          <p:cNvSpPr/>
          <p:nvPr/>
        </p:nvSpPr>
        <p:spPr>
          <a:xfrm>
            <a:off x="2334716" y="1657569"/>
            <a:ext cx="434715" cy="443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انفجار: 8 نقاط 14">
            <a:extLst>
              <a:ext uri="{FF2B5EF4-FFF2-40B4-BE49-F238E27FC236}">
                <a16:creationId xmlns:a16="http://schemas.microsoft.com/office/drawing/2014/main" id="{87190227-967B-4A9E-9188-1F7296BEDDC4}"/>
              </a:ext>
            </a:extLst>
          </p:cNvPr>
          <p:cNvSpPr/>
          <p:nvPr/>
        </p:nvSpPr>
        <p:spPr>
          <a:xfrm>
            <a:off x="8124669" y="983591"/>
            <a:ext cx="299803" cy="44355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69C9A07-5EFB-46FE-B1A8-8734105FE466}"/>
              </a:ext>
            </a:extLst>
          </p:cNvPr>
          <p:cNvSpPr/>
          <p:nvPr/>
        </p:nvSpPr>
        <p:spPr>
          <a:xfrm>
            <a:off x="6205928" y="2756940"/>
            <a:ext cx="1558977" cy="44355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محبباً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C8A736-656D-4C3F-9179-4495A5C03209}"/>
              </a:ext>
            </a:extLst>
          </p:cNvPr>
          <p:cNvSpPr/>
          <p:nvPr/>
        </p:nvSpPr>
        <p:spPr>
          <a:xfrm>
            <a:off x="3540176" y="2762030"/>
            <a:ext cx="1558977" cy="44355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بعيداً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D81C4EA1-0B11-4555-B01F-90B7E52135B9}"/>
              </a:ext>
            </a:extLst>
          </p:cNvPr>
          <p:cNvSpPr/>
          <p:nvPr/>
        </p:nvSpPr>
        <p:spPr>
          <a:xfrm>
            <a:off x="599605" y="2756940"/>
            <a:ext cx="1558977" cy="4435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صعباً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E416812E-6F55-45FC-AA23-D22442236225}"/>
              </a:ext>
            </a:extLst>
          </p:cNvPr>
          <p:cNvSpPr/>
          <p:nvPr/>
        </p:nvSpPr>
        <p:spPr>
          <a:xfrm>
            <a:off x="7946033" y="2748196"/>
            <a:ext cx="434715" cy="44355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3DD69FFD-7288-40A1-923B-0D26B6AAE8F5}"/>
              </a:ext>
            </a:extLst>
          </p:cNvPr>
          <p:cNvSpPr/>
          <p:nvPr/>
        </p:nvSpPr>
        <p:spPr>
          <a:xfrm>
            <a:off x="5271539" y="2790669"/>
            <a:ext cx="434715" cy="443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86262440-16D0-4CA6-B3F2-3013A06430E4}"/>
              </a:ext>
            </a:extLst>
          </p:cNvPr>
          <p:cNvSpPr/>
          <p:nvPr/>
        </p:nvSpPr>
        <p:spPr>
          <a:xfrm>
            <a:off x="2360948" y="2756940"/>
            <a:ext cx="434715" cy="443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انفجار: 8 نقاط 32">
            <a:extLst>
              <a:ext uri="{FF2B5EF4-FFF2-40B4-BE49-F238E27FC236}">
                <a16:creationId xmlns:a16="http://schemas.microsoft.com/office/drawing/2014/main" id="{15ECD197-151D-415D-B2B4-FEB812749928}"/>
              </a:ext>
            </a:extLst>
          </p:cNvPr>
          <p:cNvSpPr/>
          <p:nvPr/>
        </p:nvSpPr>
        <p:spPr>
          <a:xfrm>
            <a:off x="8102183" y="2209129"/>
            <a:ext cx="299803" cy="44355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D3027B3-149B-41F4-80EB-233E0BEF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470" y="3594518"/>
            <a:ext cx="2830955" cy="22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6"/>
            <a:ext cx="8102184" cy="5661468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ar-SY" dirty="0"/>
              <a:t>هو آخرُ حرفٍ صحيحٍ من كل بيتٍ شعري .</a:t>
            </a:r>
          </a:p>
          <a:p>
            <a:pPr marL="0" indent="0" algn="r">
              <a:buNone/>
            </a:pPr>
            <a:r>
              <a:rPr lang="ar-SY" dirty="0"/>
              <a:t> - استخرج حرف الرّوِيّ من المقطعين الثاني والثالث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7C32EC8-3255-435A-B433-95D1278093C6}"/>
              </a:ext>
            </a:extLst>
          </p:cNvPr>
          <p:cNvSpPr/>
          <p:nvPr/>
        </p:nvSpPr>
        <p:spPr>
          <a:xfrm>
            <a:off x="6145967" y="644577"/>
            <a:ext cx="2203554" cy="47968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حرفُ الرّوِيّ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8E549E-5C4C-4A83-B8BF-2B4A39DF0B96}"/>
              </a:ext>
            </a:extLst>
          </p:cNvPr>
          <p:cNvSpPr/>
          <p:nvPr/>
        </p:nvSpPr>
        <p:spPr>
          <a:xfrm>
            <a:off x="1618938" y="2308485"/>
            <a:ext cx="5996065" cy="6895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حرف الروي في المقطع الثاني هو حرف الباء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9081B6A-A6DB-45EC-97C4-410DA00BB900}"/>
              </a:ext>
            </a:extLst>
          </p:cNvPr>
          <p:cNvSpPr/>
          <p:nvPr/>
        </p:nvSpPr>
        <p:spPr>
          <a:xfrm>
            <a:off x="1618938" y="3417757"/>
            <a:ext cx="5996065" cy="68954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حرف الروي في المقطع الثالث هو حرف الراء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FC2AF08-7EE0-4937-B129-0C313A94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35" y="4395814"/>
            <a:ext cx="1847303" cy="19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5"/>
            <a:ext cx="8087193" cy="566146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وأخيراً أتمنى أن تكونوا استفدتم من درسنا لهذا اليوم ,لا تنسوا</a:t>
            </a:r>
          </a:p>
          <a:p>
            <a:pPr marL="0" indent="0" algn="r">
              <a:buNone/>
            </a:pPr>
            <a:r>
              <a:rPr lang="ar-SY" dirty="0"/>
              <a:t>قراءةَ النشيدِ قراءةً سليمةً وحلّ الواجبِ المنزلي بشكلٍ صحيحٍ بمساعدةِ الأهلِ , على أملِ اللقـــــــاءِ بكم في دروسٍ قادمةٍ 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3850C1-AA9F-49E2-99F5-A4C7EFB38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59" y="2562224"/>
            <a:ext cx="4382087" cy="28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211</TotalTime>
  <Words>283</Words>
  <Application>Microsoft Office PowerPoint</Application>
  <PresentationFormat>عرض على الشاشة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AXtSamarBold</vt:lpstr>
      <vt:lpstr>Calibri</vt:lpstr>
      <vt:lpstr>school</vt:lpstr>
      <vt:lpstr>محفوظات أحبُ الشعرَ</vt:lpstr>
      <vt:lpstr>عزيزي الطالب هدفنا لهذا الدرسِ قراءةُ النصِ قراءةً سليمةً معبرةً :</vt:lpstr>
      <vt:lpstr>والآن ما رأيك أن نُنشدَ معاً هذه القصيدةَ الجميلةَ ونتعرفَ معانيها :</vt:lpstr>
      <vt:lpstr>والآن بعد أن استمتعنا بقراءة النشيد تعالوا لنجيبَ عن الأسئلة الآتية :</vt:lpstr>
      <vt:lpstr>اختر الإجابة الصحيحة للكلمة الملونة فيما يأتي 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27</cp:revision>
  <dcterms:created xsi:type="dcterms:W3CDTF">2020-05-02T02:36:07Z</dcterms:created>
  <dcterms:modified xsi:type="dcterms:W3CDTF">2020-09-01T09:15:37Z</dcterms:modified>
</cp:coreProperties>
</file>