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70"/>
            <a:ext cx="3761405" cy="1064771"/>
          </a:xfrm>
        </p:spPr>
        <p:txBody>
          <a:bodyPr>
            <a:noAutofit/>
          </a:bodyPr>
          <a:lstStyle/>
          <a:p>
            <a:r>
              <a:rPr lang="ar-SY" sz="3200" dirty="0"/>
              <a:t>تدريب لغوي</a:t>
            </a:r>
            <a:br>
              <a:rPr lang="ar-SY" sz="3200" dirty="0"/>
            </a:br>
            <a:r>
              <a:rPr lang="ar-SY" sz="3200" dirty="0"/>
              <a:t>أنشطة تقويمية</a:t>
            </a:r>
            <a:br>
              <a:rPr lang="ar-SY" sz="3200" dirty="0"/>
            </a:br>
            <a:r>
              <a:rPr lang="ar-SY" sz="3200" dirty="0"/>
              <a:t>الوحدة الإرشادية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725"/>
            <a:ext cx="8117174" cy="85444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SY" sz="2400" b="0" i="0" u="none" strike="noStrike" baseline="0" dirty="0">
                <a:latin typeface="AXtYasmineLight"/>
              </a:rPr>
              <a:t>عزيزي التلميذ سنقدّمُ لك بعض الأنشطةِ التقويميّةِ لإثراءِ ما اكتسبتهُ من معلوماتٍ.</a:t>
            </a:r>
            <a:endParaRPr lang="en-US" sz="4000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5EF9307-2598-4E28-9CE9-5E5FC6ADD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064900"/>
            <a:ext cx="8117174" cy="3485869"/>
          </a:xfr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A7D8130-CB23-44B4-8D34-6946A00B3729}"/>
              </a:ext>
            </a:extLst>
          </p:cNvPr>
          <p:cNvSpPr/>
          <p:nvPr/>
        </p:nvSpPr>
        <p:spPr>
          <a:xfrm>
            <a:off x="3162925" y="4931764"/>
            <a:ext cx="3507698" cy="1034321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/>
              <a:t>والآن تعال لنقرأ الفقرةَ الآتيةَ :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498"/>
            <a:ext cx="8117174" cy="536166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b="0" i="0" u="none" strike="noStrike" baseline="0" dirty="0">
                <a:latin typeface="AXtYasmineLight"/>
              </a:rPr>
              <a:t>قالَ أَبو سعيدٍ لابنهِ: الّشتاءُ مقبلٌ لذلك سنذهبُ غداً إِلى الوَحدةِ الإرشاديّةِ الزّراعيّةِ للحُصولِ على مُبيدٍ حشري ، وَســـــوفَ نبدأُ بعدَ أسبوعٍ برَشِ أشجارِ الزّيتونِ. فإذا كافَحنا الحشراتِ من البِدايـــــــةِ حَصلنا على مَوِسمٍ جيّدٍ، قالَ سعيدٌ: ألَيسَ المُبيدُ الحشريّ ضارّاً؟ أجابَ الأبُ: بَلى، لكن متى نتّبعِ التّعليماتِ اللازمة  نَتجنب آثارَ المبيدِ، فالحشراتُ التي تَراهـــا على الأ</a:t>
            </a:r>
            <a:r>
              <a:rPr lang="ar-SY" sz="2800" dirty="0">
                <a:latin typeface="AXtYasmineLight"/>
              </a:rPr>
              <a:t>ش</a:t>
            </a:r>
            <a:r>
              <a:rPr lang="ar-SY" sz="2800" b="0" i="0" u="none" strike="noStrike" baseline="0" dirty="0">
                <a:latin typeface="AXtYasmineLight"/>
              </a:rPr>
              <a:t>جارِ تَفتِكُ بالّشجَرِ كالمرض الذي يفتِكُ بجسمِ الإنسانِ. وفـــــي اليَومِ التّالي ذهَبا وحَصلا على المبيدِ، ولم يتأخرا عَن مَوعدِ رَشِّ الشــــــــجرِ.</a:t>
            </a:r>
            <a:endParaRPr lang="en-US" sz="44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58D65D2-5868-4AAB-8E3A-45319C05C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005" y="4062334"/>
            <a:ext cx="3586155" cy="19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675"/>
            <a:ext cx="8072203" cy="563148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400" b="1" dirty="0">
                <a:latin typeface="AXtYasmineBold"/>
              </a:rPr>
              <a:t>      </a:t>
            </a:r>
            <a:r>
              <a:rPr lang="ar-SY" sz="2400" b="1" i="0" u="none" strike="noStrike" baseline="0" dirty="0">
                <a:latin typeface="AXtYasmineBold"/>
              </a:rPr>
              <a:t>صنّف الجملةَ الاسميّةَ والجملةَ الفعليّةَ فيمّا يأتي في الجدولِ:</a:t>
            </a:r>
          </a:p>
          <a:p>
            <a:pPr marL="0" indent="0" algn="r">
              <a:buNone/>
            </a:pPr>
            <a:r>
              <a:rPr lang="ar-SY" sz="2400" b="0" i="0" u="none" strike="noStrike" baseline="0" dirty="0">
                <a:latin typeface="AXtYasmineLight"/>
              </a:rPr>
              <a:t>قالَ أبو سعيدٍ لابنه : الحشراتُ ضارّةٌ والشتاءُ مقبلٌ، لذلك سنذهبُ غداً إلى الوحدةِ الإِرشاديّةِ.</a:t>
            </a:r>
          </a:p>
          <a:p>
            <a:pPr marL="0" indent="0" algn="r">
              <a:buNone/>
            </a:pPr>
            <a:endParaRPr lang="en-US" sz="4000" dirty="0"/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4EB2D043-3E57-49DB-8542-D030F0F32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292975"/>
              </p:ext>
            </p:extLst>
          </p:nvPr>
        </p:nvGraphicFramePr>
        <p:xfrm>
          <a:off x="1184222" y="2083632"/>
          <a:ext cx="6435778" cy="245838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217889">
                  <a:extLst>
                    <a:ext uri="{9D8B030D-6E8A-4147-A177-3AD203B41FA5}">
                      <a16:colId xmlns:a16="http://schemas.microsoft.com/office/drawing/2014/main" val="595695014"/>
                    </a:ext>
                  </a:extLst>
                </a:gridCol>
                <a:gridCol w="3217889">
                  <a:extLst>
                    <a:ext uri="{9D8B030D-6E8A-4147-A177-3AD203B41FA5}">
                      <a16:colId xmlns:a16="http://schemas.microsoft.com/office/drawing/2014/main" val="1015850031"/>
                    </a:ext>
                  </a:extLst>
                </a:gridCol>
              </a:tblGrid>
              <a:tr h="819462"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/>
                        <a:t>جملة فعليةٌ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/>
                        <a:t>جملة اسميةٌ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9574578"/>
                  </a:ext>
                </a:extLst>
              </a:tr>
              <a:tr h="819462"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/>
                        <a:t>قال أبو سعيدٍ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/>
                        <a:t>الحشراتُ ضارةٌ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3844649"/>
                  </a:ext>
                </a:extLst>
              </a:tr>
              <a:tr h="819462"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/>
                        <a:t>سنذهب غداً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3200" dirty="0"/>
                        <a:t>الشتاءُ مقبلٌ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4901797"/>
                  </a:ext>
                </a:extLst>
              </a:tr>
            </a:tbl>
          </a:graphicData>
        </a:graphic>
      </p:graphicFrame>
      <p:sp>
        <p:nvSpPr>
          <p:cNvPr id="5" name="مخطط انسيابي: رابط 4">
            <a:extLst>
              <a:ext uri="{FF2B5EF4-FFF2-40B4-BE49-F238E27FC236}">
                <a16:creationId xmlns:a16="http://schemas.microsoft.com/office/drawing/2014/main" id="{35182CCE-7622-46FD-86FA-ACB84E1EF77C}"/>
              </a:ext>
            </a:extLst>
          </p:cNvPr>
          <p:cNvSpPr/>
          <p:nvPr/>
        </p:nvSpPr>
        <p:spPr>
          <a:xfrm>
            <a:off x="7974767" y="494675"/>
            <a:ext cx="554636" cy="464695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695"/>
            <a:ext cx="8087193" cy="5661469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   - استخرج الفاعلَ في الجملِ الآتيةِ وحدد حركةَ آخرهِ .</a:t>
            </a:r>
            <a:endParaRPr lang="en-US" dirty="0"/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EA836222-A127-4A49-B351-A811FAB7F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888213"/>
              </p:ext>
            </p:extLst>
          </p:nvPr>
        </p:nvGraphicFramePr>
        <p:xfrm>
          <a:off x="839448" y="1396999"/>
          <a:ext cx="7644985" cy="287520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3597640">
                  <a:extLst>
                    <a:ext uri="{9D8B030D-6E8A-4147-A177-3AD203B41FA5}">
                      <a16:colId xmlns:a16="http://schemas.microsoft.com/office/drawing/2014/main" val="1296720858"/>
                    </a:ext>
                  </a:extLst>
                </a:gridCol>
                <a:gridCol w="1963711">
                  <a:extLst>
                    <a:ext uri="{9D8B030D-6E8A-4147-A177-3AD203B41FA5}">
                      <a16:colId xmlns:a16="http://schemas.microsoft.com/office/drawing/2014/main" val="1574698147"/>
                    </a:ext>
                  </a:extLst>
                </a:gridCol>
                <a:gridCol w="2083634">
                  <a:extLst>
                    <a:ext uri="{9D8B030D-6E8A-4147-A177-3AD203B41FA5}">
                      <a16:colId xmlns:a16="http://schemas.microsoft.com/office/drawing/2014/main" val="300816523"/>
                    </a:ext>
                  </a:extLst>
                </a:gridCol>
              </a:tblGrid>
              <a:tr h="718800"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الجملة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الفاعل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حركةُ آخرهِ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9697826"/>
                  </a:ext>
                </a:extLst>
              </a:tr>
              <a:tr h="718800"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أجابَ الأبُ : بلى 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الأبُ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الضمةُ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237873"/>
                  </a:ext>
                </a:extLst>
              </a:tr>
              <a:tr h="718800"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توزعُ الوحدةُ الإرشاديةُ المبيداتِ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الوحدةُ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Y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الضمةُ</a:t>
                      </a:r>
                      <a:endParaRPr lang="ar-SY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255544"/>
                  </a:ext>
                </a:extLst>
              </a:tr>
              <a:tr h="718800"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كافحَ المزارعُ الحشراتِ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/>
                        <a:t>المزارعُ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Y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الضمةُ</a:t>
                      </a:r>
                      <a:endParaRPr lang="ar-SY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0924228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014C23C9-D672-49AD-984B-7AC388B7A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715" y="4372984"/>
            <a:ext cx="1652431" cy="1786775"/>
          </a:xfrm>
          <a:prstGeom prst="rect">
            <a:avLst/>
          </a:prstGeom>
        </p:spPr>
      </p:pic>
      <p:sp>
        <p:nvSpPr>
          <p:cNvPr id="7" name="مخطط انسيابي: رابط 6">
            <a:extLst>
              <a:ext uri="{FF2B5EF4-FFF2-40B4-BE49-F238E27FC236}">
                <a16:creationId xmlns:a16="http://schemas.microsoft.com/office/drawing/2014/main" id="{46C8A5CC-6E73-4796-BAC4-4FA15BABF012}"/>
              </a:ext>
            </a:extLst>
          </p:cNvPr>
          <p:cNvSpPr/>
          <p:nvPr/>
        </p:nvSpPr>
        <p:spPr>
          <a:xfrm>
            <a:off x="8049718" y="464695"/>
            <a:ext cx="434715" cy="614597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716"/>
            <a:ext cx="8102184" cy="5691448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    - حول الفعل الماضي في الجملة الآتية إلى فعل مضارع , وضع الحركة المناسبة على آخره .</a:t>
            </a:r>
          </a:p>
          <a:p>
            <a:pPr marL="0" indent="0" algn="r">
              <a:buNone/>
            </a:pPr>
            <a:r>
              <a:rPr lang="ar-SY" sz="2800" dirty="0"/>
              <a:t>     أكلتِ الحشرةُ ثمرةَ الزيتونِ              الحشرةُ ثمرةَ الزيتونِ </a:t>
            </a:r>
            <a:r>
              <a:rPr lang="ar-SY" dirty="0"/>
              <a:t>.</a:t>
            </a:r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dirty="0"/>
              <a:t>     - ضع الاسم الموصول المناسب فيما يأتي :</a:t>
            </a:r>
          </a:p>
          <a:p>
            <a:pPr marL="0" indent="0" algn="r">
              <a:buNone/>
            </a:pPr>
            <a:r>
              <a:rPr lang="ar-SY" dirty="0"/>
              <a:t>  </a:t>
            </a:r>
            <a:r>
              <a:rPr lang="ar-SY" sz="2400" dirty="0"/>
              <a:t>* المبيدات الحشرية هي                   تساعدُ على إنتاجٍ زراعيٍّ وفيرٍ .</a:t>
            </a:r>
          </a:p>
          <a:p>
            <a:pPr marL="0" indent="0" algn="r">
              <a:buNone/>
            </a:pPr>
            <a:r>
              <a:rPr lang="ar-SY" sz="2400" dirty="0"/>
              <a:t>   * صفّقتُ للتلميذاتِ                        فُزنَ بالمسابقةِ .</a:t>
            </a:r>
          </a:p>
          <a:p>
            <a:pPr marL="0" indent="0" algn="r">
              <a:buNone/>
            </a:pPr>
            <a:r>
              <a:rPr lang="ar-SY" sz="2400" dirty="0"/>
              <a:t>   * شكرَ الفلاحُ المهندسينَ الزراعيينَ         أشرفوا على زراعةِ القطنِ في حقلهِ</a:t>
            </a: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8330533-AD51-437F-8379-AAF335B41B1F}"/>
              </a:ext>
            </a:extLst>
          </p:cNvPr>
          <p:cNvSpPr/>
          <p:nvPr/>
        </p:nvSpPr>
        <p:spPr>
          <a:xfrm>
            <a:off x="3717561" y="1543987"/>
            <a:ext cx="1244183" cy="53964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تأكلُ</a:t>
            </a:r>
          </a:p>
        </p:txBody>
      </p:sp>
      <p:sp>
        <p:nvSpPr>
          <p:cNvPr id="5" name="مخطط انسيابي: رابط 4">
            <a:extLst>
              <a:ext uri="{FF2B5EF4-FFF2-40B4-BE49-F238E27FC236}">
                <a16:creationId xmlns:a16="http://schemas.microsoft.com/office/drawing/2014/main" id="{DBBC1304-DEA3-48B5-B924-3F9B3DBEFF65}"/>
              </a:ext>
            </a:extLst>
          </p:cNvPr>
          <p:cNvSpPr/>
          <p:nvPr/>
        </p:nvSpPr>
        <p:spPr>
          <a:xfrm>
            <a:off x="8049717" y="419726"/>
            <a:ext cx="434715" cy="629586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مخطط انسيابي: رابط 5">
            <a:extLst>
              <a:ext uri="{FF2B5EF4-FFF2-40B4-BE49-F238E27FC236}">
                <a16:creationId xmlns:a16="http://schemas.microsoft.com/office/drawing/2014/main" id="{83019E28-075B-410A-8131-12D5CF7D4C56}"/>
              </a:ext>
            </a:extLst>
          </p:cNvPr>
          <p:cNvSpPr/>
          <p:nvPr/>
        </p:nvSpPr>
        <p:spPr>
          <a:xfrm>
            <a:off x="8049716" y="2653258"/>
            <a:ext cx="434715" cy="539646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4EA34DED-8E7A-4DB3-97A1-06A6AD76D852}"/>
              </a:ext>
            </a:extLst>
          </p:cNvPr>
          <p:cNvSpPr/>
          <p:nvPr/>
        </p:nvSpPr>
        <p:spPr>
          <a:xfrm>
            <a:off x="4508292" y="3429000"/>
            <a:ext cx="1304144" cy="3447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التي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FB02081-BCD8-4F13-B9FC-E313FD9BD364}"/>
              </a:ext>
            </a:extLst>
          </p:cNvPr>
          <p:cNvSpPr/>
          <p:nvPr/>
        </p:nvSpPr>
        <p:spPr>
          <a:xfrm>
            <a:off x="4735642" y="3925019"/>
            <a:ext cx="1304144" cy="344773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اللواتي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1AFD7FC-6D4C-4D9B-A979-C727407568A4}"/>
              </a:ext>
            </a:extLst>
          </p:cNvPr>
          <p:cNvSpPr/>
          <p:nvPr/>
        </p:nvSpPr>
        <p:spPr>
          <a:xfrm>
            <a:off x="4181006" y="4314760"/>
            <a:ext cx="554636" cy="3447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1600" b="1" dirty="0">
                <a:solidFill>
                  <a:schemeClr val="tx1"/>
                </a:solidFill>
              </a:rPr>
              <a:t>الذين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847DCA6-4F9F-4DE9-B98C-FC0751088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652" y="4925516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675"/>
            <a:ext cx="8087193" cy="5631489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>
                <a:solidFill>
                  <a:srgbClr val="FF0000"/>
                </a:solidFill>
              </a:rPr>
              <a:t>* تعالوا نتذكر ما تعلمنا لهذا اليوم , تعلمنا :</a:t>
            </a:r>
          </a:p>
          <a:p>
            <a:pPr marL="0" indent="0" algn="r">
              <a:buNone/>
            </a:pPr>
            <a:r>
              <a:rPr lang="ar-SY" dirty="0"/>
              <a:t>1- استخراجَ الجمل الفعلية والجمل الاسمية من النصِ .</a:t>
            </a:r>
          </a:p>
          <a:p>
            <a:pPr marL="0" indent="0" algn="r">
              <a:buNone/>
            </a:pPr>
            <a:r>
              <a:rPr lang="ar-SY" dirty="0"/>
              <a:t>2- استخراجَ الفاعل من الجملةِ وتحديدَ حركةِ آخرهِ .</a:t>
            </a:r>
          </a:p>
          <a:p>
            <a:pPr marL="0" indent="0" algn="r">
              <a:buNone/>
            </a:pPr>
            <a:r>
              <a:rPr lang="ar-SY" dirty="0"/>
              <a:t>3- تحويلَ الفعل الماضي إلى فعلٍ مضارعٍ .</a:t>
            </a:r>
          </a:p>
          <a:p>
            <a:pPr marL="0" indent="0" algn="r">
              <a:buNone/>
            </a:pPr>
            <a:r>
              <a:rPr lang="ar-SY" dirty="0"/>
              <a:t>4- وضعَ الاسم الموصول المناسب </a:t>
            </a:r>
            <a:r>
              <a:rPr lang="ar-SY"/>
              <a:t>في الجملةِ </a:t>
            </a:r>
            <a:r>
              <a:rPr lang="ar-SY" dirty="0"/>
              <a:t>.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D322A62-1037-40A8-B879-FC1F9F7ED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876" y="3534090"/>
            <a:ext cx="3249118" cy="259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5312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74</TotalTime>
  <Words>306</Words>
  <Application>Microsoft Office PowerPoint</Application>
  <PresentationFormat>عرض على الشاشة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AXtYasmineBold</vt:lpstr>
      <vt:lpstr>AXtYasmineLight</vt:lpstr>
      <vt:lpstr>Calibri</vt:lpstr>
      <vt:lpstr>school</vt:lpstr>
      <vt:lpstr>تدريب لغوي أنشطة تقويمية الوحدة الإرشادية</vt:lpstr>
      <vt:lpstr>عزيزي التلميذ سنقدّمُ لك بعض الأنشطةِ التقويميّةِ لإثراءِ ما اكتسبتهُ من معلوماتٍ.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15</cp:revision>
  <dcterms:created xsi:type="dcterms:W3CDTF">2020-05-02T02:36:07Z</dcterms:created>
  <dcterms:modified xsi:type="dcterms:W3CDTF">2020-09-11T15:07:34Z</dcterms:modified>
</cp:coreProperties>
</file>