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156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3897443"/>
            <a:ext cx="3761405" cy="2830815"/>
          </a:xfrm>
        </p:spPr>
        <p:txBody>
          <a:bodyPr/>
          <a:lstStyle/>
          <a:p>
            <a:r>
              <a:rPr lang="ar-SY" dirty="0"/>
              <a:t>تعبيرٌ شفويٌ</a:t>
            </a:r>
            <a:br>
              <a:rPr lang="ar-SY" dirty="0"/>
            </a:br>
            <a:r>
              <a:rPr lang="ar-SY" dirty="0"/>
              <a:t>الدفاعُ عن موقف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9666"/>
            <a:ext cx="8087193" cy="94438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ar-SY" sz="3200" dirty="0"/>
              <a:t>عزيزي التلميذ هدفنا لهذا الدرسِ أن تكونَ قادراً على التحدثِ بطلاقة عن موضوع معين مستعيناً بالحججِ والبراهين.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4046"/>
            <a:ext cx="8087193" cy="4672117"/>
          </a:xfrm>
        </p:spPr>
        <p:txBody>
          <a:bodyPr/>
          <a:lstStyle/>
          <a:p>
            <a:pPr marL="0" indent="0" algn="r">
              <a:buNone/>
            </a:pPr>
            <a:r>
              <a:rPr lang="ar-SY" dirty="0"/>
              <a:t>تعال نتذكر بعضَ المواقفِ التي مررتَ بها سابقاً :</a:t>
            </a:r>
            <a:endParaRPr lang="en-US" dirty="0"/>
          </a:p>
          <a:p>
            <a:pPr marL="0" indent="0" algn="r">
              <a:buNone/>
            </a:pPr>
            <a:r>
              <a:rPr lang="en-US" dirty="0"/>
              <a:t>   </a:t>
            </a:r>
            <a:r>
              <a:rPr lang="ar-SY" dirty="0"/>
              <a:t>  1- هل حدثَ جدالاً بينكَ وبينَ شخص ما ؟</a:t>
            </a:r>
          </a:p>
          <a:p>
            <a:pPr marL="0" indent="0" algn="r">
              <a:buNone/>
            </a:pPr>
            <a:r>
              <a:rPr lang="ar-SY" dirty="0"/>
              <a:t>  2- هل حاولتَ إقناعَهُ بوجهةِ نظركَ ؟</a:t>
            </a:r>
          </a:p>
          <a:p>
            <a:pPr marL="0" indent="0" algn="r">
              <a:buNone/>
            </a:pPr>
            <a:r>
              <a:rPr lang="ar-SY" dirty="0"/>
              <a:t>  3- ما الحججُ والبراهينُ التي استخدمتها لإقناعهِ ؟</a:t>
            </a:r>
            <a:endParaRPr lang="en-US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BA7CFFE4-E02A-4BDA-A6C1-F51EAC6DA5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0475" y="4105197"/>
            <a:ext cx="3031449" cy="202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4674"/>
            <a:ext cx="8072203" cy="644577"/>
          </a:xfrm>
        </p:spPr>
        <p:txBody>
          <a:bodyPr>
            <a:noAutofit/>
          </a:bodyPr>
          <a:lstStyle/>
          <a:p>
            <a:r>
              <a:rPr lang="ar-SY" sz="3200" dirty="0"/>
              <a:t>عزيزي التّلميذ: تأمّل الصورةَ جيّداً واقرأ النصَ الآتي :</a:t>
            </a:r>
            <a:endParaRPr lang="en-US" sz="3200" dirty="0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BD0C1EBD-90A9-4E60-80F5-7189884AEB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182177"/>
            <a:ext cx="8072438" cy="3404814"/>
          </a:xfrm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464696"/>
            <a:ext cx="7607508" cy="566146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SY" sz="2800" dirty="0"/>
              <a:t>قالتِ الأمّ لابنِها: لقد أضعْتَ وقتَكَ يا زيدُ في مشاهدةِ برامجِ الأطفالِ, أليس من الأفضلِ أن تدرس دروسكَ؟! دافعَ زيدٌ عن مَوقفِهِ بالحُجّةِ الآتية:</a:t>
            </a:r>
          </a:p>
          <a:p>
            <a:pPr marL="0" indent="0" algn="r">
              <a:buNone/>
            </a:pPr>
            <a:r>
              <a:rPr lang="ar-SY" sz="2800" dirty="0"/>
              <a:t>لقد أَنجزتُ واجباتِي، ومِن حقّي أن أُشاهدَ بَرامجَ الأطفالِ، وهي</a:t>
            </a:r>
          </a:p>
          <a:p>
            <a:pPr marL="0" indent="0" algn="r">
              <a:buNone/>
            </a:pPr>
            <a:r>
              <a:rPr lang="ar-SY" sz="2800" dirty="0"/>
              <a:t> ليسَت مضيعةً للوَقتِ، إنّها تُسعدُني وتزيدُ معلوماتي.</a:t>
            </a:r>
          </a:p>
          <a:p>
            <a:pPr marL="0" indent="0" algn="r">
              <a:buNone/>
            </a:pPr>
            <a:r>
              <a:rPr lang="ar-SY" sz="2800" dirty="0"/>
              <a:t>الأمّ: هذا صحيحٌ، ولكن مِن دونِ الإكثارِ منها.</a:t>
            </a:r>
          </a:p>
          <a:p>
            <a:pPr marL="0" indent="0" algn="r">
              <a:buNone/>
            </a:pPr>
            <a:r>
              <a:rPr lang="ar-SY" sz="2800" dirty="0"/>
              <a:t>زيدٌ: أنا أشاهدُ البرامجَ ساعةً واحدةً فَقَط كلّ يَومٍ، بقي ربعُ ساعةٍ 			من الوقتِ الذي أُخصصهُ لمشاهدةِ برامجِ الأطفالِ.</a:t>
            </a:r>
            <a:endParaRPr lang="en-US" sz="2800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BD3B8E33-1E75-46A9-8C1F-2D88B6CFC9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2884" y="4525964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694"/>
            <a:ext cx="8072203" cy="689549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ar-SY" sz="3200" dirty="0"/>
              <a:t>والآن عزيزي التلميذ بعدَ قراءةِ النصِ أجب عن الأسئلةِ الآتيةِ 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4244"/>
            <a:ext cx="8072203" cy="4971920"/>
          </a:xfrm>
        </p:spPr>
        <p:txBody>
          <a:bodyPr/>
          <a:lstStyle/>
          <a:p>
            <a:pPr marL="0" indent="0" algn="r">
              <a:buNone/>
            </a:pPr>
            <a:r>
              <a:rPr lang="ar-SY" dirty="0"/>
              <a:t>  1- ما الحججُ التي دافع بها الطفل عن موقفه ؟</a:t>
            </a:r>
          </a:p>
          <a:p>
            <a:pPr marL="0" indent="0" algn="r">
              <a:buNone/>
            </a:pPr>
            <a:endParaRPr lang="ar-SY" dirty="0"/>
          </a:p>
          <a:p>
            <a:pPr marL="0" indent="0" algn="r">
              <a:buNone/>
            </a:pPr>
            <a:r>
              <a:rPr lang="ar-SY" dirty="0"/>
              <a:t>  2- برأيكَ هل هذهِ </a:t>
            </a:r>
            <a:r>
              <a:rPr lang="ar-SY"/>
              <a:t>الحججُ مقنعة </a:t>
            </a:r>
            <a:r>
              <a:rPr lang="ar-SY" dirty="0"/>
              <a:t>؟ </a:t>
            </a:r>
          </a:p>
          <a:p>
            <a:pPr marL="0" indent="0" algn="r">
              <a:buNone/>
            </a:pPr>
            <a:r>
              <a:rPr lang="ar-SY" dirty="0"/>
              <a:t> </a:t>
            </a:r>
          </a:p>
          <a:p>
            <a:pPr marL="0" indent="0" algn="r">
              <a:buNone/>
            </a:pPr>
            <a:r>
              <a:rPr lang="ar-SY" dirty="0"/>
              <a:t>  3- </a:t>
            </a:r>
            <a:r>
              <a:rPr lang="ar-SY" sz="2800" dirty="0"/>
              <a:t>اختر مما يأتي الدليلَ الذي استعانَ به زيدٌ في الدفاعِ عن موقفهِ ؟ </a:t>
            </a:r>
            <a:endParaRPr lang="en-US" dirty="0"/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3C1222DB-E97F-45C9-91C7-B465A2687188}"/>
              </a:ext>
            </a:extLst>
          </p:cNvPr>
          <p:cNvSpPr/>
          <p:nvPr/>
        </p:nvSpPr>
        <p:spPr>
          <a:xfrm>
            <a:off x="6820525" y="1768839"/>
            <a:ext cx="1708878" cy="479686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000" b="1" dirty="0">
                <a:solidFill>
                  <a:schemeClr val="tx1"/>
                </a:solidFill>
              </a:rPr>
              <a:t>إنجاز الواجبات</a:t>
            </a: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1155893B-76C2-4926-95F8-14AAF8FA35FE}"/>
              </a:ext>
            </a:extLst>
          </p:cNvPr>
          <p:cNvSpPr/>
          <p:nvPr/>
        </p:nvSpPr>
        <p:spPr>
          <a:xfrm>
            <a:off x="4493301" y="1768839"/>
            <a:ext cx="2147342" cy="479686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000" b="1" dirty="0">
                <a:solidFill>
                  <a:schemeClr val="tx1"/>
                </a:solidFill>
              </a:rPr>
              <a:t>حقه في مشاهدة التلفاز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3FB07229-4549-44A9-89BE-2109A0952157}"/>
              </a:ext>
            </a:extLst>
          </p:cNvPr>
          <p:cNvSpPr/>
          <p:nvPr/>
        </p:nvSpPr>
        <p:spPr>
          <a:xfrm>
            <a:off x="2604541" y="1768839"/>
            <a:ext cx="1708878" cy="479686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000" b="1" dirty="0">
                <a:solidFill>
                  <a:schemeClr val="tx1"/>
                </a:solidFill>
              </a:rPr>
              <a:t>زيادة المعلومات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F8966D87-D578-41CE-AAA9-26D4BB3A4062}"/>
              </a:ext>
            </a:extLst>
          </p:cNvPr>
          <p:cNvSpPr/>
          <p:nvPr/>
        </p:nvSpPr>
        <p:spPr>
          <a:xfrm>
            <a:off x="614597" y="1768839"/>
            <a:ext cx="1708878" cy="47968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000" b="1" dirty="0">
                <a:solidFill>
                  <a:schemeClr val="tx1"/>
                </a:solidFill>
              </a:rPr>
              <a:t>تخصيص الوقت</a:t>
            </a: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815E33CD-3E12-4F7B-915D-5A658A789894}"/>
              </a:ext>
            </a:extLst>
          </p:cNvPr>
          <p:cNvSpPr/>
          <p:nvPr/>
        </p:nvSpPr>
        <p:spPr>
          <a:xfrm>
            <a:off x="4493301" y="2923082"/>
            <a:ext cx="1412824" cy="50591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400" b="1" dirty="0">
                <a:solidFill>
                  <a:schemeClr val="tx1"/>
                </a:solidFill>
              </a:rPr>
              <a:t>نعم</a:t>
            </a:r>
            <a:endParaRPr lang="ar-SY" b="1" dirty="0">
              <a:solidFill>
                <a:schemeClr val="tx1"/>
              </a:solidFill>
            </a:endParaRPr>
          </a:p>
        </p:txBody>
      </p:sp>
      <p:sp>
        <p:nvSpPr>
          <p:cNvPr id="9" name="مخطط انسيابي: معالجة متعاقبة 8">
            <a:extLst>
              <a:ext uri="{FF2B5EF4-FFF2-40B4-BE49-F238E27FC236}">
                <a16:creationId xmlns:a16="http://schemas.microsoft.com/office/drawing/2014/main" id="{A09383E3-AD86-4B7D-A280-0C912F737745}"/>
              </a:ext>
            </a:extLst>
          </p:cNvPr>
          <p:cNvSpPr/>
          <p:nvPr/>
        </p:nvSpPr>
        <p:spPr>
          <a:xfrm>
            <a:off x="3672590" y="4152275"/>
            <a:ext cx="1873771" cy="479686"/>
          </a:xfrm>
          <a:prstGeom prst="flowChartAlternateProcess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400" dirty="0">
                <a:solidFill>
                  <a:schemeClr val="tx1"/>
                </a:solidFill>
              </a:rPr>
              <a:t>بيت شعري</a:t>
            </a:r>
          </a:p>
        </p:txBody>
      </p:sp>
      <p:sp>
        <p:nvSpPr>
          <p:cNvPr id="10" name="مخطط انسيابي: معالجة متعاقبة 9">
            <a:extLst>
              <a:ext uri="{FF2B5EF4-FFF2-40B4-BE49-F238E27FC236}">
                <a16:creationId xmlns:a16="http://schemas.microsoft.com/office/drawing/2014/main" id="{B2E0410D-6B73-4A31-9D75-BB9B13024869}"/>
              </a:ext>
            </a:extLst>
          </p:cNvPr>
          <p:cNvSpPr/>
          <p:nvPr/>
        </p:nvSpPr>
        <p:spPr>
          <a:xfrm>
            <a:off x="3693201" y="4849500"/>
            <a:ext cx="1873771" cy="479686"/>
          </a:xfrm>
          <a:prstGeom prst="flowChartAlternateProcess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400" dirty="0">
                <a:solidFill>
                  <a:schemeClr val="tx1"/>
                </a:solidFill>
              </a:rPr>
              <a:t>حكمة</a:t>
            </a:r>
          </a:p>
        </p:txBody>
      </p:sp>
      <p:sp>
        <p:nvSpPr>
          <p:cNvPr id="11" name="مخطط انسيابي: معالجة متعاقبة 10">
            <a:extLst>
              <a:ext uri="{FF2B5EF4-FFF2-40B4-BE49-F238E27FC236}">
                <a16:creationId xmlns:a16="http://schemas.microsoft.com/office/drawing/2014/main" id="{6E59A367-DD77-4671-98AD-F9FCDCCCCEBC}"/>
              </a:ext>
            </a:extLst>
          </p:cNvPr>
          <p:cNvSpPr/>
          <p:nvPr/>
        </p:nvSpPr>
        <p:spPr>
          <a:xfrm>
            <a:off x="3672589" y="5487832"/>
            <a:ext cx="1873771" cy="479686"/>
          </a:xfrm>
          <a:prstGeom prst="flowChartAlternateProcess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400" dirty="0">
                <a:solidFill>
                  <a:schemeClr val="tx1"/>
                </a:solidFill>
              </a:rPr>
              <a:t>كلامٌ يقبلهُ العقلُ</a:t>
            </a:r>
          </a:p>
        </p:txBody>
      </p:sp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4716"/>
            <a:ext cx="8102184" cy="569144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SY" sz="2800" dirty="0">
                <a:solidFill>
                  <a:srgbClr val="FF0000"/>
                </a:solidFill>
              </a:rPr>
              <a:t>عزيزي التلميذ تعلمنا لهذا اليومِ : </a:t>
            </a:r>
          </a:p>
          <a:p>
            <a:pPr marL="0" indent="0" algn="r">
              <a:buNone/>
            </a:pPr>
            <a:r>
              <a:rPr lang="ar-SY" sz="2800" dirty="0"/>
              <a:t>      إذا أردتَ أن تدافعَ عن موقفكَ يجبُ أن تأتيَ بحجج قوية تؤكدُ بها  كلامَكَ .</a:t>
            </a:r>
          </a:p>
          <a:p>
            <a:pPr marL="0" indent="0" algn="r">
              <a:buNone/>
            </a:pPr>
            <a:r>
              <a:rPr lang="ar-SY" sz="2800" dirty="0"/>
              <a:t>      يجبُ أن تكونَ هذه الحججُ مقنعة.</a:t>
            </a:r>
          </a:p>
          <a:p>
            <a:pPr marL="0" indent="0" algn="r">
              <a:buNone/>
            </a:pPr>
            <a:r>
              <a:rPr lang="ar-SY" sz="2800" dirty="0"/>
              <a:t>      يجبُ أن تكونَ هذه الحججُ </a:t>
            </a:r>
          </a:p>
          <a:p>
            <a:pPr marL="0" indent="0" algn="r">
              <a:buNone/>
            </a:pPr>
            <a:r>
              <a:rPr lang="ar-SY" sz="2800" dirty="0"/>
              <a:t>                  - نصٌ من القرآنِ الكريمِ .</a:t>
            </a:r>
          </a:p>
          <a:p>
            <a:pPr marL="0" indent="0" algn="r">
              <a:buNone/>
            </a:pPr>
            <a:r>
              <a:rPr lang="ar-SY" sz="2800" dirty="0"/>
              <a:t>                  - حديثٌ نبويٌ .</a:t>
            </a:r>
          </a:p>
          <a:p>
            <a:pPr marL="0" indent="0" algn="r">
              <a:buNone/>
            </a:pPr>
            <a:r>
              <a:rPr lang="ar-SY" sz="2800" dirty="0"/>
              <a:t>         </a:t>
            </a:r>
            <a:r>
              <a:rPr lang="en-US" sz="2800" dirty="0"/>
              <a:t>        </a:t>
            </a:r>
            <a:r>
              <a:rPr lang="ar-SY" sz="2800" dirty="0"/>
              <a:t>                  - بيتٌ شعريٌ .</a:t>
            </a:r>
          </a:p>
          <a:p>
            <a:pPr marL="0" indent="0" algn="r">
              <a:buNone/>
            </a:pPr>
            <a:r>
              <a:rPr lang="ar-SY" sz="2800" dirty="0"/>
              <a:t>                  - حكمةٌ</a:t>
            </a:r>
          </a:p>
          <a:p>
            <a:pPr marL="0" indent="0" algn="r">
              <a:buNone/>
            </a:pPr>
            <a:r>
              <a:rPr lang="ar-SY" sz="2800" dirty="0"/>
              <a:t>                  - كلامٌ يقبلهُ العقلُ .</a:t>
            </a:r>
          </a:p>
          <a:p>
            <a:pPr marL="0" indent="0" algn="r">
              <a:buNone/>
            </a:pPr>
            <a:r>
              <a:rPr lang="ar-SY" sz="2800" dirty="0"/>
              <a:t>                  - قصةُ.</a:t>
            </a:r>
            <a:endParaRPr lang="en-US" sz="2800" dirty="0"/>
          </a:p>
        </p:txBody>
      </p:sp>
      <p:sp>
        <p:nvSpPr>
          <p:cNvPr id="4" name="نجمة: 6 نقاط 3">
            <a:extLst>
              <a:ext uri="{FF2B5EF4-FFF2-40B4-BE49-F238E27FC236}">
                <a16:creationId xmlns:a16="http://schemas.microsoft.com/office/drawing/2014/main" id="{9CD0A884-9157-4FEB-818D-EC6FF89BBBDF}"/>
              </a:ext>
            </a:extLst>
          </p:cNvPr>
          <p:cNvSpPr/>
          <p:nvPr/>
        </p:nvSpPr>
        <p:spPr>
          <a:xfrm>
            <a:off x="7914807" y="1034321"/>
            <a:ext cx="539645" cy="314794"/>
          </a:xfrm>
          <a:prstGeom prst="star6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5" name="نجمة: 6 نقاط 4">
            <a:extLst>
              <a:ext uri="{FF2B5EF4-FFF2-40B4-BE49-F238E27FC236}">
                <a16:creationId xmlns:a16="http://schemas.microsoft.com/office/drawing/2014/main" id="{C50C969F-0E6C-4CDD-ABDF-93492324DE59}"/>
              </a:ext>
            </a:extLst>
          </p:cNvPr>
          <p:cNvSpPr/>
          <p:nvPr/>
        </p:nvSpPr>
        <p:spPr>
          <a:xfrm>
            <a:off x="7914806" y="1948720"/>
            <a:ext cx="539645" cy="314794"/>
          </a:xfrm>
          <a:prstGeom prst="star6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6" name="نجمة: 6 نقاط 5">
            <a:extLst>
              <a:ext uri="{FF2B5EF4-FFF2-40B4-BE49-F238E27FC236}">
                <a16:creationId xmlns:a16="http://schemas.microsoft.com/office/drawing/2014/main" id="{B2894EDA-D0FE-4EA7-9036-A5B3FBDBB648}"/>
              </a:ext>
            </a:extLst>
          </p:cNvPr>
          <p:cNvSpPr/>
          <p:nvPr/>
        </p:nvSpPr>
        <p:spPr>
          <a:xfrm>
            <a:off x="7914807" y="2548325"/>
            <a:ext cx="539645" cy="314794"/>
          </a:xfrm>
          <a:prstGeom prst="star6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170945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عنصر نائب للمحتوى 3">
            <a:extLst>
              <a:ext uri="{FF2B5EF4-FFF2-40B4-BE49-F238E27FC236}">
                <a16:creationId xmlns:a16="http://schemas.microsoft.com/office/drawing/2014/main" id="{C8527E5F-6F31-4FFF-9341-DE48472456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562" y="1181568"/>
            <a:ext cx="3754022" cy="417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55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80</TotalTime>
  <Words>285</Words>
  <Application>Microsoft Office PowerPoint</Application>
  <PresentationFormat>عرض على الشاشة (4:3)</PresentationFormat>
  <Paragraphs>36</Paragraphs>
  <Slides>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0" baseType="lpstr">
      <vt:lpstr>Arial</vt:lpstr>
      <vt:lpstr>Calibri</vt:lpstr>
      <vt:lpstr>school</vt:lpstr>
      <vt:lpstr>تعبيرٌ شفويٌ الدفاعُ عن موقف</vt:lpstr>
      <vt:lpstr>عزيزي التلميذ هدفنا لهذا الدرسِ أن تكونَ قادراً على التحدثِ بطلاقة عن موضوع معين مستعيناً بالحججِ والبراهين. </vt:lpstr>
      <vt:lpstr>عزيزي التّلميذ: تأمّل الصورةَ جيّداً واقرأ النصَ الآتي :</vt:lpstr>
      <vt:lpstr>عرض تقديمي في PowerPoint</vt:lpstr>
      <vt:lpstr>والآن عزيزي التلميذ بعدَ قراءةِ النصِ أجب عن الأسئلةِ الآتيةِ :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rida.abodi@gmail.com</cp:lastModifiedBy>
  <cp:revision>15</cp:revision>
  <dcterms:created xsi:type="dcterms:W3CDTF">2020-05-02T02:36:07Z</dcterms:created>
  <dcterms:modified xsi:type="dcterms:W3CDTF">2020-08-30T08:39:30Z</dcterms:modified>
</cp:coreProperties>
</file>