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58" r:id="rId4"/>
    <p:sldId id="259" r:id="rId5"/>
    <p:sldId id="262" r:id="rId6"/>
    <p:sldId id="264" r:id="rId7"/>
    <p:sldId id="261"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B220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87018-D117-7A45-8E9B-B06732E9A126}"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70757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3309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6089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87018-D117-7A45-8E9B-B06732E9A126}"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22380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87018-D117-7A45-8E9B-B06732E9A126}" type="datetimeFigureOut">
              <a:rPr lang="en-US" smtClean="0"/>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7906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87018-D117-7A45-8E9B-B06732E9A126}"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9458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87018-D117-7A45-8E9B-B06732E9A126}" type="datetimeFigureOut">
              <a:rPr lang="en-US" smtClean="0"/>
              <a:t>9/19/2020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20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87018-D117-7A45-8E9B-B06732E9A126}" type="datetimeFigureOut">
              <a:rPr lang="en-US" smtClean="0"/>
              <a:t>9/19/2020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51294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45324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21258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687018-D117-7A45-8E9B-B06732E9A126}" type="datetimeFigureOut">
              <a:rPr lang="en-US" smtClean="0"/>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56929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87018-D117-7A45-8E9B-B06732E9A126}" type="datetimeFigureOut">
              <a:rPr lang="en-US" smtClean="0"/>
              <a:t>9/19/2020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79908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2147" y="4487594"/>
            <a:ext cx="3761405" cy="2216689"/>
          </a:xfrm>
          <a:solidFill>
            <a:schemeClr val="accent2">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a:prstTxWarp prst="textDeflateBottom">
              <a:avLst/>
            </a:prstTxWarp>
            <a:noAutofit/>
            <a:scene3d>
              <a:camera prst="orthographicFront"/>
              <a:lightRig rig="harsh" dir="t"/>
            </a:scene3d>
            <a:sp3d extrusionH="57150" prstMaterial="matte">
              <a:bevelT w="63500" h="12700" prst="angle"/>
              <a:contourClr>
                <a:schemeClr val="bg1">
                  <a:lumMod val="65000"/>
                </a:schemeClr>
              </a:contourClr>
            </a:sp3d>
          </a:bodyPr>
          <a:lstStyle/>
          <a:p>
            <a:r>
              <a:rPr lang="ar-SA" sz="4800" b="1" dirty="0">
                <a:ln/>
                <a:solidFill>
                  <a:schemeClr val="accent3"/>
                </a:solidFill>
              </a:rPr>
              <a:t>أنماط الضرب</a:t>
            </a:r>
            <a:endParaRPr lang="en-US" sz="4800" b="1" dirty="0">
              <a:ln/>
              <a:solidFill>
                <a:schemeClr val="accent3"/>
              </a:solidFill>
            </a:endParaRP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0159"/>
          </a:xfrm>
        </p:spPr>
        <p:txBody>
          <a:bodyPr/>
          <a:lstStyle/>
          <a:p>
            <a:endParaRPr lang="en-US" dirty="0"/>
          </a:p>
        </p:txBody>
      </p:sp>
      <p:sp>
        <p:nvSpPr>
          <p:cNvPr id="3" name="Content Placeholder 2"/>
          <p:cNvSpPr>
            <a:spLocks noGrp="1"/>
          </p:cNvSpPr>
          <p:nvPr>
            <p:ph idx="1"/>
          </p:nvPr>
        </p:nvSpPr>
        <p:spPr>
          <a:xfrm>
            <a:off x="457200" y="2222694"/>
            <a:ext cx="8110026" cy="2546253"/>
          </a:xfrm>
        </p:spPr>
        <p:txBody>
          <a:bodyPr/>
          <a:lstStyle/>
          <a:p>
            <a:pPr marL="0" indent="0" algn="ctr">
              <a:buNone/>
            </a:pPr>
            <a:r>
              <a:rPr lang="ar-SA" dirty="0"/>
              <a:t>بعد أن تعرفنا على الضرب بمضاعفات العدد عشرة (العشرات) هيَّا بنا تلاميذي الأعزاء نتعرف معاً على درسنا </a:t>
            </a:r>
          </a:p>
          <a:p>
            <a:pPr marL="0" indent="0" algn="r">
              <a:buNone/>
            </a:pPr>
            <a:r>
              <a:rPr lang="ar-SA" dirty="0"/>
              <a:t>الجديد وهو بعنوان أنماط الضرب</a:t>
            </a:r>
          </a:p>
          <a:p>
            <a:pPr marL="0" indent="0" algn="r">
              <a:buNone/>
            </a:pPr>
            <a:endParaRPr lang="en-US" dirty="0"/>
          </a:p>
        </p:txBody>
      </p:sp>
      <p:sp>
        <p:nvSpPr>
          <p:cNvPr id="4" name="مستطيل: زوايا مستديرة 3">
            <a:extLst>
              <a:ext uri="{FF2B5EF4-FFF2-40B4-BE49-F238E27FC236}">
                <a16:creationId xmlns:a16="http://schemas.microsoft.com/office/drawing/2014/main" id="{4591F7AD-C734-4016-9AE5-B7B2ACD757FD}"/>
              </a:ext>
            </a:extLst>
          </p:cNvPr>
          <p:cNvSpPr/>
          <p:nvPr/>
        </p:nvSpPr>
        <p:spPr>
          <a:xfrm>
            <a:off x="457200" y="211016"/>
            <a:ext cx="8229600" cy="1069143"/>
          </a:xfrm>
          <a:prstGeom prst="roundRect">
            <a:avLst/>
          </a:prstGeom>
          <a:solidFill>
            <a:schemeClr val="accent2">
              <a:lumMod val="50000"/>
            </a:schemeClr>
          </a:solidFill>
        </p:spPr>
        <p:style>
          <a:lnRef idx="3">
            <a:schemeClr val="lt1"/>
          </a:lnRef>
          <a:fillRef idx="1">
            <a:schemeClr val="accent3"/>
          </a:fillRef>
          <a:effectRef idx="1">
            <a:schemeClr val="accent3"/>
          </a:effectRef>
          <a:fontRef idx="minor">
            <a:schemeClr val="lt1"/>
          </a:fontRef>
        </p:style>
        <p:txBody>
          <a:bodyPr rtlCol="1" anchor="ctr">
            <a:prstTxWarp prst="textDoubleWave1">
              <a:avLst/>
            </a:prstTxWarp>
          </a:bodyPr>
          <a:lstStyle/>
          <a:p>
            <a:pPr algn="ctr"/>
            <a:r>
              <a:rPr lang="ar-SA" sz="4400" dirty="0">
                <a:ln>
                  <a:solidFill>
                    <a:srgbClr val="FFFF00"/>
                  </a:solidFill>
                </a:ln>
                <a:solidFill>
                  <a:srgbClr val="FF0000"/>
                </a:solidFill>
                <a:effectLst>
                  <a:glow rad="101600">
                    <a:srgbClr val="7030A0">
                      <a:alpha val="60000"/>
                    </a:srgbClr>
                  </a:glow>
                </a:effectLst>
              </a:rPr>
              <a:t>الهدف من الدرس</a:t>
            </a: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00"/>
                                        <p:tgtEl>
                                          <p:spTgt spid="4"/>
                                        </p:tgtEl>
                                      </p:cBhvr>
                                    </p:animEffect>
                                    <p:anim calcmode="lin" valueType="num">
                                      <p:cBhvr>
                                        <p:cTn id="7" dur="500"/>
                                        <p:tgtEl>
                                          <p:spTgt spid="4"/>
                                        </p:tgtEl>
                                        <p:attrNameLst>
                                          <p:attrName>ppt_x</p:attrName>
                                        </p:attrNameLst>
                                      </p:cBhvr>
                                      <p:tavLst>
                                        <p:tav tm="0">
                                          <p:val>
                                            <p:strVal val="ppt_x"/>
                                          </p:val>
                                        </p:tav>
                                        <p:tav tm="100000">
                                          <p:val>
                                            <p:strVal val="ppt_x"/>
                                          </p:val>
                                        </p:tav>
                                      </p:tavLst>
                                    </p:anim>
                                    <p:anim calcmode="lin" valueType="num">
                                      <p:cBhvr>
                                        <p:cTn id="8" dur="500"/>
                                        <p:tgtEl>
                                          <p:spTgt spid="4"/>
                                        </p:tgtEl>
                                        <p:attrNameLst>
                                          <p:attrName>ppt_y</p:attrName>
                                        </p:attrNameLst>
                                      </p:cBhvr>
                                      <p:tavLst>
                                        <p:tav tm="0">
                                          <p:val>
                                            <p:strVal val="ppt_y"/>
                                          </p:val>
                                        </p:tav>
                                        <p:tav tm="100000">
                                          <p:val>
                                            <p:strVal val="ppt_y+.1"/>
                                          </p:val>
                                        </p:tav>
                                      </p:tavLst>
                                    </p:anim>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endParaRPr lang="en-US" dirty="0"/>
          </a:p>
        </p:txBody>
      </p:sp>
      <p:pic>
        <p:nvPicPr>
          <p:cNvPr id="6" name="عنصر نائب للمحتوى 5">
            <a:extLst>
              <a:ext uri="{FF2B5EF4-FFF2-40B4-BE49-F238E27FC236}">
                <a16:creationId xmlns:a16="http://schemas.microsoft.com/office/drawing/2014/main" id="{302C9FDD-6A79-48EA-B7BE-9E571D19EBCE}"/>
              </a:ext>
            </a:extLst>
          </p:cNvPr>
          <p:cNvPicPr>
            <a:picLocks noGrp="1" noChangeAspect="1"/>
          </p:cNvPicPr>
          <p:nvPr>
            <p:ph idx="1"/>
          </p:nvPr>
        </p:nvPicPr>
        <p:blipFill>
          <a:blip r:embed="rId3"/>
          <a:stretch>
            <a:fillRect/>
          </a:stretch>
        </p:blipFill>
        <p:spPr>
          <a:xfrm>
            <a:off x="2586788" y="300789"/>
            <a:ext cx="6100011" cy="6475078"/>
          </a:xfrm>
        </p:spPr>
      </p:pic>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916" y="276726"/>
            <a:ext cx="8337884" cy="1140912"/>
          </a:xfrm>
          <a:solidFill>
            <a:srgbClr val="7030A0"/>
          </a:solidFill>
        </p:spPr>
        <p:txBody>
          <a:bodyPr/>
          <a:lstStyle/>
          <a:p>
            <a:r>
              <a:rPr lang="ar-SA" b="1" dirty="0">
                <a:ln w="6600">
                  <a:solidFill>
                    <a:schemeClr val="accent2"/>
                  </a:solidFill>
                  <a:prstDash val="solid"/>
                </a:ln>
                <a:solidFill>
                  <a:srgbClr val="FFFFFF"/>
                </a:solidFill>
                <a:effectLst>
                  <a:outerShdw dist="38100" dir="2700000" algn="tl" rotWithShape="0">
                    <a:schemeClr val="accent2"/>
                  </a:outerShdw>
                </a:effectLst>
              </a:rPr>
              <a:t>أنماط الضرب</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عنصر نائب للمحتوى 5">
            <a:extLst>
              <a:ext uri="{FF2B5EF4-FFF2-40B4-BE49-F238E27FC236}">
                <a16:creationId xmlns:a16="http://schemas.microsoft.com/office/drawing/2014/main" id="{136D368F-F373-47C3-95B2-12C383EE5B73}"/>
              </a:ext>
            </a:extLst>
          </p:cNvPr>
          <p:cNvPicPr>
            <a:picLocks noGrp="1" noChangeAspect="1"/>
          </p:cNvPicPr>
          <p:nvPr>
            <p:ph idx="1"/>
          </p:nvPr>
        </p:nvPicPr>
        <p:blipFill>
          <a:blip r:embed="rId3"/>
          <a:stretch>
            <a:fillRect/>
          </a:stretch>
        </p:blipFill>
        <p:spPr>
          <a:xfrm>
            <a:off x="2671010" y="1417638"/>
            <a:ext cx="5321467" cy="3647657"/>
          </a:xfrm>
        </p:spPr>
      </p:pic>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عنصر نائب للمحتوى 5">
            <a:extLst>
              <a:ext uri="{FF2B5EF4-FFF2-40B4-BE49-F238E27FC236}">
                <a16:creationId xmlns:a16="http://schemas.microsoft.com/office/drawing/2014/main" id="{64F0A0DD-DF25-4020-85FB-AF7890576C11}"/>
              </a:ext>
            </a:extLst>
          </p:cNvPr>
          <p:cNvPicPr>
            <a:picLocks noGrp="1" noChangeAspect="1"/>
          </p:cNvPicPr>
          <p:nvPr>
            <p:ph idx="1"/>
          </p:nvPr>
        </p:nvPicPr>
        <p:blipFill>
          <a:blip r:embed="rId3"/>
          <a:stretch>
            <a:fillRect/>
          </a:stretch>
        </p:blipFill>
        <p:spPr>
          <a:xfrm>
            <a:off x="2667619" y="286670"/>
            <a:ext cx="6019181" cy="6414920"/>
          </a:xfrm>
        </p:spPr>
      </p:pic>
    </p:spTree>
    <p:extLst>
      <p:ext uri="{BB962C8B-B14F-4D97-AF65-F5344CB8AC3E}">
        <p14:creationId xmlns:p14="http://schemas.microsoft.com/office/powerpoint/2010/main" val="1854684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عنصر نائب للمحتوى 6">
            <a:extLst>
              <a:ext uri="{FF2B5EF4-FFF2-40B4-BE49-F238E27FC236}">
                <a16:creationId xmlns:a16="http://schemas.microsoft.com/office/drawing/2014/main" id="{14E7E636-A5CD-49CC-ABCA-DDAD34154542}"/>
              </a:ext>
            </a:extLst>
          </p:cNvPr>
          <p:cNvPicPr>
            <a:picLocks noGrp="1" noChangeAspect="1"/>
          </p:cNvPicPr>
          <p:nvPr>
            <p:ph idx="1"/>
          </p:nvPr>
        </p:nvPicPr>
        <p:blipFill>
          <a:blip r:embed="rId3"/>
          <a:stretch>
            <a:fillRect/>
          </a:stretch>
        </p:blipFill>
        <p:spPr>
          <a:xfrm>
            <a:off x="2743200" y="274638"/>
            <a:ext cx="5943599" cy="6412572"/>
          </a:xfrm>
        </p:spPr>
      </p:pic>
    </p:spTree>
    <p:extLst>
      <p:ext uri="{BB962C8B-B14F-4D97-AF65-F5344CB8AC3E}">
        <p14:creationId xmlns:p14="http://schemas.microsoft.com/office/powerpoint/2010/main" val="217322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انفجار: 14 نقطة 3">
            <a:extLst>
              <a:ext uri="{FF2B5EF4-FFF2-40B4-BE49-F238E27FC236}">
                <a16:creationId xmlns:a16="http://schemas.microsoft.com/office/drawing/2014/main" id="{1DADF64E-E5ED-4508-B0C5-A8EC8ABC507C}"/>
              </a:ext>
            </a:extLst>
          </p:cNvPr>
          <p:cNvSpPr/>
          <p:nvPr/>
        </p:nvSpPr>
        <p:spPr>
          <a:xfrm>
            <a:off x="0" y="0"/>
            <a:ext cx="9242474" cy="2053883"/>
          </a:xfrm>
          <a:prstGeom prst="irregularSeal2">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1" anchor="ctr">
            <a:prstTxWarp prst="textDeflateBottom">
              <a:avLst/>
            </a:prstTxWarp>
          </a:bodyPr>
          <a:lstStyle/>
          <a:p>
            <a:pPr algn="ctr"/>
            <a:r>
              <a:rPr lang="ar-SA" sz="3200" b="1" dirty="0">
                <a:ln w="6600">
                  <a:solidFill>
                    <a:schemeClr val="accent2"/>
                  </a:solidFill>
                  <a:prstDash val="solid"/>
                </a:ln>
                <a:solidFill>
                  <a:srgbClr val="FFFFFF"/>
                </a:solidFill>
                <a:effectLst>
                  <a:outerShdw dist="38100" dir="2700000" algn="tl" rotWithShape="0">
                    <a:schemeClr val="accent2"/>
                  </a:outerShdw>
                </a:effectLst>
              </a:rPr>
              <a:t>أنماط الضرب </a:t>
            </a:r>
          </a:p>
        </p:txBody>
      </p:sp>
      <p:sp>
        <p:nvSpPr>
          <p:cNvPr id="5" name="عنصر نائب للمحتوى 4">
            <a:extLst>
              <a:ext uri="{FF2B5EF4-FFF2-40B4-BE49-F238E27FC236}">
                <a16:creationId xmlns:a16="http://schemas.microsoft.com/office/drawing/2014/main" id="{732F6485-FCCC-4261-9174-904E26CC4498}"/>
              </a:ext>
            </a:extLst>
          </p:cNvPr>
          <p:cNvSpPr>
            <a:spLocks noGrp="1"/>
          </p:cNvSpPr>
          <p:nvPr>
            <p:ph idx="1"/>
          </p:nvPr>
        </p:nvSpPr>
        <p:spPr>
          <a:xfrm>
            <a:off x="457200" y="2053883"/>
            <a:ext cx="8095957" cy="4072280"/>
          </a:xfrm>
        </p:spPr>
        <p:txBody>
          <a:bodyPr/>
          <a:lstStyle/>
          <a:p>
            <a:pPr marL="0" indent="0" algn="r">
              <a:buNone/>
            </a:pPr>
            <a:r>
              <a:rPr lang="ar-SA" dirty="0"/>
              <a:t>نستنتج مما سبق أنه يمكن الاستفادة  من نمط الأصفار في إيجاد ناتج الضرب فكلما أضفنا صفراً للعدد المضروب بعدد ما نضيف صفراً للناتج وإذا أضفنا صفرين للمضروب نضيف صفرين للناتج وهكذا</a:t>
            </a:r>
          </a:p>
        </p:txBody>
      </p:sp>
    </p:spTree>
    <p:extLst>
      <p:ext uri="{BB962C8B-B14F-4D97-AF65-F5344CB8AC3E}">
        <p14:creationId xmlns:p14="http://schemas.microsoft.com/office/powerpoint/2010/main" val="413879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642"/>
          </a:xfrm>
        </p:spPr>
        <p:txBody>
          <a:bodyPr/>
          <a:lstStyle/>
          <a:p>
            <a:r>
              <a:rPr lang="en-US" dirty="0" err="1"/>
              <a:t>lll</a:t>
            </a:r>
            <a:endParaRPr lang="en-US" dirty="0"/>
          </a:p>
        </p:txBody>
      </p:sp>
      <p:sp>
        <p:nvSpPr>
          <p:cNvPr id="4" name="تمرير: أفقي 3">
            <a:extLst>
              <a:ext uri="{FF2B5EF4-FFF2-40B4-BE49-F238E27FC236}">
                <a16:creationId xmlns:a16="http://schemas.microsoft.com/office/drawing/2014/main" id="{C5FC0895-B73A-4983-9165-D86165246A27}"/>
              </a:ext>
            </a:extLst>
          </p:cNvPr>
          <p:cNvSpPr/>
          <p:nvPr/>
        </p:nvSpPr>
        <p:spPr>
          <a:xfrm>
            <a:off x="457200" y="257405"/>
            <a:ext cx="8229600" cy="1033272"/>
          </a:xfrm>
          <a:prstGeom prst="horizontalScroll">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1" anchor="ctr">
            <a:prstTxWarp prst="textArchDownPour">
              <a:avLst/>
            </a:prstTxWarp>
          </a:bodyPr>
          <a:lstStyle/>
          <a:p>
            <a:pPr algn="ctr"/>
            <a:r>
              <a:rPr lang="ar-SA"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الإغلاق</a:t>
            </a:r>
            <a:endParaRPr lang="ar-SA" sz="4400" b="1" dirty="0">
              <a:ln w="22225">
                <a:solidFill>
                  <a:schemeClr val="accent2"/>
                </a:solidFill>
                <a:prstDash val="solid"/>
              </a:ln>
              <a:solidFill>
                <a:schemeClr val="accent2">
                  <a:lumMod val="40000"/>
                  <a:lumOff val="60000"/>
                </a:schemeClr>
              </a:solidFill>
            </a:endParaRPr>
          </a:p>
        </p:txBody>
      </p:sp>
      <p:sp>
        <p:nvSpPr>
          <p:cNvPr id="6" name="عنصر نائب للمحتوى 5">
            <a:extLst>
              <a:ext uri="{FF2B5EF4-FFF2-40B4-BE49-F238E27FC236}">
                <a16:creationId xmlns:a16="http://schemas.microsoft.com/office/drawing/2014/main" id="{CD7E323F-C547-4720-A7C2-1F1B0ABDBC56}"/>
              </a:ext>
            </a:extLst>
          </p:cNvPr>
          <p:cNvSpPr>
            <a:spLocks noGrp="1"/>
          </p:cNvSpPr>
          <p:nvPr>
            <p:ph idx="1"/>
          </p:nvPr>
        </p:nvSpPr>
        <p:spPr>
          <a:xfrm>
            <a:off x="457200" y="1114513"/>
            <a:ext cx="8229600" cy="4818253"/>
          </a:xfrm>
        </p:spPr>
        <p:txBody>
          <a:bodyPr>
            <a:prstTxWarp prst="textWave1">
              <a:avLst/>
            </a:prstTxWarp>
          </a:bodyPr>
          <a:lstStyle/>
          <a:p>
            <a:pPr marL="0" indent="0" algn="r">
              <a:buNone/>
            </a:pPr>
            <a:r>
              <a:rPr lang="ar-SA" dirty="0">
                <a:ln>
                  <a:solidFill>
                    <a:srgbClr val="0B2209"/>
                  </a:solidFill>
                </a:ln>
                <a:solidFill>
                  <a:srgbClr val="66FF66"/>
                </a:solidFill>
              </a:rPr>
              <a:t>وهكذا تلاميذي الأعزاء تبين لنا كيف نستفيد من أنماط الضرب (نمط الأصفار) في إيجاد ناتج الضرب بيسر وسهولة </a:t>
            </a:r>
            <a:r>
              <a:rPr lang="ar-SA" dirty="0">
                <a:ln>
                  <a:solidFill>
                    <a:srgbClr val="0B2209"/>
                  </a:solidFill>
                </a:ln>
              </a:rPr>
              <a:t>. </a:t>
            </a:r>
          </a:p>
          <a:p>
            <a:pPr marL="0" indent="0" algn="r">
              <a:buNone/>
            </a:pPr>
            <a:endParaRPr lang="ar-SA" dirty="0">
              <a:ln>
                <a:solidFill>
                  <a:srgbClr val="0B2209"/>
                </a:solidFill>
              </a:ln>
            </a:endParaRPr>
          </a:p>
          <a:p>
            <a:pPr marL="0" indent="0" algn="r">
              <a:buNone/>
            </a:pPr>
            <a:endParaRPr lang="ar-SA" dirty="0">
              <a:ln>
                <a:solidFill>
                  <a:srgbClr val="0B2209"/>
                </a:solidFill>
              </a:ln>
            </a:endParaRPr>
          </a:p>
          <a:p>
            <a:pPr marL="0" indent="0" algn="r">
              <a:buNone/>
            </a:pPr>
            <a:r>
              <a:rPr lang="ar-SA" dirty="0">
                <a:ln>
                  <a:solidFill>
                    <a:srgbClr val="0B2209"/>
                  </a:solidFill>
                </a:ln>
              </a:rPr>
              <a:t>                  بالتوفيق والنجاح </a:t>
            </a:r>
          </a:p>
        </p:txBody>
      </p:sp>
    </p:spTree>
    <p:extLst>
      <p:ext uri="{BB962C8B-B14F-4D97-AF65-F5344CB8AC3E}">
        <p14:creationId xmlns:p14="http://schemas.microsoft.com/office/powerpoint/2010/main" val="19695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bg/>
                                          </p:spTgt>
                                        </p:tgtEl>
                                        <p:attrNameLst>
                                          <p:attrName>r</p:attrName>
                                        </p:attrNameLst>
                                      </p:cBhvr>
                                    </p:animRot>
                                    <p:animRot by="-240000">
                                      <p:cBhvr>
                                        <p:cTn id="7" dur="200" fill="hold">
                                          <p:stCondLst>
                                            <p:cond delay="200"/>
                                          </p:stCondLst>
                                        </p:cTn>
                                        <p:tgtEl>
                                          <p:spTgt spid="4">
                                            <p:bg/>
                                          </p:spTgt>
                                        </p:tgtEl>
                                        <p:attrNameLst>
                                          <p:attrName>r</p:attrName>
                                        </p:attrNameLst>
                                      </p:cBhvr>
                                    </p:animRot>
                                    <p:animRot by="240000">
                                      <p:cBhvr>
                                        <p:cTn id="8" dur="200" fill="hold">
                                          <p:stCondLst>
                                            <p:cond delay="400"/>
                                          </p:stCondLst>
                                        </p:cTn>
                                        <p:tgtEl>
                                          <p:spTgt spid="4">
                                            <p:bg/>
                                          </p:spTgt>
                                        </p:tgtEl>
                                        <p:attrNameLst>
                                          <p:attrName>r</p:attrName>
                                        </p:attrNameLst>
                                      </p:cBhvr>
                                    </p:animRot>
                                    <p:animRot by="-240000">
                                      <p:cBhvr>
                                        <p:cTn id="9" dur="200" fill="hold">
                                          <p:stCondLst>
                                            <p:cond delay="600"/>
                                          </p:stCondLst>
                                        </p:cTn>
                                        <p:tgtEl>
                                          <p:spTgt spid="4">
                                            <p:bg/>
                                          </p:spTgt>
                                        </p:tgtEl>
                                        <p:attrNameLst>
                                          <p:attrName>r</p:attrName>
                                        </p:attrNameLst>
                                      </p:cBhvr>
                                    </p:animRot>
                                    <p:animRot by="120000">
                                      <p:cBhvr>
                                        <p:cTn id="10" dur="200" fill="hold">
                                          <p:stCondLst>
                                            <p:cond delay="800"/>
                                          </p:stCondLst>
                                        </p:cTn>
                                        <p:tgtEl>
                                          <p:spTgt spid="4">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xEl>
                                              <p:pRg st="0" end="0"/>
                                            </p:txEl>
                                          </p:spTgt>
                                        </p:tgtEl>
                                        <p:attrNameLst>
                                          <p:attrName>r</p:attrName>
                                        </p:attrNameLst>
                                      </p:cBhvr>
                                    </p:animRot>
                                    <p:animRot by="-240000">
                                      <p:cBhvr>
                                        <p:cTn id="15" dur="200" fill="hold">
                                          <p:stCondLst>
                                            <p:cond delay="200"/>
                                          </p:stCondLst>
                                        </p:cTn>
                                        <p:tgtEl>
                                          <p:spTgt spid="4">
                                            <p:txEl>
                                              <p:pRg st="0" end="0"/>
                                            </p:txEl>
                                          </p:spTgt>
                                        </p:tgtEl>
                                        <p:attrNameLst>
                                          <p:attrName>r</p:attrName>
                                        </p:attrNameLst>
                                      </p:cBhvr>
                                    </p:animRot>
                                    <p:animRot by="240000">
                                      <p:cBhvr>
                                        <p:cTn id="16" dur="200" fill="hold">
                                          <p:stCondLst>
                                            <p:cond delay="400"/>
                                          </p:stCondLst>
                                        </p:cTn>
                                        <p:tgtEl>
                                          <p:spTgt spid="4">
                                            <p:txEl>
                                              <p:pRg st="0" end="0"/>
                                            </p:txEl>
                                          </p:spTgt>
                                        </p:tgtEl>
                                        <p:attrNameLst>
                                          <p:attrName>r</p:attrName>
                                        </p:attrNameLst>
                                      </p:cBhvr>
                                    </p:animRot>
                                    <p:animRot by="-240000">
                                      <p:cBhvr>
                                        <p:cTn id="17" dur="200" fill="hold">
                                          <p:stCondLst>
                                            <p:cond delay="600"/>
                                          </p:stCondLst>
                                        </p:cTn>
                                        <p:tgtEl>
                                          <p:spTgt spid="4">
                                            <p:txEl>
                                              <p:pRg st="0" end="0"/>
                                            </p:txEl>
                                          </p:spTgt>
                                        </p:tgtEl>
                                        <p:attrNameLst>
                                          <p:attrName>r</p:attrName>
                                        </p:attrNameLst>
                                      </p:cBhvr>
                                    </p:animRot>
                                    <p:animRot by="120000">
                                      <p:cBhvr>
                                        <p:cTn id="18" dur="200" fill="hold">
                                          <p:stCondLst>
                                            <p:cond delay="80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2"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2)">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2"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heel(2)">
                                      <p:cBhvr>
                                        <p:cTn id="28" dur="2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path" presetSubtype="0" accel="50000" decel="50000" fill="hold" grpId="1" nodeType="click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32" dur="2000" fill="hold"/>
                                        <p:tgtEl>
                                          <p:spTgt spid="6">
                                            <p:txEl>
                                              <p:pRg st="0" end="0"/>
                                            </p:txEl>
                                          </p:spTgt>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6" presetClass="path" presetSubtype="0" accel="50000" decel="50000" fill="hold" grpId="1" nodeType="clickEffect">
                                  <p:stCondLst>
                                    <p:cond delay="0"/>
                                  </p:stCondLst>
                                  <p:childTnLst>
                                    <p:animMotion origin="layout" path="M 0.00156 0.05324 C -0.0125 0.0493 -0.02708 0.04629 -0.04184 0.04629 C -0.11111 0.04629 -0.16528 0.0912 -0.16528 0.14606 C -0.16528 0.2 -0.11111 0.24444 -0.04184 0.24444 C -0.02708 0.24444 -0.0125 0.2419 0.00156 0.23819 C -0.04497 0.22384 -0.0776 0.18796 -0.0776 0.14606 C -0.0776 0.10324 -0.04497 0.06759 0.00156 0.05324 Z " pathEditMode="relative" rAng="0" ptsTypes="AAAAAAA">
                                      <p:cBhvr>
                                        <p:cTn id="36" dur="2000" spd="-100000" fill="hold"/>
                                        <p:tgtEl>
                                          <p:spTgt spid="6">
                                            <p:txEl>
                                              <p:pRg st="3" end="3"/>
                                            </p:txEl>
                                          </p:spTgt>
                                        </p:tgtEl>
                                        <p:attrNameLst>
                                          <p:attrName>ppt_x</p:attrName>
                                          <p:attrName>ppt_y</p:attrName>
                                        </p:attrNameLst>
                                      </p:cBhvr>
                                      <p:rCtr x="-8351" y="9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p:bldP spid="6" grpId="1" uiExpand="1" build="p"/>
    </p:bldLst>
  </p:timing>
</p:sld>
</file>

<file path=ppt/theme/theme1.xml><?xml version="1.0" encoding="utf-8"?>
<a:theme xmlns:a="http://schemas.openxmlformats.org/drawingml/2006/main" name="scho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526</TotalTime>
  <Words>90</Words>
  <Application>Microsoft Office PowerPoint</Application>
  <PresentationFormat>عرض على الشاشة (4:3)</PresentationFormat>
  <Paragraphs>13</Paragraphs>
  <Slides>8</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8</vt:i4>
      </vt:variant>
    </vt:vector>
  </HeadingPairs>
  <TitlesOfParts>
    <vt:vector size="11" baseType="lpstr">
      <vt:lpstr>Arial</vt:lpstr>
      <vt:lpstr>Calibri</vt:lpstr>
      <vt:lpstr>school</vt:lpstr>
      <vt:lpstr>أنماط الضرب</vt:lpstr>
      <vt:lpstr>عرض تقديمي في PowerPoint</vt:lpstr>
      <vt:lpstr>عرض تقديمي في PowerPoint</vt:lpstr>
      <vt:lpstr>أنماط الضرب</vt:lpstr>
      <vt:lpstr>عرض تقديمي في PowerPoint</vt:lpstr>
      <vt:lpstr>عرض تقديمي في PowerPoint</vt:lpstr>
      <vt:lpstr>عرض تقديمي في PowerPoint</vt:lpstr>
      <vt:lpstr>lll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59</cp:revision>
  <dcterms:created xsi:type="dcterms:W3CDTF">2020-05-02T02:36:07Z</dcterms:created>
  <dcterms:modified xsi:type="dcterms:W3CDTF">2020-09-19T08:40:20Z</dcterms:modified>
</cp:coreProperties>
</file>