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5" r:id="rId4"/>
    <p:sldId id="264" r:id="rId5"/>
    <p:sldId id="258" r:id="rId6"/>
    <p:sldId id="263" r:id="rId7"/>
    <p:sldId id="261" r:id="rId8"/>
    <p:sldId id="266" r:id="rId9"/>
    <p:sldId id="259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</a:rPr>
              <a:t>الآلات البسيطة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51D460F7-B152-4703-8252-C16EEEC7F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8714" y="2667000"/>
            <a:ext cx="4572000" cy="1524000"/>
          </a:xfrm>
        </p:spPr>
      </p:pic>
    </p:spTree>
    <p:extLst>
      <p:ext uri="{BB962C8B-B14F-4D97-AF65-F5344CB8AC3E}">
        <p14:creationId xmlns:p14="http://schemas.microsoft.com/office/powerpoint/2010/main" val="204645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accent2"/>
                </a:solidFill>
              </a:rPr>
              <a:t>لنتذكر معاً ما تعلمناه سابقاً: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اذكر أسماء الآلات التي تعرفها؟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الجرار 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الرافعة 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هل كل الآلات معقدة؟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كلا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كيف تعمل الآلات ؟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بالطاقة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تعريف الآلةُ البسيطة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3521594-D962-459A-992A-79024EFDD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هي أداةٌ صلبةٌ فيها أجزاءٌ متحركةٌ  والآلة البسيطةُ تسهلُ العملَ وتوفرُ الجهدَ والوقتَ 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وهي عدةُ انواع</a:t>
            </a:r>
          </a:p>
        </p:txBody>
      </p:sp>
    </p:spTree>
    <p:extLst>
      <p:ext uri="{BB962C8B-B14F-4D97-AF65-F5344CB8AC3E}">
        <p14:creationId xmlns:p14="http://schemas.microsoft.com/office/powerpoint/2010/main" val="12682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6"/>
            <a:ext cx="8229600" cy="590842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FF0000"/>
                </a:solidFill>
              </a:rPr>
              <a:t> تصنيف الآلات البسيطة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C0C0059-E008-40CA-AAE2-FABA1A26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1348"/>
            <a:ext cx="8229600" cy="5014815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تصنف الآلات البسيطة إلى مجموعتين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مجموعة المستوى المائل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مجموعة الرافعة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A98600D-8672-4BB0-9EED-80588B276661}"/>
              </a:ext>
            </a:extLst>
          </p:cNvPr>
          <p:cNvSpPr/>
          <p:nvPr/>
        </p:nvSpPr>
        <p:spPr>
          <a:xfrm>
            <a:off x="2926080" y="1749591"/>
            <a:ext cx="2869810" cy="6049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indent="0" algn="ctr">
              <a:buNone/>
            </a:pPr>
            <a:r>
              <a:rPr lang="ar-SA" sz="2800" b="1" dirty="0">
                <a:solidFill>
                  <a:srgbClr val="FF0000"/>
                </a:solidFill>
              </a:rPr>
              <a:t>المجموعة الأولى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5DC5122-8E02-461D-8261-37FFB1D1CE5E}"/>
              </a:ext>
            </a:extLst>
          </p:cNvPr>
          <p:cNvSpPr/>
          <p:nvPr/>
        </p:nvSpPr>
        <p:spPr>
          <a:xfrm>
            <a:off x="2926080" y="3639857"/>
            <a:ext cx="2869810" cy="6049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indent="0" algn="ctr">
              <a:buNone/>
            </a:pPr>
            <a:r>
              <a:rPr lang="ar-SA" sz="3200" b="1" dirty="0">
                <a:solidFill>
                  <a:srgbClr val="FF0000"/>
                </a:solidFill>
              </a:rPr>
              <a:t>المجموعة الثانية </a:t>
            </a:r>
          </a:p>
        </p:txBody>
      </p:sp>
    </p:spTree>
    <p:extLst>
      <p:ext uri="{BB962C8B-B14F-4D97-AF65-F5344CB8AC3E}">
        <p14:creationId xmlns:p14="http://schemas.microsoft.com/office/powerpoint/2010/main" val="289343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tx2"/>
                </a:solidFill>
              </a:rPr>
              <a:t>تصنيف الآلات البسيطة 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/>
              <a:t>1- مجموعة السطح المائل : وتضم مجموعة من الآلات منها </a:t>
            </a:r>
          </a:p>
          <a:p>
            <a:pPr marL="0" indent="0" algn="r">
              <a:buNone/>
            </a:pPr>
            <a:endParaRPr lang="ar-SA" dirty="0"/>
          </a:p>
          <a:p>
            <a:pPr marL="0" indent="0" algn="r">
              <a:buNone/>
            </a:pPr>
            <a:r>
              <a:rPr lang="ar-SA" dirty="0"/>
              <a:t>       </a:t>
            </a:r>
            <a:r>
              <a:rPr lang="ar-SA" dirty="0">
                <a:solidFill>
                  <a:srgbClr val="FF0000"/>
                </a:solidFill>
              </a:rPr>
              <a:t>أ – السطح المائل : </a:t>
            </a:r>
            <a:r>
              <a:rPr lang="ar-SA" dirty="0"/>
              <a:t>هو سطح مستو أحد طرفيه أعلى من الطرف الاخر </a:t>
            </a:r>
            <a:r>
              <a:rPr lang="en-US" dirty="0"/>
              <a:t>    </a:t>
            </a:r>
            <a:r>
              <a:rPr lang="ar-SA" dirty="0"/>
              <a:t>                          </a:t>
            </a:r>
            <a:r>
              <a:rPr lang="en-US" dirty="0"/>
              <a:t> </a:t>
            </a:r>
            <a:endParaRPr lang="ar-SA" dirty="0"/>
          </a:p>
          <a:p>
            <a:pPr marL="0" indent="0" algn="r">
              <a:buNone/>
            </a:pPr>
            <a:r>
              <a:rPr lang="ar-SA" dirty="0"/>
              <a:t>        </a:t>
            </a:r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F4917B7-655C-4C63-A092-45AC37E6D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825" y="3863181"/>
            <a:ext cx="3516923" cy="2493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tx2"/>
                </a:solidFill>
              </a:rPr>
              <a:t>تصنيف الآلات البسيطة 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6871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   </a:t>
            </a:r>
            <a:r>
              <a:rPr lang="ar-SA" dirty="0">
                <a:solidFill>
                  <a:srgbClr val="FF0000"/>
                </a:solidFill>
              </a:rPr>
              <a:t>ب - الاسفين : </a:t>
            </a: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يتألفُ الإسفينُ من سطحين مائلين تستخدمُ الأسافينُ في الإبعاد بين الاجسامِ أو فلقِها </a:t>
            </a:r>
          </a:p>
          <a:p>
            <a:pPr marL="0" indent="0" algn="r">
              <a:buNone/>
            </a:pP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dirty="0"/>
          </a:p>
          <a:p>
            <a:pPr marL="0" indent="0" algn="r">
              <a:buNone/>
            </a:pPr>
            <a:r>
              <a:rPr lang="ar-SA" dirty="0"/>
              <a:t>     </a:t>
            </a:r>
            <a:r>
              <a:rPr lang="ar-SA" dirty="0">
                <a:solidFill>
                  <a:srgbClr val="C00000"/>
                </a:solidFill>
              </a:rPr>
              <a:t>جـ – البرغي (اللولبُ):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سطحٌ مائلٌ ملتفٌ حول</a:t>
            </a:r>
          </a:p>
          <a:p>
            <a:pPr marL="0" indent="0" algn="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قضيبٍ. والبرغي يُثبتُ الأشياءَ بعضها                  </a:t>
            </a:r>
            <a:r>
              <a:rPr lang="ar-SA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ببعضٍ بإحكامٍ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8A7A03E-66C2-42C3-AD7E-0D484B7C7B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5"/>
          <a:stretch/>
        </p:blipFill>
        <p:spPr>
          <a:xfrm>
            <a:off x="457200" y="2145457"/>
            <a:ext cx="1537775" cy="1619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EE7B44C-D7FD-4F11-A36C-1D4E691A1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13" y="4518025"/>
            <a:ext cx="1628775" cy="1790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62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9900CC"/>
                </a:solidFill>
              </a:rPr>
              <a:t>تصنيف الآلات البسيطة :</a:t>
            </a:r>
            <a:endParaRPr lang="en-US" dirty="0">
              <a:solidFill>
                <a:srgbClr val="99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52" y="1318846"/>
            <a:ext cx="8229600" cy="526451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dirty="0"/>
              <a:t>2- مجموعة الرافعة : </a:t>
            </a:r>
          </a:p>
          <a:p>
            <a:pPr marL="0" indent="0" algn="r">
              <a:buNone/>
            </a:pPr>
            <a:r>
              <a:rPr lang="ar-SA" dirty="0"/>
              <a:t>       </a:t>
            </a:r>
            <a:r>
              <a:rPr lang="ar-SA" dirty="0">
                <a:solidFill>
                  <a:srgbClr val="FF0000"/>
                </a:solidFill>
              </a:rPr>
              <a:t>أ- الرافعة: </a:t>
            </a:r>
            <a:r>
              <a:rPr lang="ar-SA" dirty="0"/>
              <a:t>آلةٌ بسيطةٌ تتألفُ من ساقٍ صلبةٍ قابلةٍ للحركةِ</a:t>
            </a:r>
          </a:p>
          <a:p>
            <a:pPr marL="0" indent="0" algn="r">
              <a:buNone/>
            </a:pPr>
            <a:r>
              <a:rPr lang="ar-SA" dirty="0"/>
              <a:t>                    حولَ نقطة تسمى نقطة الارتكاز, وتؤثر فيها </a:t>
            </a:r>
          </a:p>
          <a:p>
            <a:pPr marL="0" indent="0" algn="r">
              <a:buNone/>
            </a:pPr>
            <a:r>
              <a:rPr lang="ar-SA" dirty="0"/>
              <a:t>             قوتان:   1- المقاومة </a:t>
            </a:r>
          </a:p>
          <a:p>
            <a:pPr marL="0" indent="0" algn="r">
              <a:buNone/>
            </a:pPr>
            <a:r>
              <a:rPr lang="ar-SA" dirty="0"/>
              <a:t>                       2-  القوة  </a:t>
            </a:r>
          </a:p>
          <a:p>
            <a:pPr marL="0" indent="0" algn="r">
              <a:buNone/>
            </a:pPr>
            <a:r>
              <a:rPr lang="ar-SA" dirty="0"/>
              <a:t>          </a:t>
            </a:r>
          </a:p>
          <a:p>
            <a:pPr marL="0" indent="0" algn="r">
              <a:buNone/>
            </a:pPr>
            <a:r>
              <a:rPr lang="ar-SA" dirty="0"/>
              <a:t> </a:t>
            </a:r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50ABA2E-F96D-44F6-B71D-AA837FF2C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1395"/>
          <a:stretch/>
        </p:blipFill>
        <p:spPr>
          <a:xfrm>
            <a:off x="654148" y="3151163"/>
            <a:ext cx="1364126" cy="1588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154C99D-30B1-489B-BF4F-E3FF8DCF6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724" y="4498854"/>
            <a:ext cx="4543425" cy="17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831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tx2"/>
                </a:solidFill>
              </a:rPr>
              <a:t>تصنيف الآلات البسيطة 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195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dirty="0"/>
              <a:t>2- مجموعة الرافعة : </a:t>
            </a:r>
          </a:p>
          <a:p>
            <a:pPr marL="0" indent="0" algn="r">
              <a:buNone/>
            </a:pPr>
            <a:r>
              <a:rPr lang="ar-SA" dirty="0">
                <a:solidFill>
                  <a:srgbClr val="FF0000"/>
                </a:solidFill>
              </a:rPr>
              <a:t>ب- العجلة والمحور: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العجلةُ والمحورُ تتألف من قضيبٍ مركزي أو محورٍ تدورُ العجلةُ حول المحورِ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 algn="r">
              <a:buNone/>
            </a:pPr>
            <a:r>
              <a:rPr lang="ar-SA" dirty="0"/>
              <a:t>   </a:t>
            </a:r>
          </a:p>
          <a:p>
            <a:pPr marL="0" indent="0" algn="r">
              <a:buNone/>
            </a:pPr>
            <a:r>
              <a:rPr lang="ar-SA" dirty="0"/>
              <a:t>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ED84A64-8660-4BD7-A699-0E17C4892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757" y="3573195"/>
            <a:ext cx="3727938" cy="279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8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tx2"/>
                </a:solidFill>
              </a:rPr>
              <a:t>تصنيف الآلات البسيطة 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806"/>
            <a:ext cx="8229600" cy="5127357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/>
              <a:t>2- مجموعة الرافعة : </a:t>
            </a:r>
            <a:r>
              <a:rPr lang="en-US" dirty="0"/>
              <a:t> </a:t>
            </a:r>
            <a:endParaRPr lang="ar-SA" dirty="0"/>
          </a:p>
          <a:p>
            <a:pPr marL="0" indent="0" algn="r">
              <a:buNone/>
            </a:pPr>
            <a:r>
              <a:rPr lang="ar-SA" dirty="0"/>
              <a:t>   </a:t>
            </a:r>
            <a:r>
              <a:rPr lang="ar-SA" dirty="0">
                <a:solidFill>
                  <a:srgbClr val="FF0000"/>
                </a:solidFill>
              </a:rPr>
              <a:t>ج – البكرة : </a:t>
            </a:r>
            <a:r>
              <a:rPr lang="ar-SA" dirty="0"/>
              <a:t>تتألف من قرصٍ يدور حول محور , وعلى          محيطهِ مجرىً يمر فيه حبلٌ.</a:t>
            </a:r>
          </a:p>
          <a:p>
            <a:pPr marL="0" indent="0" algn="r">
              <a:buNone/>
            </a:pPr>
            <a:r>
              <a:rPr lang="ar-SA" dirty="0"/>
              <a:t>   والبكرةُ تغير اتجاه القوة. </a:t>
            </a:r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375A82B-2B33-4E58-8FCE-7E6D51CBE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888" y="3126386"/>
            <a:ext cx="2009775" cy="3190875"/>
          </a:xfrm>
          <a:prstGeom prst="rect">
            <a:avLst/>
          </a:prstGeom>
        </p:spPr>
      </p:pic>
      <p:pic>
        <p:nvPicPr>
          <p:cNvPr id="5" name="عنصر نائب للمحتوى 3">
            <a:extLst>
              <a:ext uri="{FF2B5EF4-FFF2-40B4-BE49-F238E27FC236}">
                <a16:creationId xmlns:a16="http://schemas.microsoft.com/office/drawing/2014/main" id="{CC4E75CD-B925-41EE-A2A4-B081206B8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11" y="2261992"/>
            <a:ext cx="2302266" cy="20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302</TotalTime>
  <Words>239</Words>
  <Application>Microsoft Office PowerPoint</Application>
  <PresentationFormat>عرض على الشاشة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3" baseType="lpstr">
      <vt:lpstr>Arial</vt:lpstr>
      <vt:lpstr>Calibri</vt:lpstr>
      <vt:lpstr>school</vt:lpstr>
      <vt:lpstr>الآلات البسيطة</vt:lpstr>
      <vt:lpstr>لنتذكر معاً ما تعلمناه سابقاً: </vt:lpstr>
      <vt:lpstr>تعريف الآلةُ البسيطة</vt:lpstr>
      <vt:lpstr> تصنيف الآلات البسيطة</vt:lpstr>
      <vt:lpstr>تصنيف الآلات البسيطة :</vt:lpstr>
      <vt:lpstr>تصنيف الآلات البسيطة :</vt:lpstr>
      <vt:lpstr>تصنيف الآلات البسيطة :</vt:lpstr>
      <vt:lpstr>تصنيف الآلات البسيطة :</vt:lpstr>
      <vt:lpstr>تصنيف الآلات البسيطة :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بنفسج</cp:lastModifiedBy>
  <cp:revision>22</cp:revision>
  <dcterms:created xsi:type="dcterms:W3CDTF">2020-05-02T02:36:07Z</dcterms:created>
  <dcterms:modified xsi:type="dcterms:W3CDTF">2020-09-21T09:12:55Z</dcterms:modified>
</cp:coreProperties>
</file>