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2"/>
  </p:notesMasterIdLst>
  <p:sldIdLst>
    <p:sldId id="256" r:id="rId2"/>
    <p:sldId id="258" r:id="rId3"/>
    <p:sldId id="265" r:id="rId4"/>
    <p:sldId id="261" r:id="rId5"/>
    <p:sldId id="262" r:id="rId6"/>
    <p:sldId id="259" r:id="rId7"/>
    <p:sldId id="260" r:id="rId8"/>
    <p:sldId id="263" r:id="rId9"/>
    <p:sldId id="264"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7E27"/>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76" autoAdjust="0"/>
  </p:normalViewPr>
  <p:slideViewPr>
    <p:cSldViewPr snapToGrid="0" snapToObjects="1">
      <p:cViewPr varScale="1">
        <p:scale>
          <a:sx n="66" d="100"/>
          <a:sy n="66" d="100"/>
        </p:scale>
        <p:origin x="150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6238429-818A-48E9-8CD2-6F253D4193D9}" type="datetimeFigureOut">
              <a:rPr lang="ar-SA" smtClean="0"/>
              <a:t>07/02/42</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DD7041E-CC85-4D2F-98C5-417C90B637C0}" type="slidenum">
              <a:rPr lang="ar-SA" smtClean="0"/>
              <a:t>‹#›</a:t>
            </a:fld>
            <a:endParaRPr lang="ar-SA"/>
          </a:p>
        </p:txBody>
      </p:sp>
    </p:spTree>
    <p:extLst>
      <p:ext uri="{BB962C8B-B14F-4D97-AF65-F5344CB8AC3E}">
        <p14:creationId xmlns:p14="http://schemas.microsoft.com/office/powerpoint/2010/main" val="22132171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 تعيشُ بعضُ النباتاتِ والحيواناتِ  في مناطقَ جافةٍ وحارةٍ وبعضُها الآخرُ في غاباتٍ باردةٍ وتعيشُ بعضُ الحشراتِ في التربيةِ والاسماكُ في الماءِ  البيئةُ هي كلُ ما يحيطُ بالكائنِ الحيّ من كائناتٍ حيةٍ وأشياءَ غيرِ حيةٍ  </a:t>
            </a:r>
          </a:p>
        </p:txBody>
      </p:sp>
      <p:sp>
        <p:nvSpPr>
          <p:cNvPr id="4" name="عنصر نائب لرقم الشريحة 3"/>
          <p:cNvSpPr>
            <a:spLocks noGrp="1"/>
          </p:cNvSpPr>
          <p:nvPr>
            <p:ph type="sldNum" sz="quarter" idx="5"/>
          </p:nvPr>
        </p:nvSpPr>
        <p:spPr/>
        <p:txBody>
          <a:bodyPr/>
          <a:lstStyle/>
          <a:p>
            <a:fld id="{ADD7041E-CC85-4D2F-98C5-417C90B637C0}" type="slidenum">
              <a:rPr lang="ar-SA" smtClean="0"/>
              <a:t>2</a:t>
            </a:fld>
            <a:endParaRPr lang="ar-SA"/>
          </a:p>
        </p:txBody>
      </p:sp>
    </p:spTree>
    <p:extLst>
      <p:ext uri="{BB962C8B-B14F-4D97-AF65-F5344CB8AC3E}">
        <p14:creationId xmlns:p14="http://schemas.microsoft.com/office/powerpoint/2010/main" val="383073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يمكنُ تصنيفُ البيئاتِ إلى قسمين هما </a:t>
            </a:r>
          </a:p>
        </p:txBody>
      </p:sp>
      <p:sp>
        <p:nvSpPr>
          <p:cNvPr id="4" name="عنصر نائب لرقم الشريحة 3"/>
          <p:cNvSpPr>
            <a:spLocks noGrp="1"/>
          </p:cNvSpPr>
          <p:nvPr>
            <p:ph type="sldNum" sz="quarter" idx="5"/>
          </p:nvPr>
        </p:nvSpPr>
        <p:spPr/>
        <p:txBody>
          <a:bodyPr/>
          <a:lstStyle/>
          <a:p>
            <a:fld id="{ADD7041E-CC85-4D2F-98C5-417C90B637C0}" type="slidenum">
              <a:rPr lang="ar-SA" smtClean="0"/>
              <a:t>5</a:t>
            </a:fld>
            <a:endParaRPr lang="ar-SA"/>
          </a:p>
        </p:txBody>
      </p:sp>
    </p:spTree>
    <p:extLst>
      <p:ext uri="{BB962C8B-B14F-4D97-AF65-F5344CB8AC3E}">
        <p14:creationId xmlns:p14="http://schemas.microsoft.com/office/powerpoint/2010/main" val="112245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87018-D117-7A45-8E9B-B06732E9A126}"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7075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3309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6089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22380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87018-D117-7A45-8E9B-B06732E9A126}"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7906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87018-D117-7A45-8E9B-B06732E9A126}"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9458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87018-D117-7A45-8E9B-B06732E9A126}" type="datetimeFigureOut">
              <a:rPr lang="en-US" smtClean="0"/>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20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87018-D117-7A45-8E9B-B06732E9A126}"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51294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4532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2125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692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7018-D117-7A45-8E9B-B06732E9A126}" type="datetimeFigureOut">
              <a:rPr lang="en-US" smtClean="0"/>
              <a:t>9/24/2020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79908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511569"/>
            <a:ext cx="3761405" cy="2216689"/>
          </a:xfrm>
        </p:spPr>
        <p:txBody>
          <a:bodyPr/>
          <a:lstStyle/>
          <a:p>
            <a:r>
              <a:rPr lang="ar-SA" dirty="0"/>
              <a:t>البيئة ومكوناتها </a:t>
            </a:r>
            <a:br>
              <a:rPr lang="ar-SA" dirty="0"/>
            </a:br>
            <a:r>
              <a:rPr lang="ar-SA" dirty="0"/>
              <a:t>و أنواعها </a:t>
            </a:r>
            <a:endParaRPr lang="en-US" dirty="0"/>
          </a:p>
        </p:txBody>
      </p:sp>
    </p:spTree>
    <p:extLst>
      <p:ext uri="{BB962C8B-B14F-4D97-AF65-F5344CB8AC3E}">
        <p14:creationId xmlns:p14="http://schemas.microsoft.com/office/powerpoint/2010/main" val="169874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191"/>
          </a:xfrm>
        </p:spPr>
        <p:txBody>
          <a:bodyPr>
            <a:normAutofit fontScale="90000"/>
          </a:bodyPr>
          <a:lstStyle/>
          <a:p>
            <a:r>
              <a:rPr lang="ar-SA" dirty="0"/>
              <a:t> </a:t>
            </a:r>
            <a:endParaRPr lang="en-US" dirty="0"/>
          </a:p>
        </p:txBody>
      </p:sp>
      <p:pic>
        <p:nvPicPr>
          <p:cNvPr id="9" name="عنصر نائب للمحتوى 8">
            <a:extLst>
              <a:ext uri="{FF2B5EF4-FFF2-40B4-BE49-F238E27FC236}">
                <a16:creationId xmlns:a16="http://schemas.microsoft.com/office/drawing/2014/main" id="{FF5DC740-70B4-45AC-92D7-6E4FC1C32001}"/>
              </a:ext>
            </a:extLst>
          </p:cNvPr>
          <p:cNvPicPr>
            <a:picLocks noGrp="1" noChangeAspect="1"/>
          </p:cNvPicPr>
          <p:nvPr>
            <p:ph idx="1"/>
          </p:nvPr>
        </p:nvPicPr>
        <p:blipFill rotWithShape="1">
          <a:blip r:embed="rId3"/>
          <a:srcRect b="11700"/>
          <a:stretch/>
        </p:blipFill>
        <p:spPr>
          <a:xfrm>
            <a:off x="457201" y="1074057"/>
            <a:ext cx="8087846" cy="3570785"/>
          </a:xfrm>
        </p:spPr>
      </p:pic>
    </p:spTree>
    <p:extLst>
      <p:ext uri="{BB962C8B-B14F-4D97-AF65-F5344CB8AC3E}">
        <p14:creationId xmlns:p14="http://schemas.microsoft.com/office/powerpoint/2010/main" val="353483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rgbClr val="00B050"/>
                </a:solidFill>
              </a:rPr>
              <a:t>تعريف البيئة </a:t>
            </a:r>
            <a:endParaRPr lang="en-US" dirty="0">
              <a:solidFill>
                <a:srgbClr val="00B050"/>
              </a:solidFill>
            </a:endParaRPr>
          </a:p>
        </p:txBody>
      </p:sp>
      <p:sp>
        <p:nvSpPr>
          <p:cNvPr id="3" name="Content Placeholder 2"/>
          <p:cNvSpPr>
            <a:spLocks noGrp="1"/>
          </p:cNvSpPr>
          <p:nvPr>
            <p:ph idx="1"/>
          </p:nvPr>
        </p:nvSpPr>
        <p:spPr/>
        <p:txBody>
          <a:bodyPr/>
          <a:lstStyle/>
          <a:p>
            <a:pPr marL="0" indent="0" algn="ctr">
              <a:buNone/>
            </a:pPr>
            <a:r>
              <a:rPr lang="ar-SA" dirty="0"/>
              <a:t>هي المكان الذي تعيشُ فيه الكائنات الحية , وتحصل منهُ على حاجاتها من ماءٍ وهواءٍ وغذاءٍ</a:t>
            </a:r>
            <a:endParaRPr lang="en-US" dirty="0"/>
          </a:p>
        </p:txBody>
      </p:sp>
      <p:pic>
        <p:nvPicPr>
          <p:cNvPr id="5" name="صورة 4">
            <a:extLst>
              <a:ext uri="{FF2B5EF4-FFF2-40B4-BE49-F238E27FC236}">
                <a16:creationId xmlns:a16="http://schemas.microsoft.com/office/drawing/2014/main" id="{F0784A5D-33CE-4BAC-8C82-E2D320007ACF}"/>
              </a:ext>
            </a:extLst>
          </p:cNvPr>
          <p:cNvPicPr>
            <a:picLocks noChangeAspect="1"/>
          </p:cNvPicPr>
          <p:nvPr/>
        </p:nvPicPr>
        <p:blipFill>
          <a:blip r:embed="rId4"/>
          <a:stretch>
            <a:fillRect/>
          </a:stretch>
        </p:blipFill>
        <p:spPr>
          <a:xfrm>
            <a:off x="1571625" y="2400300"/>
            <a:ext cx="6000750" cy="2857500"/>
          </a:xfrm>
          <a:prstGeom prst="roundRect">
            <a:avLst>
              <a:gd name="adj" fmla="val 1158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48323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80060"/>
          </a:xfrm>
        </p:spPr>
        <p:txBody>
          <a:bodyPr>
            <a:normAutofit fontScale="90000"/>
          </a:bodyPr>
          <a:lstStyle/>
          <a:p>
            <a:r>
              <a:rPr lang="ar-SA" dirty="0">
                <a:solidFill>
                  <a:srgbClr val="7030A0"/>
                </a:solidFill>
              </a:rPr>
              <a:t>مما تتكون البيئة </a:t>
            </a:r>
            <a:endParaRPr lang="en-US" dirty="0">
              <a:solidFill>
                <a:srgbClr val="7030A0"/>
              </a:solidFill>
            </a:endParaRPr>
          </a:p>
        </p:txBody>
      </p:sp>
      <p:sp>
        <p:nvSpPr>
          <p:cNvPr id="3" name="Content Placeholder 2"/>
          <p:cNvSpPr>
            <a:spLocks noGrp="1"/>
          </p:cNvSpPr>
          <p:nvPr>
            <p:ph idx="1"/>
          </p:nvPr>
        </p:nvSpPr>
        <p:spPr>
          <a:xfrm>
            <a:off x="457200" y="1097280"/>
            <a:ext cx="8229600" cy="5028883"/>
          </a:xfrm>
        </p:spPr>
        <p:txBody>
          <a:bodyPr/>
          <a:lstStyle/>
          <a:p>
            <a:pPr marL="0" indent="0" algn="ctr">
              <a:buNone/>
            </a:pPr>
            <a:r>
              <a:rPr lang="ar-SA" dirty="0">
                <a:solidFill>
                  <a:schemeClr val="tx2"/>
                </a:solidFill>
              </a:rPr>
              <a:t>مكونات حية </a:t>
            </a:r>
          </a:p>
          <a:p>
            <a:pPr marL="0" indent="0" algn="ctr">
              <a:buNone/>
            </a:pPr>
            <a:r>
              <a:rPr lang="ar-SA" dirty="0">
                <a:solidFill>
                  <a:schemeClr val="accent4"/>
                </a:solidFill>
              </a:rPr>
              <a:t>الإنسان</a:t>
            </a:r>
            <a:r>
              <a:rPr lang="ar-SA" dirty="0"/>
              <a:t> </a:t>
            </a:r>
            <a:r>
              <a:rPr lang="ar-SA" dirty="0">
                <a:solidFill>
                  <a:schemeClr val="accent4">
                    <a:lumMod val="20000"/>
                    <a:lumOff val="80000"/>
                  </a:schemeClr>
                </a:solidFill>
                <a:effectLst>
                  <a:outerShdw blurRad="38100" dist="38100" dir="2700000" algn="tl">
                    <a:srgbClr val="000000">
                      <a:alpha val="43137"/>
                    </a:srgbClr>
                  </a:outerShdw>
                </a:effectLst>
              </a:rPr>
              <a:t>والنبات</a:t>
            </a:r>
            <a:r>
              <a:rPr lang="ar-SA" dirty="0"/>
              <a:t> </a:t>
            </a:r>
            <a:r>
              <a:rPr lang="ar-SA" dirty="0">
                <a:solidFill>
                  <a:schemeClr val="accent4">
                    <a:lumMod val="60000"/>
                    <a:lumOff val="40000"/>
                  </a:schemeClr>
                </a:solidFill>
              </a:rPr>
              <a:t>والحيوان</a:t>
            </a:r>
          </a:p>
          <a:p>
            <a:pPr marL="0" indent="0" algn="ctr">
              <a:buNone/>
            </a:pPr>
            <a:endParaRPr lang="ar-SA" dirty="0"/>
          </a:p>
          <a:p>
            <a:pPr marL="0" indent="0" algn="ctr">
              <a:buNone/>
            </a:pPr>
            <a:endParaRPr lang="ar-SA" dirty="0"/>
          </a:p>
          <a:p>
            <a:pPr marL="0" indent="0" algn="ctr">
              <a:buNone/>
            </a:pPr>
            <a:r>
              <a:rPr lang="ar-SA" dirty="0"/>
              <a:t> </a:t>
            </a:r>
          </a:p>
        </p:txBody>
      </p:sp>
      <p:pic>
        <p:nvPicPr>
          <p:cNvPr id="6" name="صورة 5">
            <a:extLst>
              <a:ext uri="{FF2B5EF4-FFF2-40B4-BE49-F238E27FC236}">
                <a16:creationId xmlns:a16="http://schemas.microsoft.com/office/drawing/2014/main" id="{3AD0D75A-28BB-4553-9F55-30F6633C49CF}"/>
              </a:ext>
            </a:extLst>
          </p:cNvPr>
          <p:cNvPicPr>
            <a:picLocks noChangeAspect="1"/>
          </p:cNvPicPr>
          <p:nvPr/>
        </p:nvPicPr>
        <p:blipFill rotWithShape="1">
          <a:blip r:embed="rId3"/>
          <a:srcRect l="64401" t="45978" b="14804"/>
          <a:stretch/>
        </p:blipFill>
        <p:spPr>
          <a:xfrm>
            <a:off x="2598056" y="2601685"/>
            <a:ext cx="3625513" cy="2697164"/>
          </a:xfrm>
          <a:prstGeom prst="rect">
            <a:avLst/>
          </a:prstGeom>
        </p:spPr>
      </p:pic>
    </p:spTree>
    <p:extLst>
      <p:ext uri="{BB962C8B-B14F-4D97-AF65-F5344CB8AC3E}">
        <p14:creationId xmlns:p14="http://schemas.microsoft.com/office/powerpoint/2010/main" val="140530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80060"/>
          </a:xfrm>
        </p:spPr>
        <p:txBody>
          <a:bodyPr>
            <a:normAutofit fontScale="90000"/>
          </a:bodyPr>
          <a:lstStyle/>
          <a:p>
            <a:r>
              <a:rPr lang="ar-SA" dirty="0">
                <a:solidFill>
                  <a:srgbClr val="C00000"/>
                </a:solidFill>
              </a:rPr>
              <a:t>مما تتكون البيئة </a:t>
            </a:r>
            <a:endParaRPr lang="en-US" dirty="0">
              <a:solidFill>
                <a:srgbClr val="C00000"/>
              </a:solidFill>
            </a:endParaRPr>
          </a:p>
        </p:txBody>
      </p:sp>
      <p:sp>
        <p:nvSpPr>
          <p:cNvPr id="3" name="Content Placeholder 2"/>
          <p:cNvSpPr>
            <a:spLocks noGrp="1"/>
          </p:cNvSpPr>
          <p:nvPr>
            <p:ph idx="1"/>
          </p:nvPr>
        </p:nvSpPr>
        <p:spPr>
          <a:xfrm>
            <a:off x="457200" y="1097280"/>
            <a:ext cx="8229600" cy="5028883"/>
          </a:xfrm>
        </p:spPr>
        <p:txBody>
          <a:bodyPr/>
          <a:lstStyle/>
          <a:p>
            <a:pPr marL="0" indent="0" algn="ctr">
              <a:buNone/>
            </a:pPr>
            <a:r>
              <a:rPr lang="ar-SA" dirty="0">
                <a:solidFill>
                  <a:srgbClr val="00B050"/>
                </a:solidFill>
              </a:rPr>
              <a:t>مكونات غير حية</a:t>
            </a:r>
          </a:p>
          <a:p>
            <a:pPr marL="0" indent="0" algn="ctr">
              <a:buNone/>
            </a:pPr>
            <a:r>
              <a:rPr lang="ar-SA" dirty="0">
                <a:effectLst>
                  <a:outerShdw blurRad="38100" dist="38100" dir="2700000" algn="tl">
                    <a:srgbClr val="000000">
                      <a:alpha val="43137"/>
                    </a:srgbClr>
                  </a:outerShdw>
                </a:effectLst>
              </a:rPr>
              <a:t>الماء والهواء والحرارة والتربة والضوء</a:t>
            </a:r>
            <a:endParaRPr lang="en-US" dirty="0">
              <a:effectLst>
                <a:outerShdw blurRad="38100" dist="38100" dir="2700000" algn="tl">
                  <a:srgbClr val="000000">
                    <a:alpha val="43137"/>
                  </a:srgbClr>
                </a:outerShdw>
              </a:effectLst>
            </a:endParaRPr>
          </a:p>
        </p:txBody>
      </p:sp>
      <p:pic>
        <p:nvPicPr>
          <p:cNvPr id="7" name="صورة 6">
            <a:extLst>
              <a:ext uri="{FF2B5EF4-FFF2-40B4-BE49-F238E27FC236}">
                <a16:creationId xmlns:a16="http://schemas.microsoft.com/office/drawing/2014/main" id="{189F269D-49FC-42FA-921C-04DF9BB62DA3}"/>
              </a:ext>
            </a:extLst>
          </p:cNvPr>
          <p:cNvPicPr>
            <a:picLocks noChangeAspect="1"/>
          </p:cNvPicPr>
          <p:nvPr/>
        </p:nvPicPr>
        <p:blipFill rotWithShape="1">
          <a:blip r:embed="rId3"/>
          <a:srcRect l="15600" t="25077" r="20933" b="29692"/>
          <a:stretch/>
        </p:blipFill>
        <p:spPr>
          <a:xfrm>
            <a:off x="1851660" y="2491581"/>
            <a:ext cx="5440680" cy="2240280"/>
          </a:xfrm>
          <a:prstGeom prst="rect">
            <a:avLst/>
          </a:prstGeom>
        </p:spPr>
      </p:pic>
    </p:spTree>
    <p:extLst>
      <p:ext uri="{BB962C8B-B14F-4D97-AF65-F5344CB8AC3E}">
        <p14:creationId xmlns:p14="http://schemas.microsoft.com/office/powerpoint/2010/main" val="4047600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4457"/>
            <a:ext cx="8229600" cy="609600"/>
          </a:xfrm>
        </p:spPr>
        <p:txBody>
          <a:bodyPr>
            <a:normAutofit fontScale="90000"/>
          </a:bodyPr>
          <a:lstStyle/>
          <a:p>
            <a:r>
              <a:rPr lang="ar-SA" dirty="0">
                <a:solidFill>
                  <a:srgbClr val="0C7E27"/>
                </a:solidFill>
                <a:effectLst>
                  <a:outerShdw blurRad="38100" dist="38100" dir="2700000" algn="tl">
                    <a:srgbClr val="000000">
                      <a:alpha val="43137"/>
                    </a:srgbClr>
                  </a:outerShdw>
                </a:effectLst>
              </a:rPr>
              <a:t>أنواع البيئات</a:t>
            </a:r>
            <a:endParaRPr lang="en-US" dirty="0">
              <a:solidFill>
                <a:srgbClr val="0C7E27"/>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74058"/>
            <a:ext cx="8229600" cy="5052106"/>
          </a:xfrm>
        </p:spPr>
        <p:txBody>
          <a:bodyPr/>
          <a:lstStyle/>
          <a:p>
            <a:pPr marL="0" indent="0" algn="ctr">
              <a:buNone/>
            </a:pPr>
            <a:r>
              <a:rPr lang="ar-SA" dirty="0">
                <a:solidFill>
                  <a:srgbClr val="FF0000"/>
                </a:solidFill>
                <a:effectLst>
                  <a:outerShdw blurRad="38100" dist="38100" dir="2700000" algn="tl">
                    <a:srgbClr val="000000">
                      <a:alpha val="43137"/>
                    </a:srgbClr>
                  </a:outerShdw>
                </a:effectLst>
              </a:rPr>
              <a:t>البيئةُ المائيةُ</a:t>
            </a:r>
          </a:p>
          <a:p>
            <a:pPr marL="0" indent="0" algn="ctr">
              <a:buNone/>
            </a:pPr>
            <a:endParaRPr lang="ar-SA" dirty="0"/>
          </a:p>
          <a:p>
            <a:pPr marL="0" indent="0" algn="ctr">
              <a:buNone/>
            </a:pPr>
            <a:endParaRPr lang="ar-SA" dirty="0"/>
          </a:p>
          <a:p>
            <a:pPr marL="0" indent="0" algn="ctr">
              <a:buNone/>
            </a:pPr>
            <a:endParaRPr lang="ar-SA" dirty="0"/>
          </a:p>
          <a:p>
            <a:pPr marL="0" indent="0" algn="ctr">
              <a:buNone/>
            </a:pPr>
            <a:r>
              <a:rPr lang="ar-SA" dirty="0"/>
              <a:t> </a:t>
            </a:r>
          </a:p>
          <a:p>
            <a:pPr marL="0" indent="0" algn="ctr">
              <a:buNone/>
            </a:pPr>
            <a:r>
              <a:rPr lang="ar-SA" b="1" i="1" dirty="0">
                <a:solidFill>
                  <a:srgbClr val="FF0000"/>
                </a:solidFill>
                <a:effectLst>
                  <a:outerShdw blurRad="38100" dist="38100" dir="2700000" algn="tl">
                    <a:srgbClr val="000000">
                      <a:alpha val="43137"/>
                    </a:srgbClr>
                  </a:outerShdw>
                </a:effectLst>
              </a:rPr>
              <a:t>بيئةُ اليابسةِ </a:t>
            </a:r>
            <a:endParaRPr lang="en-US" b="1" i="1" dirty="0">
              <a:solidFill>
                <a:srgbClr val="FF0000"/>
              </a:solidFill>
              <a:effectLst>
                <a:outerShdw blurRad="38100" dist="38100" dir="2700000" algn="tl">
                  <a:srgbClr val="000000">
                    <a:alpha val="43137"/>
                  </a:srgbClr>
                </a:outerShdw>
              </a:effectLst>
            </a:endParaRPr>
          </a:p>
        </p:txBody>
      </p:sp>
      <p:pic>
        <p:nvPicPr>
          <p:cNvPr id="5" name="صورة 4">
            <a:extLst>
              <a:ext uri="{FF2B5EF4-FFF2-40B4-BE49-F238E27FC236}">
                <a16:creationId xmlns:a16="http://schemas.microsoft.com/office/drawing/2014/main" id="{5976E7AA-3290-412A-BDDF-665EAC0D999D}"/>
              </a:ext>
            </a:extLst>
          </p:cNvPr>
          <p:cNvPicPr>
            <a:picLocks noChangeAspect="1"/>
          </p:cNvPicPr>
          <p:nvPr/>
        </p:nvPicPr>
        <p:blipFill>
          <a:blip r:embed="rId4"/>
          <a:stretch>
            <a:fillRect/>
          </a:stretch>
        </p:blipFill>
        <p:spPr>
          <a:xfrm>
            <a:off x="2598056" y="1378857"/>
            <a:ext cx="5820229" cy="23948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صورة 6">
            <a:extLst>
              <a:ext uri="{FF2B5EF4-FFF2-40B4-BE49-F238E27FC236}">
                <a16:creationId xmlns:a16="http://schemas.microsoft.com/office/drawing/2014/main" id="{9B408EAC-4D9B-47AD-BCBA-A0BDD845CCC5}"/>
              </a:ext>
            </a:extLst>
          </p:cNvPr>
          <p:cNvPicPr>
            <a:picLocks noChangeAspect="1"/>
          </p:cNvPicPr>
          <p:nvPr/>
        </p:nvPicPr>
        <p:blipFill>
          <a:blip r:embed="rId5"/>
          <a:stretch>
            <a:fillRect/>
          </a:stretch>
        </p:blipFill>
        <p:spPr>
          <a:xfrm>
            <a:off x="3041650" y="4679043"/>
            <a:ext cx="3663950" cy="160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36756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8970"/>
            <a:ext cx="8229600" cy="420915"/>
          </a:xfrm>
        </p:spPr>
        <p:txBody>
          <a:bodyPr>
            <a:normAutofit fontScale="90000"/>
          </a:bodyPr>
          <a:lstStyle/>
          <a:p>
            <a:r>
              <a:rPr lang="ar-SA" dirty="0">
                <a:solidFill>
                  <a:srgbClr val="FF0000"/>
                </a:solidFill>
              </a:rPr>
              <a:t>البيئةُ المائيةُ , وتشملُ:</a:t>
            </a:r>
            <a:endParaRPr lang="en-US" dirty="0">
              <a:solidFill>
                <a:srgbClr val="FF0000"/>
              </a:solidFill>
            </a:endParaRPr>
          </a:p>
        </p:txBody>
      </p:sp>
      <p:sp>
        <p:nvSpPr>
          <p:cNvPr id="3" name="Content Placeholder 2"/>
          <p:cNvSpPr>
            <a:spLocks noGrp="1"/>
          </p:cNvSpPr>
          <p:nvPr>
            <p:ph idx="1"/>
          </p:nvPr>
        </p:nvSpPr>
        <p:spPr>
          <a:xfrm>
            <a:off x="457200" y="899886"/>
            <a:ext cx="8229600" cy="5226278"/>
          </a:xfrm>
        </p:spPr>
        <p:txBody>
          <a:bodyPr/>
          <a:lstStyle/>
          <a:p>
            <a:pPr marL="0" indent="0" algn="ctr">
              <a:buNone/>
            </a:pPr>
            <a:r>
              <a:rPr lang="ar-SA" dirty="0"/>
              <a:t> </a:t>
            </a:r>
            <a:r>
              <a:rPr lang="ar-SA" dirty="0">
                <a:solidFill>
                  <a:schemeClr val="tx2">
                    <a:lumMod val="60000"/>
                    <a:lumOff val="40000"/>
                  </a:schemeClr>
                </a:solidFill>
                <a:effectLst>
                  <a:outerShdw blurRad="38100" dist="38100" dir="2700000" algn="tl">
                    <a:srgbClr val="000000">
                      <a:alpha val="43137"/>
                    </a:srgbClr>
                  </a:outerShdw>
                </a:effectLst>
              </a:rPr>
              <a:t>1- بيئةَ المياهِ المالحةِ: </a:t>
            </a:r>
            <a:r>
              <a:rPr lang="ar-SA" dirty="0">
                <a:effectLst>
                  <a:outerShdw blurRad="38100" dist="38100" dir="2700000" algn="tl">
                    <a:srgbClr val="000000">
                      <a:alpha val="43137"/>
                    </a:srgbClr>
                  </a:outerShdw>
                </a:effectLst>
              </a:rPr>
              <a:t>كالمحيطاتِ والبحارِ التي تغطي القسمَ الأكبرَ من سطحِ الكرةِ الأرضيةِ , وتتميزُ بملوحةِ مياهِها وغناها بالأحياءِ كالأسماك والطحالبِ والأحياءِ الدقيقةِ</a:t>
            </a:r>
            <a:endParaRPr lang="en-US" dirty="0">
              <a:effectLst>
                <a:outerShdw blurRad="38100" dist="38100" dir="2700000" algn="tl">
                  <a:srgbClr val="000000">
                    <a:alpha val="43137"/>
                  </a:srgbClr>
                </a:outerShdw>
              </a:effectLst>
            </a:endParaRPr>
          </a:p>
        </p:txBody>
      </p:sp>
      <p:pic>
        <p:nvPicPr>
          <p:cNvPr id="5" name="صورة 4">
            <a:extLst>
              <a:ext uri="{FF2B5EF4-FFF2-40B4-BE49-F238E27FC236}">
                <a16:creationId xmlns:a16="http://schemas.microsoft.com/office/drawing/2014/main" id="{67ECC9A1-3A92-4AEF-9D0F-E314CFA9C8B6}"/>
              </a:ext>
            </a:extLst>
          </p:cNvPr>
          <p:cNvPicPr>
            <a:picLocks noChangeAspect="1"/>
          </p:cNvPicPr>
          <p:nvPr/>
        </p:nvPicPr>
        <p:blipFill>
          <a:blip r:embed="rId3"/>
          <a:stretch>
            <a:fillRect/>
          </a:stretch>
        </p:blipFill>
        <p:spPr>
          <a:xfrm>
            <a:off x="2699657" y="2792414"/>
            <a:ext cx="5219246" cy="3333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2171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22514"/>
            <a:ext cx="8229600" cy="508000"/>
          </a:xfrm>
        </p:spPr>
        <p:txBody>
          <a:bodyPr>
            <a:normAutofit fontScale="90000"/>
          </a:bodyPr>
          <a:lstStyle/>
          <a:p>
            <a:r>
              <a:rPr lang="ar-SA" dirty="0">
                <a:solidFill>
                  <a:srgbClr val="FF0000"/>
                </a:solidFill>
              </a:rPr>
              <a:t>البيئةُ المائيةُ , وتشملُ:</a:t>
            </a:r>
            <a:endParaRPr lang="en-US" dirty="0"/>
          </a:p>
        </p:txBody>
      </p:sp>
      <p:sp>
        <p:nvSpPr>
          <p:cNvPr id="3" name="Content Placeholder 2"/>
          <p:cNvSpPr>
            <a:spLocks noGrp="1"/>
          </p:cNvSpPr>
          <p:nvPr>
            <p:ph idx="1"/>
          </p:nvPr>
        </p:nvSpPr>
        <p:spPr>
          <a:xfrm>
            <a:off x="457200" y="1030514"/>
            <a:ext cx="8229600" cy="5095649"/>
          </a:xfrm>
        </p:spPr>
        <p:txBody>
          <a:bodyPr/>
          <a:lstStyle/>
          <a:p>
            <a:pPr marL="0" indent="0" algn="ctr">
              <a:buNone/>
            </a:pPr>
            <a:r>
              <a:rPr lang="ar-SA" dirty="0">
                <a:solidFill>
                  <a:schemeClr val="tx2">
                    <a:lumMod val="60000"/>
                    <a:lumOff val="40000"/>
                  </a:schemeClr>
                </a:solidFill>
              </a:rPr>
              <a:t>2- بيئةَ المياهِ العذبةِ: </a:t>
            </a:r>
            <a:r>
              <a:rPr lang="ar-SA" dirty="0">
                <a:effectLst>
                  <a:outerShdw blurRad="38100" dist="38100" dir="2700000" algn="tl">
                    <a:srgbClr val="000000">
                      <a:alpha val="43137"/>
                    </a:srgbClr>
                  </a:outerShdw>
                </a:effectLst>
              </a:rPr>
              <a:t>كالأنهار والبحيراتِ وتتميزُ بقلةِ الأملاحِ المنحلةِ في مياهِها وبتنوعِ أحيائها, كالطحالبِ والاسماكِ والضفادعِ والأحياء الدقيقةِ.</a:t>
            </a:r>
            <a:endParaRPr lang="en-US" dirty="0">
              <a:effectLst>
                <a:outerShdw blurRad="38100" dist="38100" dir="2700000" algn="tl">
                  <a:srgbClr val="000000">
                    <a:alpha val="43137"/>
                  </a:srgbClr>
                </a:outerShdw>
              </a:effectLst>
            </a:endParaRPr>
          </a:p>
        </p:txBody>
      </p:sp>
      <p:pic>
        <p:nvPicPr>
          <p:cNvPr id="5" name="صورة 4">
            <a:extLst>
              <a:ext uri="{FF2B5EF4-FFF2-40B4-BE49-F238E27FC236}">
                <a16:creationId xmlns:a16="http://schemas.microsoft.com/office/drawing/2014/main" id="{506DF780-6330-45B4-AD04-624F37E15ABE}"/>
              </a:ext>
            </a:extLst>
          </p:cNvPr>
          <p:cNvPicPr>
            <a:picLocks noChangeAspect="1"/>
          </p:cNvPicPr>
          <p:nvPr/>
        </p:nvPicPr>
        <p:blipFill>
          <a:blip r:embed="rId3"/>
          <a:stretch>
            <a:fillRect/>
          </a:stretch>
        </p:blipFill>
        <p:spPr>
          <a:xfrm>
            <a:off x="2373085" y="2728687"/>
            <a:ext cx="4397830" cy="27300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7285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7028"/>
            <a:ext cx="8229600" cy="551543"/>
          </a:xfrm>
        </p:spPr>
        <p:txBody>
          <a:bodyPr>
            <a:normAutofit fontScale="90000"/>
          </a:bodyPr>
          <a:lstStyle/>
          <a:p>
            <a:r>
              <a:rPr lang="ar-SA" dirty="0">
                <a:solidFill>
                  <a:srgbClr val="C00000"/>
                </a:solidFill>
              </a:rPr>
              <a:t>بيئةُ اليابسةِ, وتشملُ</a:t>
            </a:r>
            <a:endParaRPr lang="en-US" dirty="0">
              <a:solidFill>
                <a:srgbClr val="C00000"/>
              </a:solidFill>
            </a:endParaRPr>
          </a:p>
        </p:txBody>
      </p:sp>
      <p:sp>
        <p:nvSpPr>
          <p:cNvPr id="3" name="Content Placeholder 2"/>
          <p:cNvSpPr>
            <a:spLocks noGrp="1"/>
          </p:cNvSpPr>
          <p:nvPr>
            <p:ph idx="1"/>
          </p:nvPr>
        </p:nvSpPr>
        <p:spPr>
          <a:xfrm>
            <a:off x="457200" y="1219200"/>
            <a:ext cx="8229600" cy="4906963"/>
          </a:xfrm>
        </p:spPr>
        <p:txBody>
          <a:bodyPr/>
          <a:lstStyle/>
          <a:p>
            <a:pPr marL="0" indent="0" algn="ctr">
              <a:buNone/>
            </a:pPr>
            <a:r>
              <a:rPr lang="ar-SA" b="1" dirty="0">
                <a:solidFill>
                  <a:srgbClr val="0C7E27"/>
                </a:solidFill>
              </a:rPr>
              <a:t>1- بيئةَ الغاباتِ : </a:t>
            </a:r>
            <a:r>
              <a:rPr lang="ar-SA" dirty="0">
                <a:effectLst>
                  <a:outerShdw blurRad="38100" dist="38100" dir="2700000" algn="tl">
                    <a:srgbClr val="000000">
                      <a:alpha val="43137"/>
                    </a:srgbClr>
                  </a:outerShdw>
                </a:effectLst>
              </a:rPr>
              <a:t>وتكثرُ فيها الأشجارُ الضخمةُ وهواؤها عنيٌّ بالأوكسجينِ , وحيواناتُها كثيرةٌ ومتنوعةٌ</a:t>
            </a:r>
            <a:endParaRPr lang="en-US" dirty="0">
              <a:effectLst>
                <a:outerShdw blurRad="38100" dist="38100" dir="2700000" algn="tl">
                  <a:srgbClr val="000000">
                    <a:alpha val="43137"/>
                  </a:srgbClr>
                </a:outerShdw>
              </a:effectLst>
            </a:endParaRPr>
          </a:p>
        </p:txBody>
      </p:sp>
      <p:pic>
        <p:nvPicPr>
          <p:cNvPr id="5" name="صورة 4">
            <a:extLst>
              <a:ext uri="{FF2B5EF4-FFF2-40B4-BE49-F238E27FC236}">
                <a16:creationId xmlns:a16="http://schemas.microsoft.com/office/drawing/2014/main" id="{B9A29A19-DE9D-440A-80FB-743D5960B707}"/>
              </a:ext>
            </a:extLst>
          </p:cNvPr>
          <p:cNvPicPr>
            <a:picLocks noChangeAspect="1"/>
          </p:cNvPicPr>
          <p:nvPr/>
        </p:nvPicPr>
        <p:blipFill>
          <a:blip r:embed="rId3"/>
          <a:stretch>
            <a:fillRect/>
          </a:stretch>
        </p:blipFill>
        <p:spPr>
          <a:xfrm>
            <a:off x="3004457" y="2757487"/>
            <a:ext cx="4717143" cy="33686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7422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51543"/>
            <a:ext cx="8229600" cy="493486"/>
          </a:xfrm>
        </p:spPr>
        <p:txBody>
          <a:bodyPr>
            <a:normAutofit fontScale="90000"/>
          </a:bodyPr>
          <a:lstStyle/>
          <a:p>
            <a:r>
              <a:rPr lang="ar-SA" dirty="0">
                <a:solidFill>
                  <a:srgbClr val="C00000"/>
                </a:solidFill>
              </a:rPr>
              <a:t>بيئةُ اليابسةِ, وتشملُ</a:t>
            </a:r>
            <a:endParaRPr lang="en-US" dirty="0"/>
          </a:p>
        </p:txBody>
      </p:sp>
      <p:sp>
        <p:nvSpPr>
          <p:cNvPr id="3" name="Content Placeholder 2"/>
          <p:cNvSpPr>
            <a:spLocks noGrp="1"/>
          </p:cNvSpPr>
          <p:nvPr>
            <p:ph idx="1"/>
          </p:nvPr>
        </p:nvSpPr>
        <p:spPr>
          <a:xfrm>
            <a:off x="457200" y="1204686"/>
            <a:ext cx="8229600" cy="4921477"/>
          </a:xfrm>
        </p:spPr>
        <p:txBody>
          <a:bodyPr/>
          <a:lstStyle/>
          <a:p>
            <a:pPr marL="0" indent="0" algn="ctr">
              <a:buNone/>
            </a:pPr>
            <a:r>
              <a:rPr lang="ar-SA" dirty="0">
                <a:solidFill>
                  <a:srgbClr val="CC6600"/>
                </a:solidFill>
                <a:effectLst>
                  <a:outerShdw blurRad="38100" dist="38100" dir="2700000" algn="tl">
                    <a:srgbClr val="000000">
                      <a:alpha val="43137"/>
                    </a:srgbClr>
                  </a:outerShdw>
                </a:effectLst>
              </a:rPr>
              <a:t>2- بيئةَ الصحراءِ : </a:t>
            </a:r>
            <a:r>
              <a:rPr lang="ar-SA" dirty="0">
                <a:effectLst>
                  <a:outerShdw blurRad="38100" dist="38100" dir="2700000" algn="tl">
                    <a:srgbClr val="000000">
                      <a:alpha val="43137"/>
                    </a:srgbClr>
                  </a:outerShdw>
                </a:effectLst>
              </a:rPr>
              <a:t>وهي مناطقُ جافةٌ , أمطارُها قليلةٌ ,درجةُ الحرارةِ فيها مرتفعةٌ نهاراً , ومنخفضةٌ ليلاً , وتعيش فيها الصبارياتُ وبعضُ الحيواناتِ كالزواحفِ والحشراتِ والطيورِ.</a:t>
            </a:r>
            <a:endParaRPr lang="en-US" dirty="0">
              <a:effectLst>
                <a:outerShdw blurRad="38100" dist="38100" dir="2700000" algn="tl">
                  <a:srgbClr val="000000">
                    <a:alpha val="43137"/>
                  </a:srgbClr>
                </a:outerShdw>
              </a:effectLst>
            </a:endParaRPr>
          </a:p>
        </p:txBody>
      </p:sp>
      <p:pic>
        <p:nvPicPr>
          <p:cNvPr id="7" name="صورة 6">
            <a:extLst>
              <a:ext uri="{FF2B5EF4-FFF2-40B4-BE49-F238E27FC236}">
                <a16:creationId xmlns:a16="http://schemas.microsoft.com/office/drawing/2014/main" id="{B9DE8013-6825-4A23-81F2-D5F2B9A38215}"/>
              </a:ext>
            </a:extLst>
          </p:cNvPr>
          <p:cNvPicPr>
            <a:picLocks noChangeAspect="1"/>
          </p:cNvPicPr>
          <p:nvPr/>
        </p:nvPicPr>
        <p:blipFill>
          <a:blip r:embed="rId3"/>
          <a:stretch>
            <a:fillRect/>
          </a:stretch>
        </p:blipFill>
        <p:spPr>
          <a:xfrm>
            <a:off x="2728685" y="3004457"/>
            <a:ext cx="4611593" cy="28508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09260508"/>
      </p:ext>
    </p:extLst>
  </p:cSld>
  <p:clrMapOvr>
    <a:masterClrMapping/>
  </p:clrMapOvr>
</p:sld>
</file>

<file path=ppt/theme/theme1.xml><?xml version="1.0" encoding="utf-8"?>
<a:theme xmlns:a="http://schemas.openxmlformats.org/drawingml/2006/main" name="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school.thmx</Template>
  <TotalTime>327</TotalTime>
  <Words>204</Words>
  <Application>Microsoft Office PowerPoint</Application>
  <PresentationFormat>عرض على الشاشة (4:3)</PresentationFormat>
  <Paragraphs>32</Paragraphs>
  <Slides>10</Slides>
  <Notes>2</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10</vt:i4>
      </vt:variant>
    </vt:vector>
  </HeadingPairs>
  <TitlesOfParts>
    <vt:vector size="13" baseType="lpstr">
      <vt:lpstr>Arial</vt:lpstr>
      <vt:lpstr>Calibri</vt:lpstr>
      <vt:lpstr>school</vt:lpstr>
      <vt:lpstr>البيئة ومكوناتها  و أنواعها </vt:lpstr>
      <vt:lpstr>تعريف البيئة </vt:lpstr>
      <vt:lpstr>مما تتكون البيئة </vt:lpstr>
      <vt:lpstr>مما تتكون البيئة </vt:lpstr>
      <vt:lpstr>أنواع البيئات</vt:lpstr>
      <vt:lpstr>البيئةُ المائيةُ , وتشملُ:</vt:lpstr>
      <vt:lpstr>البيئةُ المائيةُ , وتشملُ:</vt:lpstr>
      <vt:lpstr>بيئةُ اليابسةِ, وتشملُ</vt:lpstr>
      <vt:lpstr>بيئةُ اليابسةِ, وتشملُ</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بنفسج</cp:lastModifiedBy>
  <cp:revision>21</cp:revision>
  <dcterms:created xsi:type="dcterms:W3CDTF">2020-05-02T02:36:07Z</dcterms:created>
  <dcterms:modified xsi:type="dcterms:W3CDTF">2020-09-24T09:54:50Z</dcterms:modified>
</cp:coreProperties>
</file>