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8" r:id="rId4"/>
    <p:sldId id="262" r:id="rId5"/>
    <p:sldId id="259" r:id="rId6"/>
    <p:sldId id="264" r:id="rId7"/>
    <p:sldId id="265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5DAD22-D9F1-9495-9E55-826F22056A1E}" v="83" dt="2020-09-09T06:44:20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76" autoAdjust="0"/>
  </p:normalViewPr>
  <p:slideViewPr>
    <p:cSldViewPr snapToGrid="0" snapToObjects="1">
      <p:cViewPr varScale="1">
        <p:scale>
          <a:sx n="66" d="100"/>
          <a:sy n="66" d="100"/>
        </p:scale>
        <p:origin x="15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er Jamalo" userId="S::amer.jamalo@violetsyria.org::fd2eb111-2482-438f-900c-2c82614c2edf" providerId="AD" clId="Web-{665DAD22-D9F1-9495-9E55-826F22056A1E}"/>
    <pc:docChg chg="addSld delSld modSld">
      <pc:chgData name="Amer Jamalo" userId="S::amer.jamalo@violetsyria.org::fd2eb111-2482-438f-900c-2c82614c2edf" providerId="AD" clId="Web-{665DAD22-D9F1-9495-9E55-826F22056A1E}" dt="2020-09-09T06:44:20.864" v="78"/>
      <pc:docMkLst>
        <pc:docMk/>
      </pc:docMkLst>
      <pc:sldChg chg="modSp">
        <pc:chgData name="Amer Jamalo" userId="S::amer.jamalo@violetsyria.org::fd2eb111-2482-438f-900c-2c82614c2edf" providerId="AD" clId="Web-{665DAD22-D9F1-9495-9E55-826F22056A1E}" dt="2020-09-09T06:37:18.656" v="2" actId="14100"/>
        <pc:sldMkLst>
          <pc:docMk/>
          <pc:sldMk cId="2121718781" sldId="259"/>
        </pc:sldMkLst>
        <pc:picChg chg="mod">
          <ac:chgData name="Amer Jamalo" userId="S::amer.jamalo@violetsyria.org::fd2eb111-2482-438f-900c-2c82614c2edf" providerId="AD" clId="Web-{665DAD22-D9F1-9495-9E55-826F22056A1E}" dt="2020-09-09T06:37:18.656" v="2" actId="14100"/>
          <ac:picMkLst>
            <pc:docMk/>
            <pc:sldMk cId="2121718781" sldId="259"/>
            <ac:picMk id="5" creationId="{8DF7C7BF-A98C-4373-8C4F-FDE598153FC2}"/>
          </ac:picMkLst>
        </pc:picChg>
      </pc:sldChg>
      <pc:sldChg chg="del">
        <pc:chgData name="Amer Jamalo" userId="S::amer.jamalo@violetsyria.org::fd2eb111-2482-438f-900c-2c82614c2edf" providerId="AD" clId="Web-{665DAD22-D9F1-9495-9E55-826F22056A1E}" dt="2020-09-09T06:41:36.940" v="31"/>
        <pc:sldMkLst>
          <pc:docMk/>
          <pc:sldMk cId="4183462975" sldId="261"/>
        </pc:sldMkLst>
      </pc:sldChg>
      <pc:sldChg chg="delSp modSp del">
        <pc:chgData name="Amer Jamalo" userId="S::amer.jamalo@violetsyria.org::fd2eb111-2482-438f-900c-2c82614c2edf" providerId="AD" clId="Web-{665DAD22-D9F1-9495-9E55-826F22056A1E}" dt="2020-09-09T06:44:20.864" v="78"/>
        <pc:sldMkLst>
          <pc:docMk/>
          <pc:sldMk cId="1658424692" sldId="263"/>
        </pc:sldMkLst>
        <pc:spChg chg="del mod">
          <ac:chgData name="Amer Jamalo" userId="S::amer.jamalo@violetsyria.org::fd2eb111-2482-438f-900c-2c82614c2edf" providerId="AD" clId="Web-{665DAD22-D9F1-9495-9E55-826F22056A1E}" dt="2020-09-09T06:42:02.066" v="39"/>
          <ac:spMkLst>
            <pc:docMk/>
            <pc:sldMk cId="1658424692" sldId="263"/>
            <ac:spMk id="4" creationId="{E1EE66E9-A758-42B3-9AFF-E601094ED4F0}"/>
          </ac:spMkLst>
        </pc:spChg>
      </pc:sldChg>
      <pc:sldChg chg="addSp delSp modSp add replId">
        <pc:chgData name="Amer Jamalo" userId="S::amer.jamalo@violetsyria.org::fd2eb111-2482-438f-900c-2c82614c2edf" providerId="AD" clId="Web-{665DAD22-D9F1-9495-9E55-826F22056A1E}" dt="2020-09-09T06:41:13.940" v="28" actId="20577"/>
        <pc:sldMkLst>
          <pc:docMk/>
          <pc:sldMk cId="1243796520" sldId="264"/>
        </pc:sldMkLst>
        <pc:spChg chg="add mod">
          <ac:chgData name="Amer Jamalo" userId="S::amer.jamalo@violetsyria.org::fd2eb111-2482-438f-900c-2c82614c2edf" providerId="AD" clId="Web-{665DAD22-D9F1-9495-9E55-826F22056A1E}" dt="2020-09-09T06:41:13.940" v="28" actId="20577"/>
          <ac:spMkLst>
            <pc:docMk/>
            <pc:sldMk cId="1243796520" sldId="264"/>
            <ac:spMk id="4" creationId="{FD111874-16D6-4180-95BA-0D55464CEEF5}"/>
          </ac:spMkLst>
        </pc:spChg>
        <pc:spChg chg="mod">
          <ac:chgData name="Amer Jamalo" userId="S::amer.jamalo@violetsyria.org::fd2eb111-2482-438f-900c-2c82614c2edf" providerId="AD" clId="Web-{665DAD22-D9F1-9495-9E55-826F22056A1E}" dt="2020-09-09T06:39:01.126" v="8" actId="1076"/>
          <ac:spMkLst>
            <pc:docMk/>
            <pc:sldMk cId="1243796520" sldId="264"/>
            <ac:spMk id="7" creationId="{A00B1738-0E79-4D0B-8A11-08749D2F41DC}"/>
          </ac:spMkLst>
        </pc:spChg>
        <pc:picChg chg="add del">
          <ac:chgData name="Amer Jamalo" userId="S::amer.jamalo@violetsyria.org::fd2eb111-2482-438f-900c-2c82614c2edf" providerId="AD" clId="Web-{665DAD22-D9F1-9495-9E55-826F22056A1E}" dt="2020-09-09T06:38:57.516" v="6"/>
          <ac:picMkLst>
            <pc:docMk/>
            <pc:sldMk cId="1243796520" sldId="264"/>
            <ac:picMk id="5" creationId="{8DF7C7BF-A98C-4373-8C4F-FDE598153FC2}"/>
          </ac:picMkLst>
        </pc:picChg>
      </pc:sldChg>
      <pc:sldChg chg="modSp add replId">
        <pc:chgData name="Amer Jamalo" userId="S::amer.jamalo@violetsyria.org::fd2eb111-2482-438f-900c-2c82614c2edf" providerId="AD" clId="Web-{665DAD22-D9F1-9495-9E55-826F22056A1E}" dt="2020-09-09T06:44:09.114" v="76" actId="20577"/>
        <pc:sldMkLst>
          <pc:docMk/>
          <pc:sldMk cId="3495127844" sldId="265"/>
        </pc:sldMkLst>
        <pc:spChg chg="mod">
          <ac:chgData name="Amer Jamalo" userId="S::amer.jamalo@violetsyria.org::fd2eb111-2482-438f-900c-2c82614c2edf" providerId="AD" clId="Web-{665DAD22-D9F1-9495-9E55-826F22056A1E}" dt="2020-09-09T06:44:09.114" v="76" actId="20577"/>
          <ac:spMkLst>
            <pc:docMk/>
            <pc:sldMk cId="3495127844" sldId="265"/>
            <ac:spMk id="4" creationId="{FD111874-16D6-4180-95BA-0D55464CEEF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9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1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573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40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9494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25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34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7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8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3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3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0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8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6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0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4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2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100245"/>
          </a:xfrm>
        </p:spPr>
        <p:txBody>
          <a:bodyPr>
            <a:noAutofit/>
          </a:bodyPr>
          <a:lstStyle/>
          <a:p>
            <a:pPr algn="ctr"/>
            <a:b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8636821C-7DDE-45AD-A1D5-9E4A4301F0CD}"/>
              </a:ext>
            </a:extLst>
          </p:cNvPr>
          <p:cNvSpPr/>
          <p:nvPr/>
        </p:nvSpPr>
        <p:spPr>
          <a:xfrm>
            <a:off x="2715065" y="4511568"/>
            <a:ext cx="3488810" cy="2346431"/>
          </a:xfrm>
          <a:prstGeom prst="ellipse">
            <a:avLst/>
          </a:prstGeom>
          <a:scene3d>
            <a:camera prst="perspectiveHeroicExtreme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التمثيلات البيانية بالصور والتمثيلات البانية بالأعمدة</a:t>
            </a: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997" y="618977"/>
            <a:ext cx="5275386" cy="1159413"/>
          </a:xfrm>
        </p:spPr>
        <p:txBody>
          <a:bodyPr/>
          <a:lstStyle/>
          <a:p>
            <a:r>
              <a:rPr lang="ar-SA" dirty="0"/>
              <a:t>الهدف من الدرس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997" y="1631852"/>
            <a:ext cx="5833403" cy="4279370"/>
          </a:xfrm>
        </p:spPr>
        <p:txBody>
          <a:bodyPr>
            <a:normAutofit fontScale="92500" lnSpcReduction="20000"/>
          </a:bodyPr>
          <a:lstStyle/>
          <a:p>
            <a:r>
              <a:rPr lang="ar-SA" dirty="0"/>
              <a:t>_ </a:t>
            </a:r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بعد أن تعرفنا على تصنيف البيانات</a:t>
            </a:r>
          </a:p>
          <a:p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(الأشياء) في مجموعات مناسبة هيا بنا تلاميذي الأعزاء نتعرف معاً على قراءة التمثيلات البيانية بالصور والتمثيلات البيانية بالأعمدة</a:t>
            </a:r>
          </a:p>
          <a:p>
            <a:endParaRPr lang="ar-SA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_ </a:t>
            </a:r>
          </a:p>
          <a:p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خطط انسيابي: شريط مثقب 3">
            <a:extLst>
              <a:ext uri="{FF2B5EF4-FFF2-40B4-BE49-F238E27FC236}">
                <a16:creationId xmlns:a16="http://schemas.microsoft.com/office/drawing/2014/main" id="{B06F1547-B0EC-4878-9AFC-50931F20BD6D}"/>
              </a:ext>
            </a:extLst>
          </p:cNvPr>
          <p:cNvSpPr/>
          <p:nvPr/>
        </p:nvSpPr>
        <p:spPr>
          <a:xfrm>
            <a:off x="1814732" y="242198"/>
            <a:ext cx="4754879" cy="1536192"/>
          </a:xfrm>
          <a:prstGeom prst="flowChartPunchedTape">
            <a:avLst/>
          </a:prstGeom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الهدف من الدرس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2FF14E4F-5BCD-4875-AD59-86D627E25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 </a:t>
            </a:r>
          </a:p>
        </p:txBody>
      </p:sp>
      <p:pic>
        <p:nvPicPr>
          <p:cNvPr id="8" name="عنصر نائب للمحتوى 7">
            <a:extLst>
              <a:ext uri="{FF2B5EF4-FFF2-40B4-BE49-F238E27FC236}">
                <a16:creationId xmlns:a16="http://schemas.microsoft.com/office/drawing/2014/main" id="{F82E4FED-99D5-4BD2-83D4-1DE744A41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350499"/>
            <a:ext cx="7699717" cy="3348110"/>
          </a:xfr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D25C9696-5692-4A27-893B-55AF93D8A4B7}"/>
              </a:ext>
            </a:extLst>
          </p:cNvPr>
          <p:cNvSpPr/>
          <p:nvPr/>
        </p:nvSpPr>
        <p:spPr>
          <a:xfrm>
            <a:off x="1378634" y="422031"/>
            <a:ext cx="6930683" cy="9284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/>
              <a:t>التمثيل البياني بالصور 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D0E171-7A5E-4E95-92C2-C8C6E7459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0"/>
            <a:ext cx="6589199" cy="1021080"/>
          </a:xfrm>
        </p:spPr>
        <p:txBody>
          <a:bodyPr/>
          <a:lstStyle/>
          <a:p>
            <a:pPr algn="r"/>
            <a:r>
              <a:rPr lang="ar-SA" dirty="0"/>
              <a:t>التمثيل بالصور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FAF9734-DECF-466C-8032-17937406E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7121" y="1127761"/>
            <a:ext cx="6589199" cy="3734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2400" dirty="0"/>
              <a:t>لاحظنا </a:t>
            </a:r>
            <a:r>
              <a:rPr lang="ar-SA" sz="2400"/>
              <a:t>في الجدول </a:t>
            </a:r>
            <a:r>
              <a:rPr lang="ar-SA" sz="2400" dirty="0"/>
              <a:t>السابق أن كل صورة بيضة تشير وترمز الى عدد معين من البيوض </a:t>
            </a:r>
            <a:r>
              <a:rPr lang="ar-SA" sz="2400"/>
              <a:t>في الحقيقة  .</a:t>
            </a:r>
            <a:endParaRPr lang="ar-SA" sz="2400" dirty="0"/>
          </a:p>
          <a:p>
            <a:pPr marL="0" indent="0">
              <a:buNone/>
            </a:pPr>
            <a:r>
              <a:rPr lang="ar-SA" sz="2400" dirty="0"/>
              <a:t>في المثال السابق كل صورة بيضة تعادل أو ترمز الى</a:t>
            </a:r>
          </a:p>
          <a:p>
            <a:pPr marL="0" indent="0">
              <a:buNone/>
            </a:pPr>
            <a:r>
              <a:rPr lang="ar-SA" sz="2400" dirty="0"/>
              <a:t>عشرة في الحقيقة وهذه القيمة تختلف من مثال الى آخر تسمى هذه القيمة 0(المفتاح)</a:t>
            </a:r>
          </a:p>
          <a:p>
            <a:pPr marL="0" indent="0">
              <a:buNone/>
            </a:pPr>
            <a:r>
              <a:rPr lang="ar-SA" sz="3200" dirty="0">
                <a:solidFill>
                  <a:schemeClr val="accent1">
                    <a:lumMod val="75000"/>
                  </a:schemeClr>
                </a:solidFill>
              </a:rPr>
              <a:t>تعريف المفتاح:</a:t>
            </a:r>
          </a:p>
          <a:p>
            <a:pPr marL="0" indent="0">
              <a:buNone/>
            </a:pPr>
            <a:r>
              <a:rPr lang="ar-SA" sz="2400" dirty="0">
                <a:solidFill>
                  <a:schemeClr val="bg2">
                    <a:lumMod val="10000"/>
                  </a:schemeClr>
                </a:solidFill>
              </a:rPr>
              <a:t>هو جزء من المثيل البياني بالصور يدل على العدد الذي يمثله كل رمز (صورة)</a:t>
            </a:r>
          </a:p>
        </p:txBody>
      </p:sp>
    </p:spTree>
    <p:extLst>
      <p:ext uri="{BB962C8B-B14F-4D97-AF65-F5344CB8AC3E}">
        <p14:creationId xmlns:p14="http://schemas.microsoft.com/office/powerpoint/2010/main" val="1365425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6">
            <a:extLst>
              <a:ext uri="{FF2B5EF4-FFF2-40B4-BE49-F238E27FC236}">
                <a16:creationId xmlns:a16="http://schemas.microsoft.com/office/drawing/2014/main" id="{A00B1738-0E79-4D0B-8A11-08749D2F4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3709" y="1510776"/>
            <a:ext cx="6247640" cy="516786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ar-SA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SA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DCB7477B-C2B4-47D8-BA2C-B6C630B43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364" y="0"/>
            <a:ext cx="4585855" cy="61027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dirty="0"/>
              <a:t>التمثيل بالأعمدة 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E3070B4-E03F-4567-A148-A76E2028210B}"/>
              </a:ext>
            </a:extLst>
          </p:cNvPr>
          <p:cNvSpPr/>
          <p:nvPr/>
        </p:nvSpPr>
        <p:spPr>
          <a:xfrm>
            <a:off x="4782976" y="-97612"/>
            <a:ext cx="492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DF7C7BF-A98C-4373-8C4F-FDE598153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5" y="546450"/>
            <a:ext cx="7492129" cy="432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6">
            <a:extLst>
              <a:ext uri="{FF2B5EF4-FFF2-40B4-BE49-F238E27FC236}">
                <a16:creationId xmlns:a16="http://schemas.microsoft.com/office/drawing/2014/main" id="{A00B1738-0E79-4D0B-8A11-08749D2F4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824" y="742033"/>
            <a:ext cx="6247640" cy="516786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ar-SA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SA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DCB7477B-C2B4-47D8-BA2C-B6C630B43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364" y="0"/>
            <a:ext cx="4585855" cy="61027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dirty="0"/>
              <a:t>التمثيل بالأعمدة 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E3070B4-E03F-4567-A148-A76E2028210B}"/>
              </a:ext>
            </a:extLst>
          </p:cNvPr>
          <p:cNvSpPr/>
          <p:nvPr/>
        </p:nvSpPr>
        <p:spPr>
          <a:xfrm>
            <a:off x="4782976" y="-97612"/>
            <a:ext cx="492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111874-16D6-4180-95BA-0D55464CEEF5}"/>
              </a:ext>
            </a:extLst>
          </p:cNvPr>
          <p:cNvSpPr txBox="1"/>
          <p:nvPr/>
        </p:nvSpPr>
        <p:spPr>
          <a:xfrm>
            <a:off x="1015551" y="924516"/>
            <a:ext cx="581817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SA" sz="2400" dirty="0">
                <a:solidFill>
                  <a:srgbClr val="FF0000"/>
                </a:solidFill>
                <a:latin typeface="Tisa Offc Serif Pro"/>
                <a:cs typeface="Sakkal Majalla"/>
              </a:rPr>
              <a:t>لاحظنا في جدول الأعمدة السابق أن لكل نوع من الحيوانات عمود يمثله</a:t>
            </a:r>
            <a:r>
              <a:rPr lang="en-US" sz="2400" dirty="0">
                <a:solidFill>
                  <a:srgbClr val="FF0000"/>
                </a:solidFill>
                <a:latin typeface="Tisa Offc Serif Pro"/>
                <a:cs typeface="Segoe UI"/>
              </a:rPr>
              <a:t>​</a:t>
            </a:r>
          </a:p>
          <a:p>
            <a:pPr algn="r" rtl="1"/>
            <a:r>
              <a:rPr lang="ar-SA" sz="2400" dirty="0">
                <a:solidFill>
                  <a:srgbClr val="FF0000"/>
                </a:solidFill>
                <a:latin typeface="Tisa Offc Serif Pro"/>
                <a:cs typeface="Sakkal Majalla"/>
              </a:rPr>
              <a:t>وأنه كلما كان العمود أعلى في  الارتفاع  يدل على الزيادة في عمر الحيوان</a:t>
            </a:r>
            <a:r>
              <a:rPr lang="en-US" sz="2400" dirty="0">
                <a:solidFill>
                  <a:srgbClr val="FF0000"/>
                </a:solidFill>
                <a:latin typeface="Tisa Offc Serif Pro"/>
                <a:cs typeface="Segoe UI"/>
              </a:rPr>
              <a:t>​</a:t>
            </a:r>
          </a:p>
          <a:p>
            <a:pPr algn="r" rtl="1"/>
            <a:r>
              <a:rPr lang="ar-SA" sz="2400" dirty="0">
                <a:solidFill>
                  <a:srgbClr val="FF0000"/>
                </a:solidFill>
                <a:latin typeface="Tisa Offc Serif Pro"/>
                <a:cs typeface="Sakkal Majalla"/>
              </a:rPr>
              <a:t>يوجد بجانب هذه الأعمدة مؤشر من خلاله نستطيع معرفة ارتفاع كل </a:t>
            </a:r>
            <a:r>
              <a:rPr lang="en-US" sz="2400" dirty="0">
                <a:solidFill>
                  <a:srgbClr val="FF0000"/>
                </a:solidFill>
                <a:latin typeface="Tisa Offc Serif Pro"/>
                <a:cs typeface="Segoe UI"/>
              </a:rPr>
              <a:t>​</a:t>
            </a:r>
          </a:p>
          <a:p>
            <a:pPr algn="r" rtl="1"/>
            <a:r>
              <a:rPr lang="ar-SA" sz="2400" dirty="0">
                <a:solidFill>
                  <a:srgbClr val="FF0000"/>
                </a:solidFill>
                <a:latin typeface="Tisa Offc Serif Pro"/>
                <a:cs typeface="Sakkal Majalla"/>
              </a:rPr>
              <a:t>عامود نسمي هذا المؤشر (المقياس)</a:t>
            </a:r>
            <a:r>
              <a:rPr lang="en-US" sz="2400" dirty="0">
                <a:solidFill>
                  <a:srgbClr val="FF0000"/>
                </a:solidFill>
                <a:latin typeface="Tisa Offc Serif Pro"/>
                <a:cs typeface="Segoe UI"/>
              </a:rPr>
              <a:t>​</a:t>
            </a:r>
          </a:p>
          <a:p>
            <a:pPr algn="r" rtl="1"/>
            <a:r>
              <a:rPr lang="ar-SA" sz="2400" dirty="0">
                <a:solidFill>
                  <a:srgbClr val="FF0000"/>
                </a:solidFill>
                <a:latin typeface="Tisa Offc Serif Pro"/>
                <a:cs typeface="Sakkal Majalla"/>
              </a:rPr>
              <a:t>تعريف المقياس</a:t>
            </a:r>
            <a:r>
              <a:rPr lang="en-US" sz="2400" dirty="0">
                <a:solidFill>
                  <a:srgbClr val="FF0000"/>
                </a:solidFill>
                <a:latin typeface="Tisa Offc Serif Pro"/>
                <a:cs typeface="Segoe UI"/>
              </a:rPr>
              <a:t>​</a:t>
            </a:r>
          </a:p>
          <a:p>
            <a:pPr algn="r" rtl="1"/>
            <a:r>
              <a:rPr lang="ar-SA" sz="2400" dirty="0">
                <a:solidFill>
                  <a:srgbClr val="FF0000"/>
                </a:solidFill>
                <a:latin typeface="Tisa Offc Serif Pro"/>
                <a:cs typeface="Sakkal Majalla"/>
              </a:rPr>
              <a:t>هو أعداد  تبين عدد الوحدات المستخدمة في التمثيل البياني</a:t>
            </a:r>
            <a:r>
              <a:rPr lang="en-US" sz="2400" dirty="0">
                <a:solidFill>
                  <a:srgbClr val="FF0000"/>
                </a:solidFill>
                <a:latin typeface="Tisa Offc Serif Pro"/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24379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6">
            <a:extLst>
              <a:ext uri="{FF2B5EF4-FFF2-40B4-BE49-F238E27FC236}">
                <a16:creationId xmlns:a16="http://schemas.microsoft.com/office/drawing/2014/main" id="{A00B1738-0E79-4D0B-8A11-08749D2F4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824" y="742033"/>
            <a:ext cx="6247640" cy="516786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ar-SA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SA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DCB7477B-C2B4-47D8-BA2C-B6C630B43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364" y="0"/>
            <a:ext cx="4585855" cy="610274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dirty="0"/>
              <a:t>التمثيل بالأعمدة </a:t>
            </a: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EE3070B4-E03F-4567-A148-A76E2028210B}"/>
              </a:ext>
            </a:extLst>
          </p:cNvPr>
          <p:cNvSpPr/>
          <p:nvPr/>
        </p:nvSpPr>
        <p:spPr>
          <a:xfrm>
            <a:off x="4782976" y="-97612"/>
            <a:ext cx="492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111874-16D6-4180-95BA-0D55464CEEF5}"/>
              </a:ext>
            </a:extLst>
          </p:cNvPr>
          <p:cNvSpPr txBox="1"/>
          <p:nvPr/>
        </p:nvSpPr>
        <p:spPr>
          <a:xfrm>
            <a:off x="1015551" y="924516"/>
            <a:ext cx="5818172" cy="42934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ar-SA" sz="3200" dirty="0">
                <a:solidFill>
                  <a:srgbClr val="FF0000"/>
                </a:solidFill>
                <a:latin typeface="Tisa Offc Serif Pro"/>
                <a:cs typeface="Sakkal Majalla"/>
              </a:rPr>
              <a:t>الإغلاق :</a:t>
            </a:r>
          </a:p>
          <a:p>
            <a:pPr algn="r" rtl="1">
              <a:spcBef>
                <a:spcPts val="1000"/>
              </a:spcBef>
            </a:pPr>
            <a:r>
              <a:rPr lang="ar-SA" sz="3200" dirty="0">
                <a:solidFill>
                  <a:srgbClr val="00B050"/>
                </a:solidFill>
                <a:latin typeface="Cavolini"/>
                <a:ea typeface="+mn-lt"/>
                <a:cs typeface="+mn-lt"/>
              </a:rPr>
              <a:t>مما سبق تبين لنا تلاميذي ا لأعزاء كيف يمكننا التمثيل البياني بالصور وبالأعمدة والفرق بين المقياس والمفتاح وفي أي تمثيل نستخدم</a:t>
            </a:r>
            <a:endParaRPr lang="en-US" sz="3200">
              <a:solidFill>
                <a:srgbClr val="00B050"/>
              </a:solidFill>
              <a:latin typeface="Cavolini"/>
              <a:ea typeface="+mn-lt"/>
              <a:cs typeface="+mn-lt"/>
            </a:endParaRPr>
          </a:p>
          <a:p>
            <a:pPr algn="r" rtl="1">
              <a:spcBef>
                <a:spcPts val="1000"/>
              </a:spcBef>
            </a:pPr>
            <a:r>
              <a:rPr lang="ar-SA" sz="3200" dirty="0">
                <a:solidFill>
                  <a:srgbClr val="00B050"/>
                </a:solidFill>
                <a:latin typeface="Cavolini"/>
                <a:ea typeface="+mn-lt"/>
                <a:cs typeface="+mn-lt"/>
              </a:rPr>
              <a:t>كل منهما</a:t>
            </a:r>
            <a:endParaRPr lang="en-US" sz="3200">
              <a:solidFill>
                <a:srgbClr val="00B050"/>
              </a:solidFill>
              <a:latin typeface="Cavolini"/>
              <a:ea typeface="+mn-lt"/>
              <a:cs typeface="+mn-lt"/>
            </a:endParaRPr>
          </a:p>
          <a:p>
            <a:pPr algn="r" rtl="1">
              <a:spcBef>
                <a:spcPts val="1000"/>
              </a:spcBef>
            </a:pPr>
            <a:endParaRPr lang="ar-SA" sz="3200" dirty="0">
              <a:ea typeface="+mn-lt"/>
              <a:cs typeface="+mn-lt"/>
            </a:endParaRPr>
          </a:p>
          <a:p>
            <a:pPr algn="r" rtl="1"/>
            <a:endParaRPr lang="ar-SA" sz="2400" dirty="0">
              <a:solidFill>
                <a:srgbClr val="FF0000"/>
              </a:solidFill>
              <a:latin typeface="Tisa Offc Serif Pro"/>
              <a:cs typeface="Sakkal Majalla"/>
            </a:endParaRPr>
          </a:p>
        </p:txBody>
      </p:sp>
    </p:spTree>
    <p:extLst>
      <p:ext uri="{BB962C8B-B14F-4D97-AF65-F5344CB8AC3E}">
        <p14:creationId xmlns:p14="http://schemas.microsoft.com/office/powerpoint/2010/main" val="349512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F440B7-E593-4FB1-9893-E71751BEA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   *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82B003C-9B27-459E-B663-6897D2A67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231" y="1417638"/>
            <a:ext cx="8229600" cy="4525963"/>
          </a:xfrm>
        </p:spPr>
        <p:txBody>
          <a:bodyPr>
            <a:normAutofit/>
          </a:bodyPr>
          <a:lstStyle/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1000" dirty="0"/>
          </a:p>
          <a:p>
            <a:pPr algn="r"/>
            <a:endParaRPr lang="ar-SA" sz="2000" dirty="0"/>
          </a:p>
          <a:p>
            <a:pPr algn="r"/>
            <a:r>
              <a:rPr lang="ar-SA" sz="2000" dirty="0"/>
              <a:t>                                                  </a:t>
            </a:r>
          </a:p>
        </p:txBody>
      </p:sp>
      <p:sp>
        <p:nvSpPr>
          <p:cNvPr id="5" name="إطار 4">
            <a:extLst>
              <a:ext uri="{FF2B5EF4-FFF2-40B4-BE49-F238E27FC236}">
                <a16:creationId xmlns:a16="http://schemas.microsoft.com/office/drawing/2014/main" id="{06975F1F-9B19-468E-9287-C3085998E459}"/>
              </a:ext>
            </a:extLst>
          </p:cNvPr>
          <p:cNvSpPr/>
          <p:nvPr/>
        </p:nvSpPr>
        <p:spPr>
          <a:xfrm>
            <a:off x="2398540" y="2149158"/>
            <a:ext cx="6288260" cy="2187844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FF9999"/>
                </a:solidFill>
              </a:rPr>
              <a:t>أرجو أن تكونوا قد استفدتم  بالتوفيق والنجاح</a:t>
            </a:r>
          </a:p>
        </p:txBody>
      </p:sp>
    </p:spTree>
    <p:extLst>
      <p:ext uri="{BB962C8B-B14F-4D97-AF65-F5344CB8AC3E}">
        <p14:creationId xmlns:p14="http://schemas.microsoft.com/office/powerpoint/2010/main" val="3089626555"/>
      </p:ext>
    </p:extLst>
  </p:cSld>
  <p:clrMapOvr>
    <a:masterClrMapping/>
  </p:clrMapOvr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617</TotalTime>
  <Words>211</Words>
  <Application>Microsoft Office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ربطة</vt:lpstr>
      <vt:lpstr> </vt:lpstr>
      <vt:lpstr>الهدف من الدرس</vt:lpstr>
      <vt:lpstr> </vt:lpstr>
      <vt:lpstr>التمثيل بالصور</vt:lpstr>
      <vt:lpstr>التمثيل بالأعمدة </vt:lpstr>
      <vt:lpstr>التمثيل بالأعمدة </vt:lpstr>
      <vt:lpstr>التمثيل بالأعمدة </vt:lpstr>
      <vt:lpstr>    *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أمين العيسى</cp:lastModifiedBy>
  <cp:revision>98</cp:revision>
  <dcterms:created xsi:type="dcterms:W3CDTF">2020-05-02T02:36:07Z</dcterms:created>
  <dcterms:modified xsi:type="dcterms:W3CDTF">2020-09-09T06:44:21Z</dcterms:modified>
</cp:coreProperties>
</file>