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 id="258" r:id="rId4"/>
    <p:sldId id="259" r:id="rId5"/>
    <p:sldId id="262" r:id="rId6"/>
    <p:sldId id="264" r:id="rId7"/>
    <p:sldId id="26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99FF66"/>
    <a:srgbClr val="0B2209"/>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687018-D117-7A45-8E9B-B06732E9A126}"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70757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53309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60895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22380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687018-D117-7A45-8E9B-B06732E9A126}"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79063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687018-D117-7A45-8E9B-B06732E9A126}" type="datetimeFigureOut">
              <a:rPr lang="en-US" smtClean="0"/>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94589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687018-D117-7A45-8E9B-B06732E9A126}" type="datetimeFigureOut">
              <a:rPr lang="en-US" smtClean="0"/>
              <a:t>9/20/2020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201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687018-D117-7A45-8E9B-B06732E9A126}" type="datetimeFigureOut">
              <a:rPr lang="en-US" smtClean="0"/>
              <a:t>9/20/2020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51294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87018-D117-7A45-8E9B-B06732E9A126}" type="datetimeFigureOut">
              <a:rPr lang="en-US" smtClean="0"/>
              <a:t>9/20/2020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45324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687018-D117-7A45-8E9B-B06732E9A126}" type="datetimeFigureOut">
              <a:rPr lang="en-US" smtClean="0"/>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21258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687018-D117-7A45-8E9B-B06732E9A126}" type="datetimeFigureOut">
              <a:rPr lang="en-US" smtClean="0"/>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56929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87018-D117-7A45-8E9B-B06732E9A126}" type="datetimeFigureOut">
              <a:rPr lang="en-US" smtClean="0"/>
              <a:t>9/20/2020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5A126-7E84-D747-AF92-EC0B93F1AB61}" type="slidenum">
              <a:rPr lang="en-US" smtClean="0"/>
              <a:t>‹#›</a:t>
            </a:fld>
            <a:endParaRPr lang="en-US"/>
          </a:p>
        </p:txBody>
      </p:sp>
    </p:spTree>
    <p:extLst>
      <p:ext uri="{BB962C8B-B14F-4D97-AF65-F5344CB8AC3E}">
        <p14:creationId xmlns:p14="http://schemas.microsoft.com/office/powerpoint/2010/main" val="27990883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52147" y="4487594"/>
            <a:ext cx="3761405" cy="2216689"/>
          </a:xfrm>
          <a:solidFill>
            <a:srgbClr val="FFFF00"/>
          </a:solidFill>
        </p:spPr>
        <p:style>
          <a:lnRef idx="2">
            <a:schemeClr val="dk1">
              <a:shade val="50000"/>
            </a:schemeClr>
          </a:lnRef>
          <a:fillRef idx="1">
            <a:schemeClr val="dk1"/>
          </a:fillRef>
          <a:effectRef idx="0">
            <a:schemeClr val="dk1"/>
          </a:effectRef>
          <a:fontRef idx="minor">
            <a:schemeClr val="lt1"/>
          </a:fontRef>
        </p:style>
        <p:txBody>
          <a:bodyPr>
            <a:prstTxWarp prst="textDeflateBottom">
              <a:avLst/>
            </a:prstTxWarp>
            <a:noAutofit/>
          </a:bodyPr>
          <a:lstStyle/>
          <a:p>
            <a:r>
              <a:rPr lang="ar-SA" sz="4800" b="1" dirty="0">
                <a:ln w="12700">
                  <a:solidFill>
                    <a:schemeClr val="tx2">
                      <a:lumMod val="75000"/>
                    </a:schemeClr>
                  </a:solidFill>
                  <a:prstDash val="solid"/>
                </a:ln>
                <a:solidFill>
                  <a:srgbClr val="99FF66"/>
                </a:solidFill>
                <a:effectLst>
                  <a:outerShdw dist="38100" dir="2640000" algn="bl" rotWithShape="0">
                    <a:schemeClr val="tx2">
                      <a:lumMod val="75000"/>
                    </a:schemeClr>
                  </a:outerShdw>
                </a:effectLst>
              </a:rPr>
              <a:t>المستطيل</a:t>
            </a:r>
            <a:endParaRPr lang="en-US" sz="4800" b="1" dirty="0">
              <a:ln w="12700">
                <a:solidFill>
                  <a:schemeClr val="tx2">
                    <a:lumMod val="75000"/>
                  </a:schemeClr>
                </a:solidFill>
                <a:prstDash val="solid"/>
              </a:ln>
              <a:solidFill>
                <a:srgbClr val="99FF66"/>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69874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2"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80159"/>
          </a:xfrm>
        </p:spPr>
        <p:txBody>
          <a:bodyPr/>
          <a:lstStyle/>
          <a:p>
            <a:endParaRPr lang="en-US" dirty="0"/>
          </a:p>
        </p:txBody>
      </p:sp>
      <p:sp>
        <p:nvSpPr>
          <p:cNvPr id="3" name="Content Placeholder 2"/>
          <p:cNvSpPr>
            <a:spLocks noGrp="1"/>
          </p:cNvSpPr>
          <p:nvPr>
            <p:ph idx="1"/>
          </p:nvPr>
        </p:nvSpPr>
        <p:spPr>
          <a:xfrm>
            <a:off x="457200" y="2222694"/>
            <a:ext cx="8110026" cy="2546253"/>
          </a:xfrm>
        </p:spPr>
        <p:style>
          <a:lnRef idx="1">
            <a:schemeClr val="accent6"/>
          </a:lnRef>
          <a:fillRef idx="2">
            <a:schemeClr val="accent6"/>
          </a:fillRef>
          <a:effectRef idx="1">
            <a:schemeClr val="accent6"/>
          </a:effectRef>
          <a:fontRef idx="minor">
            <a:schemeClr val="dk1"/>
          </a:fontRef>
        </p:style>
        <p:txBody>
          <a:bodyPr>
            <a:prstTxWarp prst="textStop">
              <a:avLst/>
            </a:prstTxWarp>
          </a:bodyPr>
          <a:lstStyle/>
          <a:p>
            <a:pPr marL="0" indent="0" algn="ctr">
              <a:buNone/>
            </a:pPr>
            <a:r>
              <a:rPr lang="ar-SA" dirty="0"/>
              <a:t>بعد أن تعرفنا على درس الزوايا  .هيَّا بنا تلاميذي الأعزاء نتعرف معاً على درسنا </a:t>
            </a:r>
          </a:p>
          <a:p>
            <a:pPr marL="0" indent="0" algn="r">
              <a:buNone/>
            </a:pPr>
            <a:r>
              <a:rPr lang="ar-SA" dirty="0"/>
              <a:t>الجديد وهو بعنوان </a:t>
            </a:r>
            <a:r>
              <a:rPr lang="ar-SA"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المستطيل</a:t>
            </a:r>
          </a:p>
          <a:p>
            <a:pPr marL="0" indent="0" algn="r">
              <a:buNone/>
            </a:pPr>
            <a:endParaRPr lang="en-US" dirty="0"/>
          </a:p>
        </p:txBody>
      </p:sp>
      <p:sp>
        <p:nvSpPr>
          <p:cNvPr id="4" name="مستطيل: زوايا مستديرة 3">
            <a:extLst>
              <a:ext uri="{FF2B5EF4-FFF2-40B4-BE49-F238E27FC236}">
                <a16:creationId xmlns:a16="http://schemas.microsoft.com/office/drawing/2014/main" id="{4591F7AD-C734-4016-9AE5-B7B2ACD757FD}"/>
              </a:ext>
            </a:extLst>
          </p:cNvPr>
          <p:cNvSpPr/>
          <p:nvPr/>
        </p:nvSpPr>
        <p:spPr>
          <a:xfrm>
            <a:off x="457200" y="211016"/>
            <a:ext cx="8229600" cy="1069143"/>
          </a:xfrm>
          <a:prstGeom prst="roundRect">
            <a:avLst/>
          </a:prstGeom>
          <a:solidFill>
            <a:srgbClr val="FFFF00"/>
          </a:solidFill>
        </p:spPr>
        <p:style>
          <a:lnRef idx="3">
            <a:schemeClr val="lt1"/>
          </a:lnRef>
          <a:fillRef idx="1">
            <a:schemeClr val="accent3"/>
          </a:fillRef>
          <a:effectRef idx="1">
            <a:schemeClr val="accent3"/>
          </a:effectRef>
          <a:fontRef idx="minor">
            <a:schemeClr val="lt1"/>
          </a:fontRef>
        </p:style>
        <p:txBody>
          <a:bodyPr rtlCol="1" anchor="ctr">
            <a:prstTxWarp prst="textDoubleWave1">
              <a:avLst/>
            </a:prstTxWarp>
          </a:bodyPr>
          <a:lstStyle/>
          <a:p>
            <a:pPr algn="ctr"/>
            <a:r>
              <a:rPr lang="ar-SA" sz="4400" dirty="0">
                <a:ln>
                  <a:solidFill>
                    <a:srgbClr val="FFFF00"/>
                  </a:solidFill>
                </a:ln>
                <a:solidFill>
                  <a:srgbClr val="FF0000"/>
                </a:solidFill>
                <a:effectLst>
                  <a:glow rad="101600">
                    <a:srgbClr val="7030A0">
                      <a:alpha val="60000"/>
                    </a:srgbClr>
                  </a:glow>
                </a:effectLst>
              </a:rPr>
              <a:t>الهدف من الدرس</a:t>
            </a:r>
          </a:p>
        </p:txBody>
      </p:sp>
    </p:spTree>
    <p:extLst>
      <p:ext uri="{BB962C8B-B14F-4D97-AF65-F5344CB8AC3E}">
        <p14:creationId xmlns:p14="http://schemas.microsoft.com/office/powerpoint/2010/main" val="201815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500"/>
                                        <p:tgtEl>
                                          <p:spTgt spid="4"/>
                                        </p:tgtEl>
                                      </p:cBhvr>
                                    </p:animEffect>
                                    <p:anim calcmode="lin" valueType="num">
                                      <p:cBhvr>
                                        <p:cTn id="7" dur="500"/>
                                        <p:tgtEl>
                                          <p:spTgt spid="4"/>
                                        </p:tgtEl>
                                        <p:attrNameLst>
                                          <p:attrName>ppt_x</p:attrName>
                                        </p:attrNameLst>
                                      </p:cBhvr>
                                      <p:tavLst>
                                        <p:tav tm="0">
                                          <p:val>
                                            <p:strVal val="ppt_x"/>
                                          </p:val>
                                        </p:tav>
                                        <p:tav tm="100000">
                                          <p:val>
                                            <p:strVal val="ppt_x"/>
                                          </p:val>
                                        </p:tav>
                                      </p:tavLst>
                                    </p:anim>
                                    <p:anim calcmode="lin" valueType="num">
                                      <p:cBhvr>
                                        <p:cTn id="8" dur="500"/>
                                        <p:tgtEl>
                                          <p:spTgt spid="4"/>
                                        </p:tgtEl>
                                        <p:attrNameLst>
                                          <p:attrName>ppt_y</p:attrName>
                                        </p:attrNameLst>
                                      </p:cBhvr>
                                      <p:tavLst>
                                        <p:tav tm="0">
                                          <p:val>
                                            <p:strVal val="ppt_y"/>
                                          </p:val>
                                        </p:tav>
                                        <p:tav tm="100000">
                                          <p:val>
                                            <p:strVal val="ppt_y+.1"/>
                                          </p:val>
                                        </p:tav>
                                      </p:tavLst>
                                    </p:anim>
                                    <p:set>
                                      <p:cBhvr>
                                        <p:cTn id="9" dur="1" fill="hold">
                                          <p:stCondLst>
                                            <p:cond delay="4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grpId="0" nodeType="clickEffect">
                                  <p:stCondLst>
                                    <p:cond delay="0"/>
                                  </p:stCondLst>
                                  <p:childTnLst>
                                    <p:animRot by="21600000">
                                      <p:cBhvr>
                                        <p:cTn id="13" dur="2000" fill="hold"/>
                                        <p:tgtEl>
                                          <p:spTgt spid="3">
                                            <p:txEl>
                                              <p:pRg st="0" end="0"/>
                                            </p:txEl>
                                          </p:spTgt>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0" nodeType="clickEffect">
                                  <p:stCondLst>
                                    <p:cond delay="0"/>
                                  </p:stCondLst>
                                  <p:childTnLst>
                                    <p:animRot by="21600000">
                                      <p:cBhvr>
                                        <p:cTn id="17" dur="2000" fill="hold"/>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3158"/>
          </a:xfrm>
        </p:spPr>
        <p:style>
          <a:lnRef idx="1">
            <a:schemeClr val="accent1"/>
          </a:lnRef>
          <a:fillRef idx="2">
            <a:schemeClr val="accent1"/>
          </a:fillRef>
          <a:effectRef idx="1">
            <a:schemeClr val="accent1"/>
          </a:effectRef>
          <a:fontRef idx="minor">
            <a:schemeClr val="dk1"/>
          </a:fontRef>
        </p:style>
        <p:txBody>
          <a:bodyPr>
            <a:prstTxWarp prst="textDeflateBottom">
              <a:avLst/>
            </a:prstTxWarp>
            <a:normAutofit/>
          </a:bodyPr>
          <a:lstStyle/>
          <a:p>
            <a:r>
              <a:rPr lang="ar-SA" dirty="0">
                <a:effectLst>
                  <a:glow rad="228600">
                    <a:schemeClr val="accent2">
                      <a:satMod val="175000"/>
                      <a:alpha val="40000"/>
                    </a:schemeClr>
                  </a:glow>
                </a:effectLst>
              </a:rPr>
              <a:t>المستطيل</a:t>
            </a:r>
            <a:endParaRPr lang="en-US" dirty="0">
              <a:solidFill>
                <a:schemeClr val="accent6">
                  <a:lumMod val="75000"/>
                </a:schemeClr>
              </a:solidFill>
              <a:effectLst>
                <a:glow rad="228600">
                  <a:schemeClr val="accent2">
                    <a:satMod val="175000"/>
                    <a:alpha val="40000"/>
                  </a:schemeClr>
                </a:glow>
              </a:effectLst>
            </a:endParaRPr>
          </a:p>
        </p:txBody>
      </p:sp>
      <p:pic>
        <p:nvPicPr>
          <p:cNvPr id="9" name="عنصر نائب للمحتوى 8">
            <a:extLst>
              <a:ext uri="{FF2B5EF4-FFF2-40B4-BE49-F238E27FC236}">
                <a16:creationId xmlns:a16="http://schemas.microsoft.com/office/drawing/2014/main" id="{992C0C9B-5030-4782-8B6F-628FB087478B}"/>
              </a:ext>
            </a:extLst>
          </p:cNvPr>
          <p:cNvPicPr>
            <a:picLocks noGrp="1" noChangeAspect="1"/>
          </p:cNvPicPr>
          <p:nvPr>
            <p:ph idx="1"/>
          </p:nvPr>
        </p:nvPicPr>
        <p:blipFill>
          <a:blip r:embed="rId3"/>
          <a:stretch>
            <a:fillRect/>
          </a:stretch>
        </p:blipFill>
        <p:spPr>
          <a:xfrm>
            <a:off x="337626" y="1203159"/>
            <a:ext cx="8609426" cy="3889346"/>
          </a:xfrm>
        </p:spPr>
      </p:pic>
    </p:spTree>
    <p:extLst>
      <p:ext uri="{BB962C8B-B14F-4D97-AF65-F5344CB8AC3E}">
        <p14:creationId xmlns:p14="http://schemas.microsoft.com/office/powerpoint/2010/main" val="284832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2" presetClass="path" presetSubtype="0" accel="50000" decel="50000" fill="hold" grpId="0" nodeType="clickEffect">
                                  <p:stCondLst>
                                    <p:cond delay="0"/>
                                  </p:stCondLst>
                                  <p:childTnLst>
                                    <p:animMotion origin="layout" path="M 0 0 l 0.036 0 l 0 0.036 l 0.036 0 l 0 0.036 l 0.036 0 l 0 0.036 l 0.036 0 l 0 0.036 l 0.036 0 l 0 0.036 l 0.036 0 l 0 0.036 l 0.036 0 l 0 0.036 E"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80">
                                          <p:stCondLst>
                                            <p:cond delay="0"/>
                                          </p:stCondLst>
                                        </p:cTn>
                                        <p:tgtEl>
                                          <p:spTgt spid="9"/>
                                        </p:tgtEl>
                                      </p:cBhvr>
                                    </p:animEffect>
                                    <p:anim calcmode="lin" valueType="num">
                                      <p:cBhvr>
                                        <p:cTn id="1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7" dur="26">
                                          <p:stCondLst>
                                            <p:cond delay="650"/>
                                          </p:stCondLst>
                                        </p:cTn>
                                        <p:tgtEl>
                                          <p:spTgt spid="9"/>
                                        </p:tgtEl>
                                      </p:cBhvr>
                                      <p:to x="100000" y="60000"/>
                                    </p:animScale>
                                    <p:animScale>
                                      <p:cBhvr>
                                        <p:cTn id="18" dur="166" decel="50000">
                                          <p:stCondLst>
                                            <p:cond delay="676"/>
                                          </p:stCondLst>
                                        </p:cTn>
                                        <p:tgtEl>
                                          <p:spTgt spid="9"/>
                                        </p:tgtEl>
                                      </p:cBhvr>
                                      <p:to x="100000" y="100000"/>
                                    </p:animScale>
                                    <p:animScale>
                                      <p:cBhvr>
                                        <p:cTn id="19" dur="26">
                                          <p:stCondLst>
                                            <p:cond delay="1312"/>
                                          </p:stCondLst>
                                        </p:cTn>
                                        <p:tgtEl>
                                          <p:spTgt spid="9"/>
                                        </p:tgtEl>
                                      </p:cBhvr>
                                      <p:to x="100000" y="80000"/>
                                    </p:animScale>
                                    <p:animScale>
                                      <p:cBhvr>
                                        <p:cTn id="20" dur="166" decel="50000">
                                          <p:stCondLst>
                                            <p:cond delay="1338"/>
                                          </p:stCondLst>
                                        </p:cTn>
                                        <p:tgtEl>
                                          <p:spTgt spid="9"/>
                                        </p:tgtEl>
                                      </p:cBhvr>
                                      <p:to x="100000" y="100000"/>
                                    </p:animScale>
                                    <p:animScale>
                                      <p:cBhvr>
                                        <p:cTn id="21" dur="26">
                                          <p:stCondLst>
                                            <p:cond delay="1642"/>
                                          </p:stCondLst>
                                        </p:cTn>
                                        <p:tgtEl>
                                          <p:spTgt spid="9"/>
                                        </p:tgtEl>
                                      </p:cBhvr>
                                      <p:to x="100000" y="90000"/>
                                    </p:animScale>
                                    <p:animScale>
                                      <p:cBhvr>
                                        <p:cTn id="22" dur="166" decel="50000">
                                          <p:stCondLst>
                                            <p:cond delay="1668"/>
                                          </p:stCondLst>
                                        </p:cTn>
                                        <p:tgtEl>
                                          <p:spTgt spid="9"/>
                                        </p:tgtEl>
                                      </p:cBhvr>
                                      <p:to x="100000" y="100000"/>
                                    </p:animScale>
                                    <p:animScale>
                                      <p:cBhvr>
                                        <p:cTn id="23" dur="26">
                                          <p:stCondLst>
                                            <p:cond delay="1808"/>
                                          </p:stCondLst>
                                        </p:cTn>
                                        <p:tgtEl>
                                          <p:spTgt spid="9"/>
                                        </p:tgtEl>
                                      </p:cBhvr>
                                      <p:to x="100000" y="95000"/>
                                    </p:animScale>
                                    <p:animScale>
                                      <p:cBhvr>
                                        <p:cTn id="2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2708" y="168813"/>
            <a:ext cx="8018584" cy="717768"/>
          </a:xfrm>
          <a:solidFill>
            <a:schemeClr val="accent3">
              <a:lumMod val="20000"/>
              <a:lumOff val="80000"/>
            </a:schemeClr>
          </a:solidFill>
        </p:spPr>
        <p:txBody>
          <a:bodyPr>
            <a:prstTxWarp prst="textChevronInverted">
              <a:avLst/>
            </a:prstTxWarp>
            <a:normAutofit fontScale="90000"/>
          </a:bodyPr>
          <a:lstStyle/>
          <a:p>
            <a:r>
              <a:rPr lang="ar-SA" dirty="0"/>
              <a:t>خصائص المستطيل</a:t>
            </a:r>
            <a:endParaRPr lang="en-US" dirty="0"/>
          </a:p>
        </p:txBody>
      </p:sp>
      <p:pic>
        <p:nvPicPr>
          <p:cNvPr id="6" name="عنصر نائب للمحتوى 5">
            <a:extLst>
              <a:ext uri="{FF2B5EF4-FFF2-40B4-BE49-F238E27FC236}">
                <a16:creationId xmlns:a16="http://schemas.microsoft.com/office/drawing/2014/main" id="{96CBD7E2-0B3B-49CE-928A-1B53F93B7F6E}"/>
              </a:ext>
            </a:extLst>
          </p:cNvPr>
          <p:cNvPicPr>
            <a:picLocks noGrp="1" noChangeAspect="1"/>
          </p:cNvPicPr>
          <p:nvPr>
            <p:ph idx="1"/>
          </p:nvPr>
        </p:nvPicPr>
        <p:blipFill>
          <a:blip r:embed="rId3"/>
          <a:stretch>
            <a:fillRect/>
          </a:stretch>
        </p:blipFill>
        <p:spPr>
          <a:xfrm>
            <a:off x="2140956" y="900650"/>
            <a:ext cx="6440336" cy="5654896"/>
          </a:xfrm>
        </p:spPr>
      </p:pic>
    </p:spTree>
    <p:extLst>
      <p:ext uri="{BB962C8B-B14F-4D97-AF65-F5344CB8AC3E}">
        <p14:creationId xmlns:p14="http://schemas.microsoft.com/office/powerpoint/2010/main" val="212171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xit" presetSubtype="0" accel="10000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strVal val="ppt_w+.3"/>
                                          </p:val>
                                        </p:tav>
                                      </p:tavLst>
                                    </p:anim>
                                    <p:anim calcmode="lin" valueType="num">
                                      <p:cBhvr>
                                        <p:cTn id="7" dur="1000"/>
                                        <p:tgtEl>
                                          <p:spTgt spid="2"/>
                                        </p:tgtEl>
                                        <p:attrNameLst>
                                          <p:attrName>ppt_h</p:attrName>
                                        </p:attrNameLst>
                                      </p:cBhvr>
                                      <p:tavLst>
                                        <p:tav tm="0">
                                          <p:val>
                                            <p:strVal val="ppt_h"/>
                                          </p:val>
                                        </p:tav>
                                        <p:tav tm="100000">
                                          <p:val>
                                            <p:strVal val="ppt_h"/>
                                          </p:val>
                                        </p:tav>
                                      </p:tavLst>
                                    </p:anim>
                                    <p:animEffect transition="out" filter="fade">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165127"/>
            <a:ext cx="9144000" cy="1143000"/>
          </a:xfrm>
          <a:solidFill>
            <a:schemeClr val="accent5">
              <a:lumMod val="40000"/>
              <a:lumOff val="60000"/>
            </a:schemeClr>
          </a:solidFill>
        </p:spPr>
        <p:txBody>
          <a:bodyPr>
            <a:prstTxWarp prst="textDoubleWave1">
              <a:avLst>
                <a:gd name="adj1" fmla="val 6250"/>
                <a:gd name="adj2" fmla="val -132"/>
              </a:avLst>
            </a:prstTxWarp>
            <a:scene3d>
              <a:camera prst="orthographicFront"/>
              <a:lightRig rig="harsh" dir="t"/>
            </a:scene3d>
            <a:sp3d extrusionH="57150" prstMaterial="matte">
              <a:bevelT w="63500" h="12700" prst="angle"/>
              <a:contourClr>
                <a:schemeClr val="bg1">
                  <a:lumMod val="65000"/>
                </a:schemeClr>
              </a:contourClr>
            </a:sp3d>
          </a:bodyPr>
          <a:lstStyle/>
          <a:p>
            <a:r>
              <a:rPr lang="ar-SA" b="1" dirty="0">
                <a:ln/>
                <a:solidFill>
                  <a:schemeClr val="accent3"/>
                </a:solidFill>
              </a:rPr>
              <a:t>كيف نسمي الشكل الهندسي </a:t>
            </a:r>
            <a:endParaRPr lang="en-US" b="1" dirty="0">
              <a:ln/>
              <a:solidFill>
                <a:schemeClr val="accent3"/>
              </a:solidFill>
            </a:endParaRPr>
          </a:p>
        </p:txBody>
      </p:sp>
      <p:pic>
        <p:nvPicPr>
          <p:cNvPr id="6" name="عنصر نائب للمحتوى 5">
            <a:extLst>
              <a:ext uri="{FF2B5EF4-FFF2-40B4-BE49-F238E27FC236}">
                <a16:creationId xmlns:a16="http://schemas.microsoft.com/office/drawing/2014/main" id="{B39E2CC7-8AFA-4C2B-A0F9-DB820E1A3D80}"/>
              </a:ext>
            </a:extLst>
          </p:cNvPr>
          <p:cNvPicPr>
            <a:picLocks noGrp="1" noChangeAspect="1"/>
          </p:cNvPicPr>
          <p:nvPr>
            <p:ph idx="1"/>
          </p:nvPr>
        </p:nvPicPr>
        <p:blipFill>
          <a:blip r:embed="rId3"/>
          <a:stretch>
            <a:fillRect/>
          </a:stretch>
        </p:blipFill>
        <p:spPr>
          <a:xfrm>
            <a:off x="1771649" y="1308127"/>
            <a:ext cx="7372349" cy="4895725"/>
          </a:xfrm>
        </p:spPr>
      </p:pic>
    </p:spTree>
    <p:extLst>
      <p:ext uri="{BB962C8B-B14F-4D97-AF65-F5344CB8AC3E}">
        <p14:creationId xmlns:p14="http://schemas.microsoft.com/office/powerpoint/2010/main" val="185468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165127"/>
            <a:ext cx="9144000" cy="1143000"/>
          </a:xfrm>
          <a:solidFill>
            <a:schemeClr val="accent5">
              <a:lumMod val="40000"/>
              <a:lumOff val="60000"/>
            </a:schemeClr>
          </a:solidFill>
        </p:spPr>
        <p:txBody>
          <a:bodyPr>
            <a:prstTxWarp prst="textDoubleWave1">
              <a:avLst>
                <a:gd name="adj1" fmla="val 6250"/>
                <a:gd name="adj2" fmla="val -132"/>
              </a:avLst>
            </a:prstTxWarp>
            <a:scene3d>
              <a:camera prst="orthographicFront"/>
              <a:lightRig rig="harsh" dir="t"/>
            </a:scene3d>
            <a:sp3d extrusionH="57150" prstMaterial="matte">
              <a:bevelT w="63500" h="12700" prst="angle"/>
              <a:contourClr>
                <a:schemeClr val="bg1">
                  <a:lumMod val="65000"/>
                </a:schemeClr>
              </a:contourClr>
            </a:sp3d>
          </a:bodyPr>
          <a:lstStyle/>
          <a:p>
            <a:r>
              <a:rPr lang="ar-SA" b="1" dirty="0">
                <a:ln/>
                <a:solidFill>
                  <a:schemeClr val="accent3"/>
                </a:solidFill>
              </a:rPr>
              <a:t> تعريف المستطيل</a:t>
            </a:r>
            <a:endParaRPr lang="en-US" b="1" dirty="0">
              <a:ln/>
              <a:solidFill>
                <a:schemeClr val="accent3"/>
              </a:solidFill>
            </a:endParaRPr>
          </a:p>
        </p:txBody>
      </p:sp>
      <p:sp>
        <p:nvSpPr>
          <p:cNvPr id="4" name="عنصر نائب للمحتوى 3">
            <a:extLst>
              <a:ext uri="{FF2B5EF4-FFF2-40B4-BE49-F238E27FC236}">
                <a16:creationId xmlns:a16="http://schemas.microsoft.com/office/drawing/2014/main" id="{D929B0AC-0817-4F86-8F55-1EA4F32E6A29}"/>
              </a:ext>
            </a:extLst>
          </p:cNvPr>
          <p:cNvSpPr>
            <a:spLocks noGrp="1"/>
          </p:cNvSpPr>
          <p:nvPr>
            <p:ph idx="1"/>
          </p:nvPr>
        </p:nvSpPr>
        <p:spPr/>
        <p:txBody>
          <a:bodyPr/>
          <a:lstStyle/>
          <a:p>
            <a:pPr algn="r"/>
            <a:r>
              <a:rPr lang="ar-SA" dirty="0"/>
              <a:t>مما سبق نستنتج :</a:t>
            </a:r>
          </a:p>
          <a:p>
            <a:pPr algn="r"/>
            <a:r>
              <a:rPr lang="ar-SA" dirty="0"/>
              <a:t>أن المستطيل هو شكل رباعي أي له أربعة أضلاع فيه كل ضلعين متقابلتين متساويتين ومتوازيتين زواياه الأربعة قائمة له بعدان طول وعرض .الطول هو قياس الضلع الأطول أمَّا العرض هو قياس الضلع الأقصر</a:t>
            </a:r>
          </a:p>
        </p:txBody>
      </p:sp>
    </p:spTree>
    <p:extLst>
      <p:ext uri="{BB962C8B-B14F-4D97-AF65-F5344CB8AC3E}">
        <p14:creationId xmlns:p14="http://schemas.microsoft.com/office/powerpoint/2010/main" val="384680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6" presetClass="emph" presetSubtype="0" fill="hold" grpId="0" nodeType="clickEffect">
                                  <p:stCondLst>
                                    <p:cond delay="0"/>
                                  </p:stCondLst>
                                  <p:iterate type="lt">
                                    <p:tmPct val="4000"/>
                                  </p:iterate>
                                  <p:childTnLst>
                                    <p:set>
                                      <p:cBhvr override="childStyle">
                                        <p:cTn id="13" dur="500" fill="hold"/>
                                        <p:tgtEl>
                                          <p:spTgt spid="4">
                                            <p:txEl>
                                              <p:pRg st="0" end="0"/>
                                            </p:txEl>
                                          </p:spTgt>
                                        </p:tgtEl>
                                        <p:attrNameLst>
                                          <p:attrName>style.color</p:attrName>
                                        </p:attrNameLst>
                                      </p:cBhvr>
                                      <p:to>
                                        <p:clrVal>
                                          <a:schemeClr val="accent2"/>
                                        </p:clrVal>
                                      </p:to>
                                    </p:set>
                                    <p:set>
                                      <p:cBhvr>
                                        <p:cTn id="14" dur="500" fill="hold"/>
                                        <p:tgtEl>
                                          <p:spTgt spid="4">
                                            <p:txEl>
                                              <p:pRg st="0" end="0"/>
                                            </p:txEl>
                                          </p:spTgt>
                                        </p:tgtEl>
                                        <p:attrNameLst>
                                          <p:attrName>fillcolor</p:attrName>
                                        </p:attrNameLst>
                                      </p:cBhvr>
                                      <p:to>
                                        <p:clrVal>
                                          <a:schemeClr val="accent2"/>
                                        </p:clrVal>
                                      </p:to>
                                    </p:set>
                                    <p:set>
                                      <p:cBhvr>
                                        <p:cTn id="15" dur="500" fill="hold"/>
                                        <p:tgtEl>
                                          <p:spTgt spid="4">
                                            <p:txEl>
                                              <p:pRg st="0" end="0"/>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6" presetClass="emph" presetSubtype="0" fill="hold" grpId="0" nodeType="clickEffect">
                                  <p:stCondLst>
                                    <p:cond delay="0"/>
                                  </p:stCondLst>
                                  <p:iterate type="lt">
                                    <p:tmPct val="4000"/>
                                  </p:iterate>
                                  <p:childTnLst>
                                    <p:set>
                                      <p:cBhvr override="childStyle">
                                        <p:cTn id="19" dur="500" fill="hold"/>
                                        <p:tgtEl>
                                          <p:spTgt spid="4">
                                            <p:txEl>
                                              <p:pRg st="1" end="1"/>
                                            </p:txEl>
                                          </p:spTgt>
                                        </p:tgtEl>
                                        <p:attrNameLst>
                                          <p:attrName>style.color</p:attrName>
                                        </p:attrNameLst>
                                      </p:cBhvr>
                                      <p:to>
                                        <p:clrVal>
                                          <a:schemeClr val="accent2"/>
                                        </p:clrVal>
                                      </p:to>
                                    </p:set>
                                    <p:set>
                                      <p:cBhvr>
                                        <p:cTn id="20" dur="500" fill="hold"/>
                                        <p:tgtEl>
                                          <p:spTgt spid="4">
                                            <p:txEl>
                                              <p:pRg st="1" end="1"/>
                                            </p:txEl>
                                          </p:spTgt>
                                        </p:tgtEl>
                                        <p:attrNameLst>
                                          <p:attrName>fillcolor</p:attrName>
                                        </p:attrNameLst>
                                      </p:cBhvr>
                                      <p:to>
                                        <p:clrVal>
                                          <a:schemeClr val="accent2"/>
                                        </p:clrVal>
                                      </p:to>
                                    </p:set>
                                    <p:set>
                                      <p:cBhvr>
                                        <p:cTn id="21" dur="500" fill="hold"/>
                                        <p:tgtEl>
                                          <p:spTgt spid="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2642"/>
          </a:xfrm>
        </p:spPr>
        <p:txBody>
          <a:bodyPr/>
          <a:lstStyle/>
          <a:p>
            <a:r>
              <a:rPr lang="en-US" dirty="0" err="1"/>
              <a:t>lll</a:t>
            </a:r>
            <a:endParaRPr lang="en-US" dirty="0"/>
          </a:p>
        </p:txBody>
      </p:sp>
      <p:sp>
        <p:nvSpPr>
          <p:cNvPr id="4" name="تمرير: أفقي 3">
            <a:extLst>
              <a:ext uri="{FF2B5EF4-FFF2-40B4-BE49-F238E27FC236}">
                <a16:creationId xmlns:a16="http://schemas.microsoft.com/office/drawing/2014/main" id="{C5FC0895-B73A-4983-9165-D86165246A27}"/>
              </a:ext>
            </a:extLst>
          </p:cNvPr>
          <p:cNvSpPr/>
          <p:nvPr/>
        </p:nvSpPr>
        <p:spPr>
          <a:xfrm>
            <a:off x="457200" y="257405"/>
            <a:ext cx="8229600" cy="1033272"/>
          </a:xfrm>
          <a:prstGeom prst="horizontalScroll">
            <a:avLst/>
          </a:prstGeom>
        </p:spPr>
        <p:style>
          <a:lnRef idx="1">
            <a:schemeClr val="accent4"/>
          </a:lnRef>
          <a:fillRef idx="2">
            <a:schemeClr val="accent4"/>
          </a:fillRef>
          <a:effectRef idx="1">
            <a:schemeClr val="accent4"/>
          </a:effectRef>
          <a:fontRef idx="minor">
            <a:schemeClr val="dk1"/>
          </a:fontRef>
        </p:style>
        <p:txBody>
          <a:bodyPr rtlCol="1" anchor="ctr">
            <a:prstTxWarp prst="textPlain">
              <a:avLst/>
            </a:prstTxWarp>
          </a:bodyPr>
          <a:lstStyle/>
          <a:p>
            <a:pPr algn="ctr"/>
            <a:r>
              <a:rPr lang="ar-SA" sz="4400" b="1" dirty="0">
                <a:ln w="12700">
                  <a:solidFill>
                    <a:schemeClr val="tx2">
                      <a:lumMod val="75000"/>
                    </a:schemeClr>
                  </a:solidFill>
                  <a:prstDash val="solid"/>
                </a:ln>
                <a:solidFill>
                  <a:srgbClr val="7030A0"/>
                </a:solidFill>
                <a:effectLst>
                  <a:outerShdw dist="38100" dir="2640000" algn="bl" rotWithShape="0">
                    <a:schemeClr val="tx2">
                      <a:lumMod val="75000"/>
                    </a:schemeClr>
                  </a:outerShdw>
                </a:effectLst>
              </a:rPr>
              <a:t>الإغلاق</a:t>
            </a:r>
            <a:endParaRPr lang="ar-SA" sz="4400" b="1" dirty="0">
              <a:ln w="22225">
                <a:solidFill>
                  <a:schemeClr val="accent2"/>
                </a:solidFill>
                <a:prstDash val="solid"/>
              </a:ln>
              <a:solidFill>
                <a:srgbClr val="7030A0"/>
              </a:solidFill>
            </a:endParaRPr>
          </a:p>
        </p:txBody>
      </p:sp>
      <p:sp>
        <p:nvSpPr>
          <p:cNvPr id="6" name="عنصر نائب للمحتوى 5">
            <a:extLst>
              <a:ext uri="{FF2B5EF4-FFF2-40B4-BE49-F238E27FC236}">
                <a16:creationId xmlns:a16="http://schemas.microsoft.com/office/drawing/2014/main" id="{CD7E323F-C547-4720-A7C2-1F1B0ABDBC56}"/>
              </a:ext>
            </a:extLst>
          </p:cNvPr>
          <p:cNvSpPr>
            <a:spLocks noGrp="1"/>
          </p:cNvSpPr>
          <p:nvPr>
            <p:ph idx="1"/>
          </p:nvPr>
        </p:nvSpPr>
        <p:spPr>
          <a:xfrm>
            <a:off x="457200" y="1114513"/>
            <a:ext cx="8229600" cy="4818253"/>
          </a:xfrm>
        </p:spPr>
        <p:txBody>
          <a:bodyPr>
            <a:prstTxWarp prst="textWave1">
              <a:avLst/>
            </a:prstTxWarp>
          </a:bodyPr>
          <a:lstStyle/>
          <a:p>
            <a:pPr marL="0" indent="0" algn="r">
              <a:buNone/>
            </a:pPr>
            <a:r>
              <a:rPr lang="ar-SA" dirty="0">
                <a:ln>
                  <a:solidFill>
                    <a:srgbClr val="0B2209"/>
                  </a:solidFill>
                </a:ln>
                <a:solidFill>
                  <a:srgbClr val="66FF66"/>
                </a:solidFill>
              </a:rPr>
              <a:t>وهكذا تلاميذي الأعزاء تبين لنا تعريف المستطيل وخواصه </a:t>
            </a:r>
          </a:p>
          <a:p>
            <a:pPr marL="0" indent="0" algn="r">
              <a:buNone/>
            </a:pPr>
            <a:r>
              <a:rPr lang="ar-SA" dirty="0">
                <a:ln>
                  <a:solidFill>
                    <a:srgbClr val="0B2209"/>
                  </a:solidFill>
                </a:ln>
                <a:solidFill>
                  <a:srgbClr val="66FF66"/>
                </a:solidFill>
              </a:rPr>
              <a:t>أ أرجو أن تكونوا قد استفدتم</a:t>
            </a:r>
            <a:r>
              <a:rPr lang="ar-SA" dirty="0">
                <a:ln>
                  <a:solidFill>
                    <a:srgbClr val="0B2209"/>
                  </a:solidFill>
                </a:ln>
              </a:rPr>
              <a:t>. </a:t>
            </a:r>
          </a:p>
          <a:p>
            <a:pPr marL="0" indent="0" algn="r">
              <a:buNone/>
            </a:pPr>
            <a:endParaRPr lang="ar-SA" dirty="0">
              <a:ln>
                <a:solidFill>
                  <a:srgbClr val="0B2209"/>
                </a:solidFill>
              </a:ln>
            </a:endParaRPr>
          </a:p>
          <a:p>
            <a:pPr marL="0" indent="0" algn="r">
              <a:buNone/>
            </a:pPr>
            <a:endParaRPr lang="ar-SA" dirty="0">
              <a:ln>
                <a:solidFill>
                  <a:srgbClr val="0B2209"/>
                </a:solidFill>
              </a:ln>
            </a:endParaRPr>
          </a:p>
          <a:p>
            <a:pPr marL="0" indent="0" algn="r">
              <a:buNone/>
            </a:pPr>
            <a:r>
              <a:rPr lang="ar-SA" dirty="0">
                <a:ln>
                  <a:solidFill>
                    <a:srgbClr val="0B2209"/>
                  </a:solidFill>
                </a:ln>
              </a:rPr>
              <a:t>                  بالتوفيق والنجاح </a:t>
            </a:r>
          </a:p>
        </p:txBody>
      </p:sp>
    </p:spTree>
    <p:extLst>
      <p:ext uri="{BB962C8B-B14F-4D97-AF65-F5344CB8AC3E}">
        <p14:creationId xmlns:p14="http://schemas.microsoft.com/office/powerpoint/2010/main" val="196951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bg/>
                                          </p:spTgt>
                                        </p:tgtEl>
                                        <p:attrNameLst>
                                          <p:attrName>r</p:attrName>
                                        </p:attrNameLst>
                                      </p:cBhvr>
                                    </p:animRot>
                                    <p:animRot by="-240000">
                                      <p:cBhvr>
                                        <p:cTn id="7" dur="200" fill="hold">
                                          <p:stCondLst>
                                            <p:cond delay="200"/>
                                          </p:stCondLst>
                                        </p:cTn>
                                        <p:tgtEl>
                                          <p:spTgt spid="4">
                                            <p:bg/>
                                          </p:spTgt>
                                        </p:tgtEl>
                                        <p:attrNameLst>
                                          <p:attrName>r</p:attrName>
                                        </p:attrNameLst>
                                      </p:cBhvr>
                                    </p:animRot>
                                    <p:animRot by="240000">
                                      <p:cBhvr>
                                        <p:cTn id="8" dur="200" fill="hold">
                                          <p:stCondLst>
                                            <p:cond delay="400"/>
                                          </p:stCondLst>
                                        </p:cTn>
                                        <p:tgtEl>
                                          <p:spTgt spid="4">
                                            <p:bg/>
                                          </p:spTgt>
                                        </p:tgtEl>
                                        <p:attrNameLst>
                                          <p:attrName>r</p:attrName>
                                        </p:attrNameLst>
                                      </p:cBhvr>
                                    </p:animRot>
                                    <p:animRot by="-240000">
                                      <p:cBhvr>
                                        <p:cTn id="9" dur="200" fill="hold">
                                          <p:stCondLst>
                                            <p:cond delay="600"/>
                                          </p:stCondLst>
                                        </p:cTn>
                                        <p:tgtEl>
                                          <p:spTgt spid="4">
                                            <p:bg/>
                                          </p:spTgt>
                                        </p:tgtEl>
                                        <p:attrNameLst>
                                          <p:attrName>r</p:attrName>
                                        </p:attrNameLst>
                                      </p:cBhvr>
                                    </p:animRot>
                                    <p:animRot by="120000">
                                      <p:cBhvr>
                                        <p:cTn id="10" dur="200" fill="hold">
                                          <p:stCondLst>
                                            <p:cond delay="800"/>
                                          </p:stCondLst>
                                        </p:cTn>
                                        <p:tgtEl>
                                          <p:spTgt spid="4">
                                            <p:bg/>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4">
                                            <p:txEl>
                                              <p:pRg st="0" end="0"/>
                                            </p:txEl>
                                          </p:spTgt>
                                        </p:tgtEl>
                                        <p:attrNameLst>
                                          <p:attrName>r</p:attrName>
                                        </p:attrNameLst>
                                      </p:cBhvr>
                                    </p:animRot>
                                    <p:animRot by="-240000">
                                      <p:cBhvr>
                                        <p:cTn id="15" dur="200" fill="hold">
                                          <p:stCondLst>
                                            <p:cond delay="200"/>
                                          </p:stCondLst>
                                        </p:cTn>
                                        <p:tgtEl>
                                          <p:spTgt spid="4">
                                            <p:txEl>
                                              <p:pRg st="0" end="0"/>
                                            </p:txEl>
                                          </p:spTgt>
                                        </p:tgtEl>
                                        <p:attrNameLst>
                                          <p:attrName>r</p:attrName>
                                        </p:attrNameLst>
                                      </p:cBhvr>
                                    </p:animRot>
                                    <p:animRot by="240000">
                                      <p:cBhvr>
                                        <p:cTn id="16" dur="200" fill="hold">
                                          <p:stCondLst>
                                            <p:cond delay="400"/>
                                          </p:stCondLst>
                                        </p:cTn>
                                        <p:tgtEl>
                                          <p:spTgt spid="4">
                                            <p:txEl>
                                              <p:pRg st="0" end="0"/>
                                            </p:txEl>
                                          </p:spTgt>
                                        </p:tgtEl>
                                        <p:attrNameLst>
                                          <p:attrName>r</p:attrName>
                                        </p:attrNameLst>
                                      </p:cBhvr>
                                    </p:animRot>
                                    <p:animRot by="-240000">
                                      <p:cBhvr>
                                        <p:cTn id="17" dur="200" fill="hold">
                                          <p:stCondLst>
                                            <p:cond delay="600"/>
                                          </p:stCondLst>
                                        </p:cTn>
                                        <p:tgtEl>
                                          <p:spTgt spid="4">
                                            <p:txEl>
                                              <p:pRg st="0" end="0"/>
                                            </p:txEl>
                                          </p:spTgt>
                                        </p:tgtEl>
                                        <p:attrNameLst>
                                          <p:attrName>r</p:attrName>
                                        </p:attrNameLst>
                                      </p:cBhvr>
                                    </p:animRot>
                                    <p:animRot by="120000">
                                      <p:cBhvr>
                                        <p:cTn id="18" dur="200" fill="hold">
                                          <p:stCondLst>
                                            <p:cond delay="800"/>
                                          </p:stCondLst>
                                        </p:cTn>
                                        <p:tgtEl>
                                          <p:spTgt spid="4">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1" presetClass="entr" presetSubtype="2"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heel(2)">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2"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heel(2)">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2" fill="hold" grpId="0"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wheel(2)">
                                      <p:cBhvr>
                                        <p:cTn id="33" dur="500"/>
                                        <p:tgtEl>
                                          <p:spTgt spid="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path" presetSubtype="0" accel="50000" decel="50000" fill="hold" grpId="1" nodeType="clickEffect">
                                  <p:stCondLst>
                                    <p:cond delay="0"/>
                                  </p:stCondLst>
                                  <p:childTnLst>
                                    <p:animMotion origin="layout" path="M -2.77778E-7 3.7037E-7 C -0.01406 -0.00509 -0.02899 -0.00903 -0.04392 -0.00903 C -0.11406 -0.00903 -0.16892 0.04792 -0.16892 0.1169 C -0.16892 0.18495 -0.11406 0.24097 -0.04392 0.24097 C -0.02899 0.24097 -0.01406 0.23796 -2.77778E-7 0.2331 C -0.04705 0.21505 -0.08003 0.16991 -0.08003 0.1169 C -0.08003 0.06296 -0.04705 0.01806 -2.77778E-7 3.7037E-7 Z " pathEditMode="relative" rAng="0" ptsTypes="AAAAAAA">
                                      <p:cBhvr>
                                        <p:cTn id="37" dur="500" fill="hold"/>
                                        <p:tgtEl>
                                          <p:spTgt spid="6">
                                            <p:txEl>
                                              <p:pRg st="0" end="0"/>
                                            </p:txEl>
                                          </p:spTgt>
                                        </p:tgtEl>
                                        <p:attrNameLst>
                                          <p:attrName>ppt_x</p:attrName>
                                          <p:attrName>ppt_y</p:attrName>
                                        </p:attrNameLst>
                                      </p:cBhvr>
                                      <p:rCtr x="-8455" y="11597"/>
                                    </p:animMotion>
                                  </p:childTnLst>
                                </p:cTn>
                              </p:par>
                            </p:childTnLst>
                          </p:cTn>
                        </p:par>
                      </p:childTnLst>
                    </p:cTn>
                  </p:par>
                  <p:par>
                    <p:cTn id="38" fill="hold">
                      <p:stCondLst>
                        <p:cond delay="indefinite"/>
                      </p:stCondLst>
                      <p:childTnLst>
                        <p:par>
                          <p:cTn id="39" fill="hold">
                            <p:stCondLst>
                              <p:cond delay="0"/>
                            </p:stCondLst>
                            <p:childTnLst>
                              <p:par>
                                <p:cTn id="40" presetID="6" presetClass="path" presetSubtype="0" accel="50000" decel="50000" fill="hold" grpId="1" nodeType="clickEffect">
                                  <p:stCondLst>
                                    <p:cond delay="0"/>
                                  </p:stCondLst>
                                  <p:childTnLst>
                                    <p:animMotion origin="layout" path="M -5.55556E-7 4.81481E-6 C -0.01406 -0.0051 -0.02899 -0.00903 -0.04392 -0.00903 C -0.11406 -0.00903 -0.16892 0.04791 -0.16892 0.11689 C -0.16892 0.18495 -0.11406 0.24097 -0.04392 0.24097 C -0.02899 0.24097 -0.01406 0.23796 -5.55556E-7 0.2331 C -0.04705 0.21504 -0.08003 0.1699 -0.08003 0.11689 C -0.08003 0.06296 -0.04705 0.01805 -5.55556E-7 4.81481E-6 Z " pathEditMode="relative" rAng="0" ptsTypes="AAAAAAA">
                                      <p:cBhvr>
                                        <p:cTn id="41" dur="500" fill="hold"/>
                                        <p:tgtEl>
                                          <p:spTgt spid="6">
                                            <p:txEl>
                                              <p:pRg st="1" end="1"/>
                                            </p:txEl>
                                          </p:spTgt>
                                        </p:tgtEl>
                                        <p:attrNameLst>
                                          <p:attrName>ppt_x</p:attrName>
                                          <p:attrName>ppt_y</p:attrName>
                                        </p:attrNameLst>
                                      </p:cBhvr>
                                      <p:rCtr x="-8455" y="11597"/>
                                    </p:animMotion>
                                  </p:childTnLst>
                                </p:cTn>
                              </p:par>
                            </p:childTnLst>
                          </p:cTn>
                        </p:par>
                      </p:childTnLst>
                    </p:cTn>
                  </p:par>
                  <p:par>
                    <p:cTn id="42" fill="hold">
                      <p:stCondLst>
                        <p:cond delay="indefinite"/>
                      </p:stCondLst>
                      <p:childTnLst>
                        <p:par>
                          <p:cTn id="43" fill="hold">
                            <p:stCondLst>
                              <p:cond delay="0"/>
                            </p:stCondLst>
                            <p:childTnLst>
                              <p:par>
                                <p:cTn id="44" presetID="6" presetClass="path" presetSubtype="0" accel="50000" decel="50000" fill="hold" grpId="1" nodeType="clickEffect">
                                  <p:stCondLst>
                                    <p:cond delay="0"/>
                                  </p:stCondLst>
                                  <p:childTnLst>
                                    <p:animMotion origin="layout" path="M 0.00156 0.05324 C -0.0125 0.04931 -0.02708 0.0463 -0.04184 0.0463 C -0.11111 0.0463 -0.16528 0.09121 -0.16528 0.14607 C -0.16528 0.2 -0.11111 0.24445 -0.04184 0.24445 C -0.02708 0.24445 -0.0125 0.2419 0.00156 0.2382 C -0.04497 0.22385 -0.0776 0.18797 -0.0776 0.14607 C -0.0776 0.10324 -0.04497 0.0676 0.00156 0.05324 Z " pathEditMode="relative" rAng="0" ptsTypes="AAAAAAA">
                                      <p:cBhvr>
                                        <p:cTn id="45" dur="500" spd="-100000" fill="hold"/>
                                        <p:tgtEl>
                                          <p:spTgt spid="6">
                                            <p:txEl>
                                              <p:pRg st="4" end="4"/>
                                            </p:txEl>
                                          </p:spTgt>
                                        </p:tgtEl>
                                        <p:attrNameLst>
                                          <p:attrName>ppt_x</p:attrName>
                                          <p:attrName>ppt_y</p:attrName>
                                        </p:attrNameLst>
                                      </p:cBhvr>
                                      <p:rCtr x="-8351" y="92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p:bldP spid="6" grpId="1" uiExpand="1" build="p"/>
    </p:bldLst>
  </p:timing>
</p:sld>
</file>

<file path=ppt/theme/theme1.xml><?xml version="1.0" encoding="utf-8"?>
<a:theme xmlns:a="http://schemas.openxmlformats.org/drawingml/2006/main" name="scho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873</TotalTime>
  <Words>91</Words>
  <Application>Microsoft Office PowerPoint</Application>
  <PresentationFormat>عرض على الشاشة (4:3)</PresentationFormat>
  <Paragraphs>17</Paragraphs>
  <Slides>7</Slides>
  <Notes>0</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7</vt:i4>
      </vt:variant>
    </vt:vector>
  </HeadingPairs>
  <TitlesOfParts>
    <vt:vector size="10" baseType="lpstr">
      <vt:lpstr>Arial</vt:lpstr>
      <vt:lpstr>Calibri</vt:lpstr>
      <vt:lpstr>school</vt:lpstr>
      <vt:lpstr>المستطيل</vt:lpstr>
      <vt:lpstr>عرض تقديمي في PowerPoint</vt:lpstr>
      <vt:lpstr>المستطيل</vt:lpstr>
      <vt:lpstr>خصائص المستطيل</vt:lpstr>
      <vt:lpstr>كيف نسمي الشكل الهندسي </vt:lpstr>
      <vt:lpstr> تعريف المستطيل</vt:lpstr>
      <vt:lpstr>lll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communication</dc:creator>
  <cp:lastModifiedBy>أمين العيسى</cp:lastModifiedBy>
  <cp:revision>77</cp:revision>
  <dcterms:created xsi:type="dcterms:W3CDTF">2020-05-02T02:36:07Z</dcterms:created>
  <dcterms:modified xsi:type="dcterms:W3CDTF">2020-09-20T17:47:18Z</dcterms:modified>
</cp:coreProperties>
</file>