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62" r:id="rId5"/>
    <p:sldId id="259" r:id="rId6"/>
    <p:sldId id="263" r:id="rId7"/>
    <p:sldId id="26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أمين العيسى" initials="أمين" lastIdx="1" clrIdx="0">
    <p:extLst>
      <p:ext uri="{19B8F6BF-5375-455C-9EA6-DF929625EA0E}">
        <p15:presenceInfo xmlns:p15="http://schemas.microsoft.com/office/powerpoint/2012/main" userId="cf423d6d8b13f0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719F4-ACB7-E162-9F6A-7F66307D9024}" v="5" dt="2020-09-06T07:48:29.097"/>
    <p1510:client id="{EE102FCA-341A-B0AD-54FB-0865CC560B4F}" v="48" dt="2020-09-06T07:45:43.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76" autoAdjust="0"/>
  </p:normalViewPr>
  <p:slideViewPr>
    <p:cSldViewPr snapToGrid="0" snapToObjects="1">
      <p:cViewPr varScale="1">
        <p:scale>
          <a:sx n="63" d="100"/>
          <a:sy n="63" d="100"/>
        </p:scale>
        <p:origin x="78"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r Jamalo" userId="S::amer.jamalo@violetsyria.org::fd2eb111-2482-438f-900c-2c82614c2edf" providerId="AD" clId="Web-{EE102FCA-341A-B0AD-54FB-0865CC560B4F}"/>
    <pc:docChg chg="modSld">
      <pc:chgData name="Amer Jamalo" userId="S::amer.jamalo@violetsyria.org::fd2eb111-2482-438f-900c-2c82614c2edf" providerId="AD" clId="Web-{EE102FCA-341A-B0AD-54FB-0865CC560B4F}" dt="2020-09-06T07:45:42.652" v="45" actId="20577"/>
      <pc:docMkLst>
        <pc:docMk/>
      </pc:docMkLst>
      <pc:sldChg chg="modSp">
        <pc:chgData name="Amer Jamalo" userId="S::amer.jamalo@violetsyria.org::fd2eb111-2482-438f-900c-2c82614c2edf" providerId="AD" clId="Web-{EE102FCA-341A-B0AD-54FB-0865CC560B4F}" dt="2020-09-06T07:39:03.578" v="0" actId="14100"/>
        <pc:sldMkLst>
          <pc:docMk/>
          <pc:sldMk cId="2018158053" sldId="257"/>
        </pc:sldMkLst>
        <pc:spChg chg="mod">
          <ac:chgData name="Amer Jamalo" userId="S::amer.jamalo@violetsyria.org::fd2eb111-2482-438f-900c-2c82614c2edf" providerId="AD" clId="Web-{EE102FCA-341A-B0AD-54FB-0865CC560B4F}" dt="2020-09-06T07:39:03.578" v="0" actId="14100"/>
          <ac:spMkLst>
            <pc:docMk/>
            <pc:sldMk cId="2018158053" sldId="257"/>
            <ac:spMk id="4" creationId="{B06F1547-B0EC-4878-9AFC-50931F20BD6D}"/>
          </ac:spMkLst>
        </pc:spChg>
      </pc:sldChg>
      <pc:sldChg chg="modSp">
        <pc:chgData name="Amer Jamalo" userId="S::amer.jamalo@violetsyria.org::fd2eb111-2482-438f-900c-2c82614c2edf" providerId="AD" clId="Web-{EE102FCA-341A-B0AD-54FB-0865CC560B4F}" dt="2020-09-06T07:43:33.533" v="25" actId="20577"/>
        <pc:sldMkLst>
          <pc:docMk/>
          <pc:sldMk cId="2121718781" sldId="259"/>
        </pc:sldMkLst>
        <pc:spChg chg="mod">
          <ac:chgData name="Amer Jamalo" userId="S::amer.jamalo@violetsyria.org::fd2eb111-2482-438f-900c-2c82614c2edf" providerId="AD" clId="Web-{EE102FCA-341A-B0AD-54FB-0865CC560B4F}" dt="2020-09-06T07:43:33.533" v="25" actId="20577"/>
          <ac:spMkLst>
            <pc:docMk/>
            <pc:sldMk cId="2121718781" sldId="259"/>
            <ac:spMk id="7" creationId="{A00B1738-0E79-4D0B-8A11-08749D2F41DC}"/>
          </ac:spMkLst>
        </pc:spChg>
      </pc:sldChg>
      <pc:sldChg chg="modSp">
        <pc:chgData name="Amer Jamalo" userId="S::amer.jamalo@violetsyria.org::fd2eb111-2482-438f-900c-2c82614c2edf" providerId="AD" clId="Web-{EE102FCA-341A-B0AD-54FB-0865CC560B4F}" dt="2020-09-06T07:45:42.652" v="44" actId="20577"/>
        <pc:sldMkLst>
          <pc:docMk/>
          <pc:sldMk cId="4183462975" sldId="261"/>
        </pc:sldMkLst>
        <pc:spChg chg="mod">
          <ac:chgData name="Amer Jamalo" userId="S::amer.jamalo@violetsyria.org::fd2eb111-2482-438f-900c-2c82614c2edf" providerId="AD" clId="Web-{EE102FCA-341A-B0AD-54FB-0865CC560B4F}" dt="2020-09-06T07:45:42.652" v="44" actId="20577"/>
          <ac:spMkLst>
            <pc:docMk/>
            <pc:sldMk cId="4183462975" sldId="261"/>
            <ac:spMk id="3" creationId="{0F9B892B-FC7B-4BA6-A815-7E31286C3138}"/>
          </ac:spMkLst>
        </pc:spChg>
      </pc:sldChg>
      <pc:sldChg chg="modSp">
        <pc:chgData name="Amer Jamalo" userId="S::amer.jamalo@violetsyria.org::fd2eb111-2482-438f-900c-2c82614c2edf" providerId="AD" clId="Web-{EE102FCA-341A-B0AD-54FB-0865CC560B4F}" dt="2020-09-06T07:43:01.359" v="21" actId="20577"/>
        <pc:sldMkLst>
          <pc:docMk/>
          <pc:sldMk cId="1365425748" sldId="262"/>
        </pc:sldMkLst>
        <pc:spChg chg="mod">
          <ac:chgData name="Amer Jamalo" userId="S::amer.jamalo@violetsyria.org::fd2eb111-2482-438f-900c-2c82614c2edf" providerId="AD" clId="Web-{EE102FCA-341A-B0AD-54FB-0865CC560B4F}" dt="2020-09-06T07:43:01.359" v="21" actId="20577"/>
          <ac:spMkLst>
            <pc:docMk/>
            <pc:sldMk cId="1365425748" sldId="262"/>
            <ac:spMk id="2" creationId="{77D0E171-7A5E-4E95-92C2-C8C6E7459980}"/>
          </ac:spMkLst>
        </pc:spChg>
      </pc:sldChg>
      <pc:sldChg chg="modSp">
        <pc:chgData name="Amer Jamalo" userId="S::amer.jamalo@violetsyria.org::fd2eb111-2482-438f-900c-2c82614c2edf" providerId="AD" clId="Web-{EE102FCA-341A-B0AD-54FB-0865CC560B4F}" dt="2020-09-06T07:44:29.755" v="36" actId="20577"/>
        <pc:sldMkLst>
          <pc:docMk/>
          <pc:sldMk cId="2532674868" sldId="263"/>
        </pc:sldMkLst>
        <pc:spChg chg="mod">
          <ac:chgData name="Amer Jamalo" userId="S::amer.jamalo@violetsyria.org::fd2eb111-2482-438f-900c-2c82614c2edf" providerId="AD" clId="Web-{EE102FCA-341A-B0AD-54FB-0865CC560B4F}" dt="2020-09-06T07:44:29.755" v="36" actId="20577"/>
          <ac:spMkLst>
            <pc:docMk/>
            <pc:sldMk cId="2532674868" sldId="263"/>
            <ac:spMk id="2" creationId="{8F433B82-8CA8-4856-A249-E9A48D328230}"/>
          </ac:spMkLst>
        </pc:spChg>
      </pc:sldChg>
    </pc:docChg>
  </pc:docChgLst>
  <pc:docChgLst>
    <pc:chgData name="Amer Jamalo" userId="S::amer.jamalo@violetsyria.org::fd2eb111-2482-438f-900c-2c82614c2edf" providerId="AD" clId="Web-{1C6719F4-ACB7-E162-9F6A-7F66307D9024}"/>
    <pc:docChg chg="modSld">
      <pc:chgData name="Amer Jamalo" userId="S::amer.jamalo@violetsyria.org::fd2eb111-2482-438f-900c-2c82614c2edf" providerId="AD" clId="Web-{1C6719F4-ACB7-E162-9F6A-7F66307D9024}" dt="2020-09-06T07:48:27.910" v="3" actId="20577"/>
      <pc:docMkLst>
        <pc:docMk/>
      </pc:docMkLst>
      <pc:sldChg chg="modSp">
        <pc:chgData name="Amer Jamalo" userId="S::amer.jamalo@violetsyria.org::fd2eb111-2482-438f-900c-2c82614c2edf" providerId="AD" clId="Web-{1C6719F4-ACB7-E162-9F6A-7F66307D9024}" dt="2020-09-06T07:48:27.894" v="2" actId="20577"/>
        <pc:sldMkLst>
          <pc:docMk/>
          <pc:sldMk cId="1365425748" sldId="262"/>
        </pc:sldMkLst>
        <pc:spChg chg="mod">
          <ac:chgData name="Amer Jamalo" userId="S::amer.jamalo@violetsyria.org::fd2eb111-2482-438f-900c-2c82614c2edf" providerId="AD" clId="Web-{1C6719F4-ACB7-E162-9F6A-7F66307D9024}" dt="2020-09-06T07:48:27.894" v="2" actId="20577"/>
          <ac:spMkLst>
            <pc:docMk/>
            <pc:sldMk cId="1365425748" sldId="262"/>
            <ac:spMk id="2" creationId="{77D0E171-7A5E-4E95-92C2-C8C6E745998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979399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93181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9857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36224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9494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487925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171634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87487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97768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E3687018-D117-7A45-8E9B-B06732E9A126}" type="datetimeFigureOut">
              <a:rPr lang="en-US" smtClean="0"/>
              <a:t>9/6/2020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58883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284423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E3687018-D117-7A45-8E9B-B06732E9A126}" type="datetimeFigureOut">
              <a:rPr lang="en-US" smtClean="0"/>
              <a:t>9/6/2020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61180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E3687018-D117-7A45-8E9B-B06732E9A126}" type="datetimeFigureOut">
              <a:rPr lang="en-US" smtClean="0"/>
              <a:t>9/6/2020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386308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7018-D117-7A45-8E9B-B06732E9A126}" type="datetimeFigureOut">
              <a:rPr lang="en-US" smtClean="0"/>
              <a:t>9/6/2020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36906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150930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E3687018-D117-7A45-8E9B-B06732E9A126}" type="datetimeFigureOut">
              <a:rPr lang="en-US" smtClean="0"/>
              <a:t>9/6/2020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575A126-7E84-D747-AF92-EC0B93F1AB61}" type="slidenum">
              <a:rPr lang="en-US" smtClean="0"/>
              <a:t>‹#›</a:t>
            </a:fld>
            <a:endParaRPr lang="en-US"/>
          </a:p>
        </p:txBody>
      </p:sp>
    </p:spTree>
    <p:extLst>
      <p:ext uri="{BB962C8B-B14F-4D97-AF65-F5344CB8AC3E}">
        <p14:creationId xmlns:p14="http://schemas.microsoft.com/office/powerpoint/2010/main" val="76394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3687018-D117-7A45-8E9B-B06732E9A126}" type="datetimeFigureOut">
              <a:rPr lang="en-US" smtClean="0"/>
              <a:t>9/6/2020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575A126-7E84-D747-AF92-EC0B93F1AB61}" type="slidenum">
              <a:rPr lang="en-US" smtClean="0"/>
              <a:t>‹#›</a:t>
            </a:fld>
            <a:endParaRPr lang="en-US"/>
          </a:p>
        </p:txBody>
      </p:sp>
    </p:spTree>
    <p:extLst>
      <p:ext uri="{BB962C8B-B14F-4D97-AF65-F5344CB8AC3E}">
        <p14:creationId xmlns:p14="http://schemas.microsoft.com/office/powerpoint/2010/main" val="21152250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2470" y="4511569"/>
            <a:ext cx="3761405" cy="2100245"/>
          </a:xfrm>
        </p:spPr>
        <p:txBody>
          <a:bodyPr>
            <a:noAutofit/>
          </a:bodyPr>
          <a:lstStyle/>
          <a:p>
            <a:pPr algn="ctr"/>
            <a:br>
              <a:rPr lang="ar-SA" sz="3600" dirty="0">
                <a:latin typeface="Sakkal Majalla" panose="02000000000000000000" pitchFamily="2" charset="-78"/>
                <a:cs typeface="Sakkal Majalla" panose="02000000000000000000" pitchFamily="2" charset="-78"/>
              </a:rPr>
            </a:br>
            <a:endParaRPr lang="en-US" sz="3600" dirty="0">
              <a:latin typeface="Sakkal Majalla" panose="02000000000000000000" pitchFamily="2" charset="-78"/>
              <a:cs typeface="Sakkal Majalla" panose="02000000000000000000" pitchFamily="2" charset="-78"/>
            </a:endParaRPr>
          </a:p>
        </p:txBody>
      </p:sp>
      <p:sp>
        <p:nvSpPr>
          <p:cNvPr id="4" name="شكل بيضاوي 3">
            <a:extLst>
              <a:ext uri="{FF2B5EF4-FFF2-40B4-BE49-F238E27FC236}">
                <a16:creationId xmlns:a16="http://schemas.microsoft.com/office/drawing/2014/main" id="{1F9C7AB9-6827-45FC-B323-7F07C3CC4EB8}"/>
              </a:ext>
            </a:extLst>
          </p:cNvPr>
          <p:cNvSpPr/>
          <p:nvPr/>
        </p:nvSpPr>
        <p:spPr>
          <a:xfrm>
            <a:off x="2554515" y="4296229"/>
            <a:ext cx="3649360" cy="1915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t>قراءة التمثيلات البيانية بالخطوط</a:t>
            </a:r>
          </a:p>
        </p:txBody>
      </p:sp>
    </p:spTree>
    <p:extLst>
      <p:ext uri="{BB962C8B-B14F-4D97-AF65-F5344CB8AC3E}">
        <p14:creationId xmlns:p14="http://schemas.microsoft.com/office/powerpoint/2010/main" val="16987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0997" y="618977"/>
            <a:ext cx="5275386" cy="1159413"/>
          </a:xfrm>
        </p:spPr>
        <p:txBody>
          <a:bodyPr/>
          <a:lstStyle/>
          <a:p>
            <a:r>
              <a:rPr lang="ar-SA" dirty="0"/>
              <a:t>الهدف من الدرس</a:t>
            </a:r>
            <a:endParaRPr lang="en-US" dirty="0"/>
          </a:p>
        </p:txBody>
      </p:sp>
      <p:sp>
        <p:nvSpPr>
          <p:cNvPr id="3" name="Content Placeholder 2"/>
          <p:cNvSpPr>
            <a:spLocks noGrp="1"/>
          </p:cNvSpPr>
          <p:nvPr>
            <p:ph idx="1"/>
          </p:nvPr>
        </p:nvSpPr>
        <p:spPr>
          <a:xfrm>
            <a:off x="2700997" y="1631852"/>
            <a:ext cx="5833403" cy="4279370"/>
          </a:xfrm>
        </p:spPr>
        <p:txBody>
          <a:bodyPr>
            <a:normAutofit fontScale="92500" lnSpcReduction="10000"/>
          </a:bodyPr>
          <a:lstStyle/>
          <a:p>
            <a:r>
              <a:rPr lang="ar-SA" dirty="0"/>
              <a:t>_ </a:t>
            </a:r>
            <a:r>
              <a:rPr lang="ar-SA" sz="4000" dirty="0">
                <a:latin typeface="Sakkal Majalla" panose="02000000000000000000" pitchFamily="2" charset="-78"/>
                <a:cs typeface="Sakkal Majalla" panose="02000000000000000000" pitchFamily="2" charset="-78"/>
              </a:rPr>
              <a:t>بعد أن تعرفنا على قراءة النقاط كأزواج مرتبة على شبكة الإحداثيات</a:t>
            </a:r>
          </a:p>
          <a:p>
            <a:r>
              <a:rPr lang="ar-SA" sz="4000" dirty="0">
                <a:latin typeface="Sakkal Majalla" panose="02000000000000000000" pitchFamily="2" charset="-78"/>
                <a:cs typeface="Sakkal Majalla" panose="02000000000000000000" pitchFamily="2" charset="-78"/>
              </a:rPr>
              <a:t>هيا بنا نتعرَّف على قراءة التمثيلات البيانية بالخطوط </a:t>
            </a:r>
          </a:p>
          <a:p>
            <a:endParaRPr lang="ar-SA" sz="3600" dirty="0">
              <a:latin typeface="Sakkal Majalla" panose="02000000000000000000" pitchFamily="2" charset="-78"/>
              <a:cs typeface="Sakkal Majalla" panose="02000000000000000000" pitchFamily="2" charset="-78"/>
            </a:endParaRPr>
          </a:p>
          <a:p>
            <a:r>
              <a:rPr lang="ar-SA" sz="3600" dirty="0">
                <a:latin typeface="Sakkal Majalla" panose="02000000000000000000" pitchFamily="2" charset="-78"/>
                <a:cs typeface="Sakkal Majalla" panose="02000000000000000000" pitchFamily="2" charset="-78"/>
              </a:rPr>
              <a:t>_ </a:t>
            </a:r>
          </a:p>
          <a:p>
            <a:r>
              <a:rPr lang="ar-SA" sz="3600" dirty="0">
                <a:latin typeface="Sakkal Majalla" panose="02000000000000000000" pitchFamily="2" charset="-78"/>
                <a:cs typeface="Sakkal Majalla" panose="02000000000000000000" pitchFamily="2" charset="-78"/>
              </a:rPr>
              <a:t>                 </a:t>
            </a:r>
            <a:endParaRPr lang="en-US" sz="3600" dirty="0">
              <a:latin typeface="Sakkal Majalla" panose="02000000000000000000" pitchFamily="2" charset="-78"/>
              <a:cs typeface="Sakkal Majalla" panose="02000000000000000000" pitchFamily="2" charset="-78"/>
            </a:endParaRPr>
          </a:p>
        </p:txBody>
      </p:sp>
      <p:sp>
        <p:nvSpPr>
          <p:cNvPr id="4" name="مخطط انسيابي: شريط مثقب 3">
            <a:extLst>
              <a:ext uri="{FF2B5EF4-FFF2-40B4-BE49-F238E27FC236}">
                <a16:creationId xmlns:a16="http://schemas.microsoft.com/office/drawing/2014/main" id="{B06F1547-B0EC-4878-9AFC-50931F20BD6D}"/>
              </a:ext>
            </a:extLst>
          </p:cNvPr>
          <p:cNvSpPr/>
          <p:nvPr/>
        </p:nvSpPr>
        <p:spPr>
          <a:xfrm>
            <a:off x="1814732" y="242198"/>
            <a:ext cx="4754879" cy="1364237"/>
          </a:xfrm>
          <a:prstGeom prst="flowChartPunchedTape">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a:latin typeface="Sakkal Majalla" panose="02000000000000000000" pitchFamily="2" charset="-78"/>
                <a:cs typeface="Sakkal Majalla" panose="02000000000000000000" pitchFamily="2" charset="-78"/>
              </a:rPr>
              <a:t>الهدف من الدرس</a:t>
            </a:r>
          </a:p>
        </p:txBody>
      </p:sp>
    </p:spTree>
    <p:extLst>
      <p:ext uri="{BB962C8B-B14F-4D97-AF65-F5344CB8AC3E}">
        <p14:creationId xmlns:p14="http://schemas.microsoft.com/office/powerpoint/2010/main" val="20181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2FF14E4F-5BCD-4875-AD59-86D627E25047}"/>
              </a:ext>
            </a:extLst>
          </p:cNvPr>
          <p:cNvSpPr>
            <a:spLocks noGrp="1"/>
          </p:cNvSpPr>
          <p:nvPr>
            <p:ph type="title"/>
          </p:nvPr>
        </p:nvSpPr>
        <p:spPr/>
        <p:txBody>
          <a:bodyPr/>
          <a:lstStyle/>
          <a:p>
            <a:pPr algn="r"/>
            <a:r>
              <a:rPr lang="ar-SA" dirty="0"/>
              <a:t> </a:t>
            </a:r>
          </a:p>
        </p:txBody>
      </p:sp>
      <p:sp>
        <p:nvSpPr>
          <p:cNvPr id="4" name="مستطيل: زوايا مستديرة 3">
            <a:extLst>
              <a:ext uri="{FF2B5EF4-FFF2-40B4-BE49-F238E27FC236}">
                <a16:creationId xmlns:a16="http://schemas.microsoft.com/office/drawing/2014/main" id="{D25C9696-5692-4A27-893B-55AF93D8A4B7}"/>
              </a:ext>
            </a:extLst>
          </p:cNvPr>
          <p:cNvSpPr/>
          <p:nvPr/>
        </p:nvSpPr>
        <p:spPr>
          <a:xfrm>
            <a:off x="508000" y="422031"/>
            <a:ext cx="8026400" cy="9284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t>شبكة  الإحداثيات </a:t>
            </a:r>
          </a:p>
        </p:txBody>
      </p:sp>
      <p:pic>
        <p:nvPicPr>
          <p:cNvPr id="8" name="عنصر نائب للمحتوى 7">
            <a:extLst>
              <a:ext uri="{FF2B5EF4-FFF2-40B4-BE49-F238E27FC236}">
                <a16:creationId xmlns:a16="http://schemas.microsoft.com/office/drawing/2014/main" id="{DFD003E6-B2ED-4605-A11E-077BEAA80045}"/>
              </a:ext>
            </a:extLst>
          </p:cNvPr>
          <p:cNvPicPr>
            <a:picLocks noGrp="1" noChangeAspect="1"/>
          </p:cNvPicPr>
          <p:nvPr>
            <p:ph idx="1"/>
          </p:nvPr>
        </p:nvPicPr>
        <p:blipFill>
          <a:blip r:embed="rId3"/>
          <a:stretch>
            <a:fillRect/>
          </a:stretch>
        </p:blipFill>
        <p:spPr>
          <a:xfrm>
            <a:off x="396240" y="1350498"/>
            <a:ext cx="8138160" cy="3343422"/>
          </a:xfrm>
        </p:spPr>
      </p:pic>
    </p:spTree>
    <p:extLst>
      <p:ext uri="{BB962C8B-B14F-4D97-AF65-F5344CB8AC3E}">
        <p14:creationId xmlns:p14="http://schemas.microsoft.com/office/powerpoint/2010/main" val="284832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D0E171-7A5E-4E95-92C2-C8C6E7459980}"/>
              </a:ext>
            </a:extLst>
          </p:cNvPr>
          <p:cNvSpPr>
            <a:spLocks noGrp="1"/>
          </p:cNvSpPr>
          <p:nvPr>
            <p:ph type="title"/>
          </p:nvPr>
        </p:nvSpPr>
        <p:spPr>
          <a:xfrm>
            <a:off x="159657" y="0"/>
            <a:ext cx="8984343" cy="827314"/>
          </a:xfrm>
        </p:spPr>
        <p:txBody>
          <a:bodyPr>
            <a:normAutofit fontScale="90000"/>
          </a:bodyPr>
          <a:lstStyle/>
          <a:p>
            <a:pPr algn="r"/>
            <a:r>
              <a:rPr lang="ar-SA" dirty="0">
                <a:solidFill>
                  <a:srgbClr val="FF0000"/>
                </a:solidFill>
                <a:latin typeface="Sakkal Majalla"/>
                <a:cs typeface="Sakkal Majalla"/>
              </a:rPr>
              <a:t>قراءة التمثيلات البيانية بالخطوط </a:t>
            </a:r>
            <a:br>
              <a:rPr lang="ar-SA" dirty="0">
                <a:latin typeface="Sakkal Majalla" panose="02000000000000000000" pitchFamily="2" charset="-78"/>
                <a:cs typeface="Sakkal Majalla" panose="02000000000000000000" pitchFamily="2" charset="-78"/>
              </a:rPr>
            </a:b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لتحديد أي نقطة  على شبكة الإحداثيات  كما مر معنا </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 سابقاً كزوج مرتب ننطلق من الصفر إلى أسفل النقطة</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مباشرة ثم الى الأعلى لنصل الى النقطة المطلوبة وننظر</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إلى المحور الرأسي ونقرأ العدد الموجود على هذا المحور</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ونكتب ما قرأنا على شكل زوج مرتب</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مثلاً:  في العام 1994  كان  عدد الكلاب  280  نستطيع كتابة معلومات النقطة </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كزوج مرتب(1994 </a:t>
            </a:r>
            <a:r>
              <a:rPr lang="ar-SA" sz="5300" dirty="0">
                <a:latin typeface="Sakkal Majalla"/>
                <a:cs typeface="Sakkal Majalla"/>
              </a:rPr>
              <a:t>‘</a:t>
            </a:r>
            <a:r>
              <a:rPr lang="ar-SA" sz="2400" dirty="0">
                <a:latin typeface="Sakkal Majalla"/>
                <a:cs typeface="Sakkal Majalla"/>
              </a:rPr>
              <a:t> </a:t>
            </a:r>
            <a:r>
              <a:rPr lang="ar-SA" dirty="0">
                <a:latin typeface="Sakkal Majalla"/>
                <a:cs typeface="Sakkal Majalla"/>
              </a:rPr>
              <a:t>280)  </a:t>
            </a:r>
            <a:br>
              <a:rPr lang="ar-SA" dirty="0">
                <a:latin typeface="Sakkal Majalla"/>
                <a:cs typeface="Sakkal Majalla"/>
              </a:rPr>
            </a:br>
            <a:r>
              <a:rPr lang="ar-SA" dirty="0">
                <a:latin typeface="Sakkal Majalla"/>
                <a:cs typeface="Sakkal Majalla"/>
              </a:rPr>
              <a:t>مثال آخر: العام 1995 كان عدد الكلاب  المدربة 200     (   1995  ‘    200 )</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في العام 1996 كان عدد الكلاب المدربة 240   (1996  ‘     215  )</a:t>
            </a:r>
            <a:br>
              <a:rPr lang="ar-SA" dirty="0">
                <a:latin typeface="Sakkal Majalla" panose="02000000000000000000" pitchFamily="2" charset="-78"/>
                <a:cs typeface="Sakkal Majalla" panose="02000000000000000000" pitchFamily="2" charset="-78"/>
              </a:rPr>
            </a:br>
            <a:r>
              <a:rPr lang="ar-SA" dirty="0">
                <a:latin typeface="Sakkal Majalla"/>
                <a:cs typeface="Sakkal Majalla"/>
              </a:rPr>
              <a:t>إذا تتغير البيانات (المعلومات) بتغير الزمن</a:t>
            </a:r>
          </a:p>
        </p:txBody>
      </p:sp>
      <p:pic>
        <p:nvPicPr>
          <p:cNvPr id="7" name="عنصر نائب للمحتوى 6">
            <a:extLst>
              <a:ext uri="{FF2B5EF4-FFF2-40B4-BE49-F238E27FC236}">
                <a16:creationId xmlns:a16="http://schemas.microsoft.com/office/drawing/2014/main" id="{9433448F-2194-455E-BB27-9BD89C233AA0}"/>
              </a:ext>
            </a:extLst>
          </p:cNvPr>
          <p:cNvPicPr>
            <a:picLocks noGrp="1" noChangeAspect="1"/>
          </p:cNvPicPr>
          <p:nvPr>
            <p:ph idx="1"/>
          </p:nvPr>
        </p:nvPicPr>
        <p:blipFill>
          <a:blip r:embed="rId2"/>
          <a:stretch>
            <a:fillRect/>
          </a:stretch>
        </p:blipFill>
        <p:spPr>
          <a:xfrm>
            <a:off x="381000" y="1021080"/>
            <a:ext cx="2560321" cy="2407920"/>
          </a:xfrm>
        </p:spPr>
      </p:pic>
    </p:spTree>
    <p:extLst>
      <p:ext uri="{BB962C8B-B14F-4D97-AF65-F5344CB8AC3E}">
        <p14:creationId xmlns:p14="http://schemas.microsoft.com/office/powerpoint/2010/main" val="136542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عنصر نائب للمحتوى 6">
            <a:extLst>
              <a:ext uri="{FF2B5EF4-FFF2-40B4-BE49-F238E27FC236}">
                <a16:creationId xmlns:a16="http://schemas.microsoft.com/office/drawing/2014/main" id="{A00B1738-0E79-4D0B-8A11-08749D2F41DC}"/>
              </a:ext>
            </a:extLst>
          </p:cNvPr>
          <p:cNvSpPr>
            <a:spLocks noGrp="1"/>
          </p:cNvSpPr>
          <p:nvPr>
            <p:ph idx="1"/>
          </p:nvPr>
        </p:nvSpPr>
        <p:spPr>
          <a:xfrm>
            <a:off x="2220718" y="1096060"/>
            <a:ext cx="5539587" cy="5582577"/>
          </a:xfrm>
        </p:spPr>
        <p:txBody>
          <a:bodyPr vert="horz" lIns="91440" tIns="45720" rIns="91440" bIns="45720" rtlCol="0" anchor="t">
            <a:noAutofit/>
          </a:bodyPr>
          <a:lstStyle/>
          <a:p>
            <a:pPr marL="0" indent="0">
              <a:buNone/>
            </a:pPr>
            <a:r>
              <a:rPr lang="ar-SA" sz="4000" dirty="0">
                <a:latin typeface="Sakkal Majalla" panose="02000000000000000000" pitchFamily="2" charset="-78"/>
                <a:cs typeface="Sakkal Majalla" panose="02000000000000000000" pitchFamily="2" charset="-78"/>
              </a:rPr>
              <a:t>هو تمثيل بياني يصل بين نقاط ليبين </a:t>
            </a:r>
          </a:p>
          <a:p>
            <a:pPr marL="0" indent="0">
              <a:buNone/>
            </a:pPr>
            <a:r>
              <a:rPr lang="ar-SA" sz="4000" dirty="0">
                <a:latin typeface="Sakkal Majalla"/>
                <a:cs typeface="Sakkal Majalla"/>
              </a:rPr>
              <a:t>كيفية تغير البيانات بمرور الزمن</a:t>
            </a:r>
          </a:p>
          <a:p>
            <a:pPr marL="0" indent="0">
              <a:buNone/>
            </a:pPr>
            <a:endParaRPr lang="ar-SA" sz="2800" dirty="0">
              <a:latin typeface="Sakkal Majalla" panose="02000000000000000000" pitchFamily="2" charset="-78"/>
              <a:cs typeface="Sakkal Majalla" panose="02000000000000000000" pitchFamily="2" charset="-78"/>
            </a:endParaRPr>
          </a:p>
          <a:p>
            <a:pPr marL="0" indent="0">
              <a:buNone/>
            </a:pPr>
            <a:r>
              <a:rPr lang="ar-SA" sz="2800" dirty="0">
                <a:latin typeface="Sakkal Majalla" panose="02000000000000000000" pitchFamily="2" charset="-78"/>
                <a:cs typeface="Sakkal Majalla" panose="02000000000000000000" pitchFamily="2" charset="-78"/>
              </a:rPr>
              <a:t>         </a:t>
            </a:r>
          </a:p>
        </p:txBody>
      </p:sp>
      <p:sp>
        <p:nvSpPr>
          <p:cNvPr id="3" name="عنوان 2">
            <a:extLst>
              <a:ext uri="{FF2B5EF4-FFF2-40B4-BE49-F238E27FC236}">
                <a16:creationId xmlns:a16="http://schemas.microsoft.com/office/drawing/2014/main" id="{DCB7477B-C2B4-47D8-BA2C-B6C630B43619}"/>
              </a:ext>
            </a:extLst>
          </p:cNvPr>
          <p:cNvSpPr>
            <a:spLocks noGrp="1"/>
          </p:cNvSpPr>
          <p:nvPr>
            <p:ph type="title"/>
          </p:nvPr>
        </p:nvSpPr>
        <p:spPr>
          <a:xfrm>
            <a:off x="0" y="0"/>
            <a:ext cx="9144000" cy="610274"/>
          </a:xfrm>
          <a:solidFill>
            <a:srgbClr val="92D050"/>
          </a:solidFill>
        </p:spPr>
        <p:txBody>
          <a:bodyPr>
            <a:normAutofit fontScale="90000"/>
          </a:bodyPr>
          <a:lstStyle/>
          <a:p>
            <a:pPr algn="ctr"/>
            <a:r>
              <a:rPr lang="ar-SA" dirty="0"/>
              <a:t>  تعريف التمثيل البياني بالخطوط</a:t>
            </a:r>
            <a:r>
              <a:rPr lang="ar-SA" dirty="0">
                <a:latin typeface="Sakkal Majalla" panose="02000000000000000000" pitchFamily="2" charset="-78"/>
                <a:cs typeface="Sakkal Majalla" panose="02000000000000000000" pitchFamily="2" charset="-78"/>
              </a:rPr>
              <a:t> </a:t>
            </a:r>
            <a:br>
              <a:rPr lang="ar-SA" dirty="0">
                <a:latin typeface="Sakkal Majalla" panose="02000000000000000000" pitchFamily="2" charset="-78"/>
                <a:cs typeface="Sakkal Majalla" panose="02000000000000000000" pitchFamily="2" charset="-78"/>
              </a:rPr>
            </a:br>
            <a:r>
              <a:rPr lang="ar-SA" dirty="0">
                <a:latin typeface="Sakkal Majalla" panose="02000000000000000000" pitchFamily="2" charset="-78"/>
                <a:cs typeface="Sakkal Majalla" panose="02000000000000000000" pitchFamily="2" charset="-78"/>
              </a:rPr>
              <a:t>          </a:t>
            </a:r>
          </a:p>
        </p:txBody>
      </p:sp>
      <p:sp>
        <p:nvSpPr>
          <p:cNvPr id="2" name="مستطيل 1">
            <a:extLst>
              <a:ext uri="{FF2B5EF4-FFF2-40B4-BE49-F238E27FC236}">
                <a16:creationId xmlns:a16="http://schemas.microsoft.com/office/drawing/2014/main" id="{EE3070B4-E03F-4567-A148-A76E2028210B}"/>
              </a:ext>
            </a:extLst>
          </p:cNvPr>
          <p:cNvSpPr/>
          <p:nvPr/>
        </p:nvSpPr>
        <p:spPr>
          <a:xfrm>
            <a:off x="4782976" y="-97612"/>
            <a:ext cx="492444" cy="707886"/>
          </a:xfrm>
          <a:prstGeom prst="rect">
            <a:avLst/>
          </a:prstGeom>
          <a:noFill/>
        </p:spPr>
        <p:txBody>
          <a:bodyPr wrap="none" lIns="91440" tIns="45720" rIns="91440" bIns="45720">
            <a:spAutoFit/>
          </a:bodyPr>
          <a:lstStyle/>
          <a:p>
            <a:pPr algn="ctr"/>
            <a:r>
              <a:rPr lang="ar-SA"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Sakkal Majalla" panose="02000000000000000000" pitchFamily="2" charset="-78"/>
                <a:cs typeface="Sakkal Majalla" panose="02000000000000000000" pitchFamily="2" charset="-78"/>
              </a:rPr>
              <a:t>    </a:t>
            </a:r>
          </a:p>
        </p:txBody>
      </p:sp>
    </p:spTree>
    <p:extLst>
      <p:ext uri="{BB962C8B-B14F-4D97-AF65-F5344CB8AC3E}">
        <p14:creationId xmlns:p14="http://schemas.microsoft.com/office/powerpoint/2010/main" val="21217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433B82-8CA8-4856-A249-E9A48D328230}"/>
              </a:ext>
            </a:extLst>
          </p:cNvPr>
          <p:cNvSpPr>
            <a:spLocks noGrp="1"/>
          </p:cNvSpPr>
          <p:nvPr>
            <p:ph type="title"/>
          </p:nvPr>
        </p:nvSpPr>
        <p:spPr>
          <a:xfrm>
            <a:off x="0" y="0"/>
            <a:ext cx="9143999" cy="1173480"/>
          </a:xfrm>
        </p:spPr>
        <p:txBody>
          <a:bodyPr>
            <a:normAutofit fontScale="90000"/>
          </a:bodyPr>
          <a:lstStyle/>
          <a:p>
            <a:pPr algn="r"/>
            <a:r>
              <a:rPr lang="ar-SA" dirty="0">
                <a:cs typeface="Tahoma"/>
              </a:rPr>
              <a:t>هل يمكن تحديد النقاط إذا عرفت</a:t>
            </a:r>
            <a:br>
              <a:rPr lang="ar-SA" dirty="0"/>
            </a:br>
            <a:r>
              <a:rPr lang="ar-SA" dirty="0">
                <a:cs typeface="Tahoma"/>
              </a:rPr>
              <a:t>الأزواج المرتبة (الإحداثيات) </a:t>
            </a:r>
            <a:br>
              <a:rPr lang="ar-SA" dirty="0"/>
            </a:br>
            <a:br>
              <a:rPr lang="ar-SA" sz="2700" dirty="0"/>
            </a:br>
            <a:br>
              <a:rPr lang="ar-SA" sz="2700" dirty="0"/>
            </a:br>
            <a:r>
              <a:rPr lang="ar-SA" sz="2700" dirty="0">
                <a:cs typeface="Tahoma"/>
              </a:rPr>
              <a:t>لدينا الأزواج المرتبة التالية:</a:t>
            </a:r>
            <a:br>
              <a:rPr lang="ar-SA" sz="2700" dirty="0"/>
            </a:br>
            <a:r>
              <a:rPr lang="ar-SA" sz="2700" dirty="0">
                <a:cs typeface="Tahoma"/>
              </a:rPr>
              <a:t>( 3  ‘  100     )   (6 ،  150)</a:t>
            </a:r>
            <a:br>
              <a:rPr lang="ar-SA" sz="2700" dirty="0"/>
            </a:br>
            <a:r>
              <a:rPr lang="ar-SA" sz="2700" dirty="0">
                <a:cs typeface="Tahoma"/>
              </a:rPr>
              <a:t>ضع إشارةً تدل على موقع كل نقطة على</a:t>
            </a:r>
            <a:br>
              <a:rPr lang="ar-SA" sz="2700" dirty="0"/>
            </a:br>
            <a:r>
              <a:rPr lang="ar-SA" sz="2700" dirty="0">
                <a:cs typeface="Tahoma"/>
              </a:rPr>
              <a:t>شبكة الإحداثيات</a:t>
            </a:r>
            <a:br>
              <a:rPr lang="ar-SA" sz="2700" dirty="0"/>
            </a:br>
            <a:br>
              <a:rPr lang="ar-SA" sz="2700" dirty="0"/>
            </a:br>
            <a:r>
              <a:rPr lang="ar-SA" sz="2700" dirty="0">
                <a:cs typeface="Tahoma"/>
              </a:rPr>
              <a:t>تعلمنا سابقا ً العدد الأول على المحور </a:t>
            </a:r>
            <a:br>
              <a:rPr lang="ar-SA" sz="2700" dirty="0"/>
            </a:br>
            <a:r>
              <a:rPr lang="ar-SA" sz="2700" dirty="0">
                <a:cs typeface="Tahoma"/>
              </a:rPr>
              <a:t>الأفقي والعدد الثاني على المحور الرأسي</a:t>
            </a:r>
            <a:br>
              <a:rPr lang="ar-SA" sz="2700" dirty="0"/>
            </a:br>
            <a:r>
              <a:rPr lang="ar-SA" sz="2700" dirty="0">
                <a:cs typeface="Tahoma"/>
              </a:rPr>
              <a:t>بالتقاطع بين الرقمين على شبكة </a:t>
            </a:r>
            <a:br>
              <a:rPr lang="ar-SA" sz="2700" dirty="0"/>
            </a:br>
            <a:r>
              <a:rPr lang="ar-SA" sz="2700" dirty="0">
                <a:cs typeface="Tahoma"/>
              </a:rPr>
              <a:t>الإحداثيات  نصل الى النقطة المطلوبة إذاً:</a:t>
            </a:r>
            <a:br>
              <a:rPr lang="ar-SA" sz="2700" dirty="0"/>
            </a:br>
            <a:r>
              <a:rPr lang="ar-SA" sz="2700" dirty="0">
                <a:cs typeface="Tahoma"/>
              </a:rPr>
              <a:t>يمكن تحديد النقاط بالاعتماد على الإحداثيات </a:t>
            </a:r>
            <a:br>
              <a:rPr lang="ar-SA" sz="2700" dirty="0"/>
            </a:br>
            <a:r>
              <a:rPr lang="ar-SA" sz="2700" dirty="0">
                <a:cs typeface="Tahoma"/>
              </a:rPr>
              <a:t>الموجودة كزوج مرتب</a:t>
            </a:r>
          </a:p>
        </p:txBody>
      </p:sp>
      <p:pic>
        <p:nvPicPr>
          <p:cNvPr id="5" name="عنصر نائب للمحتوى 4">
            <a:extLst>
              <a:ext uri="{FF2B5EF4-FFF2-40B4-BE49-F238E27FC236}">
                <a16:creationId xmlns:a16="http://schemas.microsoft.com/office/drawing/2014/main" id="{D81A2ED0-23DC-443A-977E-EAD9746DCECB}"/>
              </a:ext>
            </a:extLst>
          </p:cNvPr>
          <p:cNvPicPr>
            <a:picLocks noGrp="1" noChangeAspect="1"/>
          </p:cNvPicPr>
          <p:nvPr>
            <p:ph idx="1"/>
          </p:nvPr>
        </p:nvPicPr>
        <p:blipFill>
          <a:blip r:embed="rId2"/>
          <a:stretch>
            <a:fillRect/>
          </a:stretch>
        </p:blipFill>
        <p:spPr>
          <a:xfrm>
            <a:off x="0" y="609600"/>
            <a:ext cx="3992880" cy="4099560"/>
          </a:xfrm>
        </p:spPr>
      </p:pic>
    </p:spTree>
    <p:extLst>
      <p:ext uri="{BB962C8B-B14F-4D97-AF65-F5344CB8AC3E}">
        <p14:creationId xmlns:p14="http://schemas.microsoft.com/office/powerpoint/2010/main" val="253267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0F39D1-C35F-4D45-878E-3B57D114B616}"/>
              </a:ext>
            </a:extLst>
          </p:cNvPr>
          <p:cNvSpPr>
            <a:spLocks noGrp="1"/>
          </p:cNvSpPr>
          <p:nvPr>
            <p:ph type="title"/>
          </p:nvPr>
        </p:nvSpPr>
        <p:spPr>
          <a:xfrm>
            <a:off x="3179618" y="46233"/>
            <a:ext cx="2784764" cy="849796"/>
          </a:xfrm>
        </p:spPr>
        <p:txBody>
          <a:bodyPr>
            <a:normAutofit/>
          </a:bodyPr>
          <a:lstStyle/>
          <a:p>
            <a:pPr algn="ctr"/>
            <a:r>
              <a:rPr lang="ar-SA" sz="4000" dirty="0">
                <a:latin typeface="Sakkal Majalla" panose="02000000000000000000" pitchFamily="2" charset="-78"/>
                <a:cs typeface="Sakkal Majalla" panose="02000000000000000000" pitchFamily="2" charset="-78"/>
              </a:rPr>
              <a:t>مما سبق تبين لنا</a:t>
            </a:r>
          </a:p>
        </p:txBody>
      </p:sp>
      <p:sp>
        <p:nvSpPr>
          <p:cNvPr id="3" name="عنصر نائب للمحتوى 2">
            <a:extLst>
              <a:ext uri="{FF2B5EF4-FFF2-40B4-BE49-F238E27FC236}">
                <a16:creationId xmlns:a16="http://schemas.microsoft.com/office/drawing/2014/main" id="{0F9B892B-FC7B-4BA6-A815-7E31286C3138}"/>
              </a:ext>
            </a:extLst>
          </p:cNvPr>
          <p:cNvSpPr>
            <a:spLocks noGrp="1"/>
          </p:cNvSpPr>
          <p:nvPr>
            <p:ph idx="1"/>
          </p:nvPr>
        </p:nvSpPr>
        <p:spPr>
          <a:xfrm>
            <a:off x="1451429" y="2017486"/>
            <a:ext cx="7692571" cy="3893736"/>
          </a:xfrm>
        </p:spPr>
        <p:txBody>
          <a:bodyPr vert="horz" lIns="91440" tIns="45720" rIns="91440" bIns="45720" rtlCol="0" anchor="t">
            <a:normAutofit/>
          </a:bodyPr>
          <a:lstStyle/>
          <a:p>
            <a:pPr marL="0" indent="0" algn="ctr">
              <a:buNone/>
            </a:pPr>
            <a:r>
              <a:rPr lang="ar-SA" sz="2800" dirty="0">
                <a:latin typeface="Sakkal Majalla" panose="02000000000000000000" pitchFamily="2" charset="-78"/>
                <a:cs typeface="Sakkal Majalla" panose="02000000000000000000" pitchFamily="2" charset="-78"/>
              </a:rPr>
              <a:t> مما سبق تبين لنا  تلاميذي الأعزاء </a:t>
            </a:r>
          </a:p>
          <a:p>
            <a:pPr marL="0" indent="0" algn="ctr">
              <a:buNone/>
            </a:pPr>
            <a:r>
              <a:rPr lang="ar-SA" sz="2800" dirty="0">
                <a:latin typeface="Sakkal Majalla"/>
                <a:cs typeface="Sakkal Majalla"/>
              </a:rPr>
              <a:t>كيفية قراءة التمثيلات البيانية بالخطوط وكيف نحدد النقاط إذا عُلمت الأزواج المرتبة لكل نقطة فنصل بين هذه النقاط فنحصل على خطوط بيانية</a:t>
            </a:r>
          </a:p>
          <a:p>
            <a:pPr marL="0" indent="0">
              <a:buNone/>
            </a:pPr>
            <a:r>
              <a:rPr lang="ar-SA" sz="2800" dirty="0">
                <a:latin typeface="Sakkal Majalla" panose="02000000000000000000" pitchFamily="2" charset="-78"/>
                <a:cs typeface="Sakkal Majalla" panose="02000000000000000000" pitchFamily="2" charset="-78"/>
              </a:rPr>
              <a:t>التي من خلالها نحلل البيانات ونقرأها</a:t>
            </a:r>
          </a:p>
          <a:p>
            <a:pPr marL="0" indent="0" algn="ctr">
              <a:buNone/>
            </a:pPr>
            <a:r>
              <a:rPr lang="ar-SA" sz="2800" dirty="0">
                <a:latin typeface="Sakkal Majalla"/>
                <a:cs typeface="Sakkal Majalla"/>
              </a:rPr>
              <a:t>أرجو أن تكونوا قد استفدتم </a:t>
            </a:r>
          </a:p>
          <a:p>
            <a:pPr marL="0" indent="0" algn="ctr">
              <a:buNone/>
            </a:pPr>
            <a:r>
              <a:rPr lang="ar-SA" sz="2800" dirty="0">
                <a:latin typeface="Sakkal Majalla"/>
                <a:cs typeface="Sakkal Majalla"/>
              </a:rPr>
              <a:t>بالتوفيق والنجاح</a:t>
            </a:r>
            <a:endParaRPr lang="ar-SA" dirty="0">
              <a:latin typeface="Sakkal Majalla"/>
              <a:cs typeface="Sakkal Majalla"/>
            </a:endParaRPr>
          </a:p>
        </p:txBody>
      </p:sp>
      <p:sp>
        <p:nvSpPr>
          <p:cNvPr id="4" name="فقاعة الكلام: بيضاوية 3">
            <a:extLst>
              <a:ext uri="{FF2B5EF4-FFF2-40B4-BE49-F238E27FC236}">
                <a16:creationId xmlns:a16="http://schemas.microsoft.com/office/drawing/2014/main" id="{2D679711-190E-46AA-AEE9-F8D0E8D17FE5}"/>
              </a:ext>
            </a:extLst>
          </p:cNvPr>
          <p:cNvSpPr/>
          <p:nvPr/>
        </p:nvSpPr>
        <p:spPr>
          <a:xfrm>
            <a:off x="1942415" y="-60707"/>
            <a:ext cx="6813657" cy="9567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Sakkal Majalla" panose="02000000000000000000" pitchFamily="2" charset="-78"/>
                <a:cs typeface="Sakkal Majalla" panose="02000000000000000000" pitchFamily="2" charset="-78"/>
              </a:rPr>
              <a:t>الإغلاق</a:t>
            </a:r>
          </a:p>
        </p:txBody>
      </p:sp>
    </p:spTree>
    <p:extLst>
      <p:ext uri="{BB962C8B-B14F-4D97-AF65-F5344CB8AC3E}">
        <p14:creationId xmlns:p14="http://schemas.microsoft.com/office/powerpoint/2010/main" val="418346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885</TotalTime>
  <Words>303</Words>
  <Application>Microsoft Office PowerPoint</Application>
  <PresentationFormat>On-screen Show (4:3)</PresentationFormat>
  <Paragraphs>25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ربطة</vt:lpstr>
      <vt:lpstr> </vt:lpstr>
      <vt:lpstr>الهدف من الدرس</vt:lpstr>
      <vt:lpstr> </vt:lpstr>
      <vt:lpstr>قراءة التمثيلات البيانية بالخطوط   لتحديد أي نقطة  على شبكة الإحداثيات  كما مر معنا   سابقاً كزوج مرتب ننطلق من الصفر إلى أسفل النقطة مباشرة ثم الى الأعلى لنصل الى النقطة المطلوبة وننظر إلى المحور الرأسي ونقرأ العدد الموجود على هذا المحور ونكتب ما قرأنا على شكل زوج مرتب مثلاً:  في العام 1994  كان  عدد الكلاب  280  نستطيع كتابة معلومات النقطة  كزوج مرتب(1994 ‘ 280)   مثال آخر: العام 1995 كان عدد الكلاب  المدربة 200     (   1995  ‘    200 ) في العام 1996 كان عدد الكلاب المدربة 240   (1996  ‘     215  ) إذا تتغير البيانات (المعلومات) بتغير الزمن</vt:lpstr>
      <vt:lpstr>  تعريف التمثيل البياني بالخطوط            </vt:lpstr>
      <vt:lpstr>هل يمكن تحديد النقاط إذا عرفت الأزواج المرتبة (الإحداثيات)    لدينا الأزواج المرتبة التالية: ( 3  ‘  100     )   (6 ،  150) ضع إشارةً تدل على موقع كل نقطة على شبكة الإحداثيات  تعلمنا سابقا ً العدد الأول على المحور  الأفقي والعدد الثاني على المحور الرأسي بالتقاطع بين الرقمين على شبكة  الإحداثيات  نصل الى النقطة المطلوبة إذاً: يمكن تحديد النقاط بالاعتماد على الإحداثيات  الموجودة كزوج مرتب</vt:lpstr>
      <vt:lpstr>مما سبق تبين لنا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communication</dc:creator>
  <cp:lastModifiedBy>أمين العيسى</cp:lastModifiedBy>
  <cp:revision>106</cp:revision>
  <dcterms:created xsi:type="dcterms:W3CDTF">2020-05-02T02:36:07Z</dcterms:created>
  <dcterms:modified xsi:type="dcterms:W3CDTF">2020-09-06T07:48:33Z</dcterms:modified>
</cp:coreProperties>
</file>