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63" r:id="rId5"/>
    <p:sldId id="262" r:id="rId6"/>
    <p:sldId id="259"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9832B-245F-81D5-87FE-871127AE0401}" v="14" dt="2020-09-06T07:33:13.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6" autoAdjust="0"/>
  </p:normalViewPr>
  <p:slideViewPr>
    <p:cSldViewPr snapToGrid="0" snapToObjects="1">
      <p:cViewPr varScale="1">
        <p:scale>
          <a:sx n="59" d="100"/>
          <a:sy n="59" d="100"/>
        </p:scale>
        <p:origin x="42"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r Jamalo" userId="S::amer.jamalo@violetsyria.org::fd2eb111-2482-438f-900c-2c82614c2edf" providerId="AD" clId="Web-{04E9832B-245F-81D5-87FE-871127AE0401}"/>
    <pc:docChg chg="modSld">
      <pc:chgData name="Amer Jamalo" userId="S::amer.jamalo@violetsyria.org::fd2eb111-2482-438f-900c-2c82614c2edf" providerId="AD" clId="Web-{04E9832B-245F-81D5-87FE-871127AE0401}" dt="2020-09-06T07:33:13.143" v="13" actId="20577"/>
      <pc:docMkLst>
        <pc:docMk/>
      </pc:docMkLst>
      <pc:sldChg chg="modSp">
        <pc:chgData name="Amer Jamalo" userId="S::amer.jamalo@violetsyria.org::fd2eb111-2482-438f-900c-2c82614c2edf" providerId="AD" clId="Web-{04E9832B-245F-81D5-87FE-871127AE0401}" dt="2020-09-06T07:33:13.143" v="12" actId="20577"/>
        <pc:sldMkLst>
          <pc:docMk/>
          <pc:sldMk cId="4183462975" sldId="261"/>
        </pc:sldMkLst>
        <pc:spChg chg="mod">
          <ac:chgData name="Amer Jamalo" userId="S::amer.jamalo@violetsyria.org::fd2eb111-2482-438f-900c-2c82614c2edf" providerId="AD" clId="Web-{04E9832B-245F-81D5-87FE-871127AE0401}" dt="2020-09-06T07:33:13.143" v="12" actId="20577"/>
          <ac:spMkLst>
            <pc:docMk/>
            <pc:sldMk cId="4183462975" sldId="261"/>
            <ac:spMk id="3" creationId="{0F9B892B-FC7B-4BA6-A815-7E31286C3138}"/>
          </ac:spMkLst>
        </pc:spChg>
      </pc:sldChg>
      <pc:sldChg chg="modSp">
        <pc:chgData name="Amer Jamalo" userId="S::amer.jamalo@violetsyria.org::fd2eb111-2482-438f-900c-2c82614c2edf" providerId="AD" clId="Web-{04E9832B-245F-81D5-87FE-871127AE0401}" dt="2020-09-06T07:32:28.002" v="8" actId="20577"/>
        <pc:sldMkLst>
          <pc:docMk/>
          <pc:sldMk cId="1365425748" sldId="262"/>
        </pc:sldMkLst>
        <pc:spChg chg="mod">
          <ac:chgData name="Amer Jamalo" userId="S::amer.jamalo@violetsyria.org::fd2eb111-2482-438f-900c-2c82614c2edf" providerId="AD" clId="Web-{04E9832B-245F-81D5-87FE-871127AE0401}" dt="2020-09-06T07:32:28.002" v="8" actId="20577"/>
          <ac:spMkLst>
            <pc:docMk/>
            <pc:sldMk cId="1365425748" sldId="262"/>
            <ac:spMk id="2" creationId="{77D0E171-7A5E-4E95-92C2-C8C6E745998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97939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93181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857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36224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9494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487925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171634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87487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97768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58883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84423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3687018-D117-7A45-8E9B-B06732E9A126}" type="datetimeFigureOut">
              <a:rPr lang="en-US" smtClean="0"/>
              <a:t>9/6/2020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61180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3687018-D117-7A45-8E9B-B06732E9A126}" type="datetimeFigureOut">
              <a:rPr lang="en-US" smtClean="0"/>
              <a:t>9/6/2020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86308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9/6/2020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36906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50930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76394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3687018-D117-7A45-8E9B-B06732E9A126}" type="datetimeFigureOut">
              <a:rPr lang="en-US" smtClean="0"/>
              <a:t>9/6/2020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1152250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2100245"/>
          </a:xfrm>
        </p:spPr>
        <p:txBody>
          <a:bodyPr>
            <a:noAutofit/>
          </a:bodyPr>
          <a:lstStyle/>
          <a:p>
            <a:pPr algn="ctr"/>
            <a:br>
              <a:rPr lang="ar-SA" sz="3600" dirty="0">
                <a:latin typeface="Sakkal Majalla" panose="02000000000000000000" pitchFamily="2" charset="-78"/>
                <a:cs typeface="Sakkal Majalla" panose="02000000000000000000" pitchFamily="2" charset="-78"/>
              </a:rPr>
            </a:br>
            <a:endParaRPr lang="en-US" sz="3600" dirty="0">
              <a:latin typeface="Sakkal Majalla" panose="02000000000000000000" pitchFamily="2" charset="-78"/>
              <a:cs typeface="Sakkal Majalla" panose="02000000000000000000" pitchFamily="2" charset="-78"/>
            </a:endParaRPr>
          </a:p>
        </p:txBody>
      </p:sp>
      <p:sp>
        <p:nvSpPr>
          <p:cNvPr id="3" name="شكل بيضاوي 2">
            <a:extLst>
              <a:ext uri="{FF2B5EF4-FFF2-40B4-BE49-F238E27FC236}">
                <a16:creationId xmlns:a16="http://schemas.microsoft.com/office/drawing/2014/main" id="{8636821C-7DDE-45AD-A1D5-9E4A4301F0CD}"/>
              </a:ext>
            </a:extLst>
          </p:cNvPr>
          <p:cNvSpPr/>
          <p:nvPr/>
        </p:nvSpPr>
        <p:spPr>
          <a:xfrm>
            <a:off x="2715065" y="4511568"/>
            <a:ext cx="3488810" cy="2346431"/>
          </a:xfrm>
          <a:prstGeom prst="ellipse">
            <a:avLst/>
          </a:prstGeom>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latin typeface="Sakkal Majalla" panose="02000000000000000000" pitchFamily="2" charset="-78"/>
                <a:cs typeface="Sakkal Majalla" panose="02000000000000000000" pitchFamily="2" charset="-78"/>
              </a:rPr>
              <a:t>الأزواج المرتبة</a:t>
            </a:r>
          </a:p>
          <a:p>
            <a:pPr algn="ctr"/>
            <a:r>
              <a:rPr lang="ar-SA" sz="4000" dirty="0">
                <a:latin typeface="Sakkal Majalla" panose="02000000000000000000" pitchFamily="2" charset="-78"/>
                <a:cs typeface="Sakkal Majalla" panose="02000000000000000000" pitchFamily="2" charset="-78"/>
              </a:rPr>
              <a:t>(الإحداثيات )</a:t>
            </a:r>
          </a:p>
        </p:txBody>
      </p:sp>
    </p:spTree>
    <p:extLst>
      <p:ext uri="{BB962C8B-B14F-4D97-AF65-F5344CB8AC3E}">
        <p14:creationId xmlns:p14="http://schemas.microsoft.com/office/powerpoint/2010/main" val="16987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grpId="0" nodeType="clickEffect">
                                  <p:stCondLst>
                                    <p:cond delay="0"/>
                                  </p:stCondLst>
                                  <p:childTnLst>
                                    <p:animEffect transition="out" filter="fade">
                                      <p:cBhvr>
                                        <p:cTn id="18" dur="2000"/>
                                        <p:tgtEl>
                                          <p:spTgt spid="3"/>
                                        </p:tgtEl>
                                      </p:cBhvr>
                                    </p:animEffect>
                                    <p:anim calcmode="lin" valueType="num">
                                      <p:cBhvr>
                                        <p:cTn id="19"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3"/>
                                        </p:tgtEl>
                                        <p:attrNameLst>
                                          <p:attrName>ppt_h</p:attrName>
                                        </p:attrNameLst>
                                      </p:cBhvr>
                                      <p:tavLst>
                                        <p:tav tm="0">
                                          <p:val>
                                            <p:strVal val="ppt_h"/>
                                          </p:val>
                                        </p:tav>
                                        <p:tav tm="100000">
                                          <p:val>
                                            <p:strVal val="ppt_h"/>
                                          </p:val>
                                        </p:tav>
                                      </p:tavLst>
                                    </p:anim>
                                    <p:set>
                                      <p:cBhvr>
                                        <p:cTn id="21"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0997" y="618977"/>
            <a:ext cx="5275386" cy="1159413"/>
          </a:xfrm>
        </p:spPr>
        <p:txBody>
          <a:bodyPr/>
          <a:lstStyle/>
          <a:p>
            <a:r>
              <a:rPr lang="ar-SA" dirty="0"/>
              <a:t>الهدف من الدرس</a:t>
            </a:r>
            <a:endParaRPr lang="en-US" dirty="0"/>
          </a:p>
        </p:txBody>
      </p:sp>
      <p:sp>
        <p:nvSpPr>
          <p:cNvPr id="3" name="Content Placeholder 2"/>
          <p:cNvSpPr>
            <a:spLocks noGrp="1"/>
          </p:cNvSpPr>
          <p:nvPr>
            <p:ph idx="1"/>
          </p:nvPr>
        </p:nvSpPr>
        <p:spPr>
          <a:xfrm>
            <a:off x="2700997" y="1631852"/>
            <a:ext cx="5833403" cy="4279370"/>
          </a:xfrm>
        </p:spPr>
        <p:txBody>
          <a:bodyPr>
            <a:normAutofit fontScale="92500" lnSpcReduction="20000"/>
          </a:bodyPr>
          <a:lstStyle/>
          <a:p>
            <a:r>
              <a:rPr lang="ar-SA" dirty="0"/>
              <a:t>_ </a:t>
            </a:r>
            <a:r>
              <a:rPr lang="ar-SA" sz="4000" dirty="0">
                <a:latin typeface="Sakkal Majalla" panose="02000000000000000000" pitchFamily="2" charset="-78"/>
                <a:cs typeface="Sakkal Majalla" panose="02000000000000000000" pitchFamily="2" charset="-78"/>
              </a:rPr>
              <a:t>بعد أن تعرفنا على التمثيلات البيانية بالصور والتمثيلات البيانية  بالأعمدة هيا بنا تلاميذي الأعزاء نتعرف معاً على كيفية قراءة النقاط كأزواج مرتبة على شبكة الإحداثيات</a:t>
            </a:r>
          </a:p>
          <a:p>
            <a:endParaRPr lang="ar-SA" sz="3600" dirty="0">
              <a:latin typeface="Sakkal Majalla" panose="02000000000000000000" pitchFamily="2" charset="-78"/>
              <a:cs typeface="Sakkal Majalla" panose="02000000000000000000" pitchFamily="2" charset="-78"/>
            </a:endParaRPr>
          </a:p>
          <a:p>
            <a:r>
              <a:rPr lang="ar-SA" sz="3600" dirty="0">
                <a:latin typeface="Sakkal Majalla" panose="02000000000000000000" pitchFamily="2" charset="-78"/>
                <a:cs typeface="Sakkal Majalla" panose="02000000000000000000" pitchFamily="2" charset="-78"/>
              </a:rPr>
              <a:t>_ </a:t>
            </a:r>
          </a:p>
          <a:p>
            <a:r>
              <a:rPr lang="ar-SA" sz="3600" dirty="0">
                <a:latin typeface="Sakkal Majalla" panose="02000000000000000000" pitchFamily="2" charset="-78"/>
                <a:cs typeface="Sakkal Majalla" panose="02000000000000000000" pitchFamily="2" charset="-78"/>
              </a:rPr>
              <a:t>                 </a:t>
            </a:r>
            <a:endParaRPr lang="en-US" sz="3600" dirty="0">
              <a:latin typeface="Sakkal Majalla" panose="02000000000000000000" pitchFamily="2" charset="-78"/>
              <a:cs typeface="Sakkal Majalla" panose="02000000000000000000" pitchFamily="2" charset="-78"/>
            </a:endParaRPr>
          </a:p>
        </p:txBody>
      </p:sp>
      <p:sp>
        <p:nvSpPr>
          <p:cNvPr id="4" name="مخطط انسيابي: شريط مثقب 3">
            <a:extLst>
              <a:ext uri="{FF2B5EF4-FFF2-40B4-BE49-F238E27FC236}">
                <a16:creationId xmlns:a16="http://schemas.microsoft.com/office/drawing/2014/main" id="{B06F1547-B0EC-4878-9AFC-50931F20BD6D}"/>
              </a:ext>
            </a:extLst>
          </p:cNvPr>
          <p:cNvSpPr/>
          <p:nvPr/>
        </p:nvSpPr>
        <p:spPr>
          <a:xfrm>
            <a:off x="1814732" y="242198"/>
            <a:ext cx="4754879" cy="1536192"/>
          </a:xfrm>
          <a:prstGeom prst="flowChartPunchedTape">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latin typeface="Sakkal Majalla" panose="02000000000000000000" pitchFamily="2" charset="-78"/>
                <a:cs typeface="Sakkal Majalla" panose="02000000000000000000" pitchFamily="2" charset="-78"/>
              </a:rPr>
              <a:t>الهدف من الدرس</a:t>
            </a:r>
          </a:p>
        </p:txBody>
      </p:sp>
    </p:spTree>
    <p:extLst>
      <p:ext uri="{BB962C8B-B14F-4D97-AF65-F5344CB8AC3E}">
        <p14:creationId xmlns:p14="http://schemas.microsoft.com/office/powerpoint/2010/main" val="20181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2FF14E4F-5BCD-4875-AD59-86D627E25047}"/>
              </a:ext>
            </a:extLst>
          </p:cNvPr>
          <p:cNvSpPr>
            <a:spLocks noGrp="1"/>
          </p:cNvSpPr>
          <p:nvPr>
            <p:ph type="title"/>
          </p:nvPr>
        </p:nvSpPr>
        <p:spPr/>
        <p:txBody>
          <a:bodyPr/>
          <a:lstStyle/>
          <a:p>
            <a:pPr algn="r"/>
            <a:r>
              <a:rPr lang="ar-SA" dirty="0"/>
              <a:t> </a:t>
            </a:r>
          </a:p>
        </p:txBody>
      </p:sp>
      <p:sp>
        <p:nvSpPr>
          <p:cNvPr id="4" name="مستطيل: زوايا مستديرة 3">
            <a:extLst>
              <a:ext uri="{FF2B5EF4-FFF2-40B4-BE49-F238E27FC236}">
                <a16:creationId xmlns:a16="http://schemas.microsoft.com/office/drawing/2014/main" id="{D25C9696-5692-4A27-893B-55AF93D8A4B7}"/>
              </a:ext>
            </a:extLst>
          </p:cNvPr>
          <p:cNvSpPr/>
          <p:nvPr/>
        </p:nvSpPr>
        <p:spPr>
          <a:xfrm>
            <a:off x="508000" y="422031"/>
            <a:ext cx="8026400" cy="928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t>شبكة  الإحداثيات </a:t>
            </a:r>
          </a:p>
        </p:txBody>
      </p:sp>
      <p:pic>
        <p:nvPicPr>
          <p:cNvPr id="8" name="عنصر نائب للمحتوى 7">
            <a:extLst>
              <a:ext uri="{FF2B5EF4-FFF2-40B4-BE49-F238E27FC236}">
                <a16:creationId xmlns:a16="http://schemas.microsoft.com/office/drawing/2014/main" id="{ECC1AA5B-9021-4C2D-A720-11B18D983A5D}"/>
              </a:ext>
            </a:extLst>
          </p:cNvPr>
          <p:cNvPicPr>
            <a:picLocks noGrp="1" noChangeAspect="1"/>
          </p:cNvPicPr>
          <p:nvPr>
            <p:ph idx="1"/>
          </p:nvPr>
        </p:nvPicPr>
        <p:blipFill>
          <a:blip r:embed="rId3"/>
          <a:stretch>
            <a:fillRect/>
          </a:stretch>
        </p:blipFill>
        <p:spPr>
          <a:xfrm>
            <a:off x="2334986" y="2133600"/>
            <a:ext cx="5170022" cy="4100290"/>
          </a:xfrm>
        </p:spPr>
      </p:pic>
    </p:spTree>
    <p:extLst>
      <p:ext uri="{BB962C8B-B14F-4D97-AF65-F5344CB8AC3E}">
        <p14:creationId xmlns:p14="http://schemas.microsoft.com/office/powerpoint/2010/main" val="284832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9C52FFE-C302-4D10-89DC-31C2313D157F}"/>
              </a:ext>
            </a:extLst>
          </p:cNvPr>
          <p:cNvSpPr>
            <a:spLocks noGrp="1"/>
          </p:cNvSpPr>
          <p:nvPr>
            <p:ph type="title"/>
          </p:nvPr>
        </p:nvSpPr>
        <p:spPr>
          <a:xfrm>
            <a:off x="157845" y="0"/>
            <a:ext cx="8986155" cy="653143"/>
          </a:xfrm>
        </p:spPr>
        <p:txBody>
          <a:bodyPr/>
          <a:lstStyle/>
          <a:p>
            <a:pPr algn="r"/>
            <a:r>
              <a:rPr lang="ar-SA" dirty="0"/>
              <a:t>تحديد نقطة على شبكة الإحداثيات</a:t>
            </a:r>
          </a:p>
        </p:txBody>
      </p:sp>
      <p:pic>
        <p:nvPicPr>
          <p:cNvPr id="4" name="عنصر نائب للمحتوى 6">
            <a:extLst>
              <a:ext uri="{FF2B5EF4-FFF2-40B4-BE49-F238E27FC236}">
                <a16:creationId xmlns:a16="http://schemas.microsoft.com/office/drawing/2014/main" id="{38966D6C-FD75-455E-B8D8-87BC93C03D7D}"/>
              </a:ext>
            </a:extLst>
          </p:cNvPr>
          <p:cNvPicPr>
            <a:picLocks noGrp="1" noChangeAspect="1"/>
          </p:cNvPicPr>
          <p:nvPr>
            <p:ph idx="1"/>
          </p:nvPr>
        </p:nvPicPr>
        <p:blipFill>
          <a:blip r:embed="rId2"/>
          <a:stretch>
            <a:fillRect/>
          </a:stretch>
        </p:blipFill>
        <p:spPr>
          <a:xfrm>
            <a:off x="636814" y="653143"/>
            <a:ext cx="8507185" cy="5258707"/>
          </a:xfrm>
        </p:spPr>
      </p:pic>
    </p:spTree>
    <p:extLst>
      <p:ext uri="{BB962C8B-B14F-4D97-AF65-F5344CB8AC3E}">
        <p14:creationId xmlns:p14="http://schemas.microsoft.com/office/powerpoint/2010/main" val="340585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D0E171-7A5E-4E95-92C2-C8C6E7459980}"/>
              </a:ext>
            </a:extLst>
          </p:cNvPr>
          <p:cNvSpPr>
            <a:spLocks noGrp="1"/>
          </p:cNvSpPr>
          <p:nvPr>
            <p:ph type="title"/>
          </p:nvPr>
        </p:nvSpPr>
        <p:spPr>
          <a:xfrm>
            <a:off x="159658" y="146959"/>
            <a:ext cx="8853714" cy="620484"/>
          </a:xfrm>
        </p:spPr>
        <p:txBody>
          <a:bodyPr>
            <a:normAutofit fontScale="90000"/>
          </a:bodyPr>
          <a:lstStyle/>
          <a:p>
            <a:pPr algn="r"/>
            <a:r>
              <a:rPr lang="ar-SA" dirty="0">
                <a:solidFill>
                  <a:srgbClr val="FF0000"/>
                </a:solidFill>
                <a:latin typeface="Sakkal Majalla"/>
                <a:cs typeface="Sakkal Majalla"/>
              </a:rPr>
              <a:t>تحديد نقطة على محور الإحداثيات كأزواج مرتبة</a:t>
            </a:r>
            <a:br>
              <a:rPr lang="ar-SA" dirty="0">
                <a:latin typeface="Sakkal Majalla" panose="02000000000000000000" pitchFamily="2" charset="-78"/>
                <a:cs typeface="Sakkal Majalla" panose="02000000000000000000" pitchFamily="2" charset="-78"/>
              </a:rPr>
            </a:br>
            <a:br>
              <a:rPr lang="ar-SA" dirty="0">
                <a:latin typeface="Sakkal Majalla" panose="02000000000000000000" pitchFamily="2" charset="-78"/>
                <a:cs typeface="Sakkal Majalla" panose="02000000000000000000" pitchFamily="2" charset="-78"/>
              </a:rPr>
            </a:b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لتحديد أي نقطة ج مثلاً على شبكة الإحداثيات</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نسير من الصفر على المحور الأفقي</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 لنصل الى أسفل النقطة</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تماما ونقرأ العدد ثم نصعد الى النقطة </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وننظر الى المحور العامودي  ونقرأ العدد</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وبذلك تُحدد أي نقطة بعددين الأول </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على المحور الأفقي والثاني على المحور </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العامودي من خلال تقاطع العددين على</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شبكة الإحداثيات</a:t>
            </a:r>
            <a:br>
              <a:rPr lang="ar-SA" dirty="0">
                <a:latin typeface="Sakkal Majalla" panose="02000000000000000000" pitchFamily="2" charset="-78"/>
                <a:cs typeface="Sakkal Majalla" panose="02000000000000000000" pitchFamily="2" charset="-78"/>
              </a:rPr>
            </a:br>
            <a:endParaRPr lang="ar-SA" dirty="0">
              <a:latin typeface="Sakkal Majalla" panose="02000000000000000000" pitchFamily="2" charset="-78"/>
              <a:cs typeface="Sakkal Majalla" panose="02000000000000000000" pitchFamily="2" charset="-78"/>
            </a:endParaRPr>
          </a:p>
        </p:txBody>
      </p:sp>
      <p:pic>
        <p:nvPicPr>
          <p:cNvPr id="7" name="عنصر نائب للمحتوى 6">
            <a:extLst>
              <a:ext uri="{FF2B5EF4-FFF2-40B4-BE49-F238E27FC236}">
                <a16:creationId xmlns:a16="http://schemas.microsoft.com/office/drawing/2014/main" id="{1B38DE93-E120-469D-A217-B756A5C5702B}"/>
              </a:ext>
            </a:extLst>
          </p:cNvPr>
          <p:cNvPicPr>
            <a:picLocks noGrp="1" noChangeAspect="1"/>
          </p:cNvPicPr>
          <p:nvPr>
            <p:ph idx="1"/>
          </p:nvPr>
        </p:nvPicPr>
        <p:blipFill>
          <a:blip r:embed="rId2"/>
          <a:stretch>
            <a:fillRect/>
          </a:stretch>
        </p:blipFill>
        <p:spPr>
          <a:xfrm>
            <a:off x="159657" y="767444"/>
            <a:ext cx="3530600" cy="4082142"/>
          </a:xfrm>
        </p:spPr>
      </p:pic>
    </p:spTree>
    <p:extLst>
      <p:ext uri="{BB962C8B-B14F-4D97-AF65-F5344CB8AC3E}">
        <p14:creationId xmlns:p14="http://schemas.microsoft.com/office/powerpoint/2010/main" val="136542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A00B1738-0E79-4D0B-8A11-08749D2F41DC}"/>
              </a:ext>
            </a:extLst>
          </p:cNvPr>
          <p:cNvSpPr>
            <a:spLocks noGrp="1"/>
          </p:cNvSpPr>
          <p:nvPr>
            <p:ph idx="1"/>
          </p:nvPr>
        </p:nvSpPr>
        <p:spPr>
          <a:xfrm>
            <a:off x="2483709" y="1510776"/>
            <a:ext cx="6247640" cy="5167861"/>
          </a:xfrm>
        </p:spPr>
        <p:txBody>
          <a:bodyPr>
            <a:noAutofit/>
          </a:bodyPr>
          <a:lstStyle/>
          <a:p>
            <a:pPr marL="0" indent="0">
              <a:buNone/>
            </a:pPr>
            <a:endParaRPr lang="ar-SA" sz="2800" dirty="0">
              <a:latin typeface="Sakkal Majalla" panose="02000000000000000000" pitchFamily="2" charset="-78"/>
              <a:cs typeface="Sakkal Majalla" panose="02000000000000000000" pitchFamily="2" charset="-78"/>
            </a:endParaRPr>
          </a:p>
          <a:p>
            <a:pPr marL="0" indent="0">
              <a:buNone/>
            </a:pPr>
            <a:endParaRPr lang="ar-SA" sz="2800" dirty="0">
              <a:latin typeface="Sakkal Majalla" panose="02000000000000000000" pitchFamily="2" charset="-78"/>
              <a:cs typeface="Sakkal Majalla" panose="02000000000000000000" pitchFamily="2" charset="-78"/>
            </a:endParaRPr>
          </a:p>
          <a:p>
            <a:pPr marL="0" indent="0">
              <a:buNone/>
            </a:pPr>
            <a:r>
              <a:rPr lang="ar-SA" sz="2800" dirty="0">
                <a:latin typeface="Sakkal Majalla" panose="02000000000000000000" pitchFamily="2" charset="-78"/>
                <a:cs typeface="Sakkal Majalla" panose="02000000000000000000" pitchFamily="2" charset="-78"/>
              </a:rPr>
              <a:t>         </a:t>
            </a:r>
          </a:p>
        </p:txBody>
      </p:sp>
      <p:sp>
        <p:nvSpPr>
          <p:cNvPr id="3" name="عنوان 2">
            <a:extLst>
              <a:ext uri="{FF2B5EF4-FFF2-40B4-BE49-F238E27FC236}">
                <a16:creationId xmlns:a16="http://schemas.microsoft.com/office/drawing/2014/main" id="{DCB7477B-C2B4-47D8-BA2C-B6C630B43619}"/>
              </a:ext>
            </a:extLst>
          </p:cNvPr>
          <p:cNvSpPr>
            <a:spLocks noGrp="1"/>
          </p:cNvSpPr>
          <p:nvPr>
            <p:ph type="title"/>
          </p:nvPr>
        </p:nvSpPr>
        <p:spPr>
          <a:xfrm>
            <a:off x="0" y="0"/>
            <a:ext cx="9144000" cy="610274"/>
          </a:xfrm>
          <a:solidFill>
            <a:srgbClr val="92D050"/>
          </a:solidFill>
        </p:spPr>
        <p:txBody>
          <a:bodyPr>
            <a:normAutofit fontScale="90000"/>
          </a:bodyPr>
          <a:lstStyle/>
          <a:p>
            <a:pPr algn="ctr"/>
            <a:r>
              <a:rPr lang="ar-SA" dirty="0"/>
              <a:t> الزوج المرتب</a:t>
            </a:r>
            <a:br>
              <a:rPr lang="ar-SA" dirty="0"/>
            </a:br>
            <a:r>
              <a:rPr lang="ar-SA" dirty="0"/>
              <a:t>     -</a:t>
            </a:r>
            <a:r>
              <a:rPr lang="ar-SA" dirty="0">
                <a:latin typeface="Sakkal Majalla" panose="02000000000000000000" pitchFamily="2" charset="-78"/>
                <a:cs typeface="Sakkal Majalla" panose="02000000000000000000" pitchFamily="2" charset="-78"/>
              </a:rPr>
              <a:t>يشير العدد الأول (العدد الأيمن في الزوج المرتب ) الى بعد النقطة</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         نحو يمين العدد صفر</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           - يشير العدد الثاني ( العدد الأيسر في الزوج المرتب ) الى بعد النقطة</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           نحو أعلى العدد صفر</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         اذاً :   الزوج المرتب هو:     </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         زوج من عددين يُسمي نقطةً على شبكة الإحداثيات </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          </a:t>
            </a:r>
          </a:p>
        </p:txBody>
      </p:sp>
      <p:sp>
        <p:nvSpPr>
          <p:cNvPr id="2" name="مستطيل 1">
            <a:extLst>
              <a:ext uri="{FF2B5EF4-FFF2-40B4-BE49-F238E27FC236}">
                <a16:creationId xmlns:a16="http://schemas.microsoft.com/office/drawing/2014/main" id="{EE3070B4-E03F-4567-A148-A76E2028210B}"/>
              </a:ext>
            </a:extLst>
          </p:cNvPr>
          <p:cNvSpPr/>
          <p:nvPr/>
        </p:nvSpPr>
        <p:spPr>
          <a:xfrm>
            <a:off x="4782976" y="-97612"/>
            <a:ext cx="492444" cy="707886"/>
          </a:xfrm>
          <a:prstGeom prst="rect">
            <a:avLst/>
          </a:prstGeom>
          <a:noFill/>
        </p:spPr>
        <p:txBody>
          <a:bodyPr wrap="none" lIns="91440" tIns="45720" rIns="91440" bIns="45720">
            <a:spAutoFit/>
          </a:bodyPr>
          <a:lstStyle/>
          <a:p>
            <a:pPr algn="ctr"/>
            <a:r>
              <a:rPr lang="ar-SA"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21217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0F39D1-C35F-4D45-878E-3B57D114B616}"/>
              </a:ext>
            </a:extLst>
          </p:cNvPr>
          <p:cNvSpPr>
            <a:spLocks noGrp="1"/>
          </p:cNvSpPr>
          <p:nvPr>
            <p:ph type="title"/>
          </p:nvPr>
        </p:nvSpPr>
        <p:spPr>
          <a:xfrm>
            <a:off x="3179618" y="46233"/>
            <a:ext cx="2784764" cy="849796"/>
          </a:xfrm>
        </p:spPr>
        <p:txBody>
          <a:bodyPr>
            <a:normAutofit/>
          </a:bodyPr>
          <a:lstStyle/>
          <a:p>
            <a:pPr algn="ctr"/>
            <a:r>
              <a:rPr lang="ar-SA" sz="4000" dirty="0">
                <a:latin typeface="Sakkal Majalla" panose="02000000000000000000" pitchFamily="2" charset="-78"/>
                <a:cs typeface="Sakkal Majalla" panose="02000000000000000000" pitchFamily="2" charset="-78"/>
              </a:rPr>
              <a:t>مما سبق تبين لنا</a:t>
            </a:r>
          </a:p>
        </p:txBody>
      </p:sp>
      <p:sp>
        <p:nvSpPr>
          <p:cNvPr id="3" name="عنصر نائب للمحتوى 2">
            <a:extLst>
              <a:ext uri="{FF2B5EF4-FFF2-40B4-BE49-F238E27FC236}">
                <a16:creationId xmlns:a16="http://schemas.microsoft.com/office/drawing/2014/main" id="{0F9B892B-FC7B-4BA6-A815-7E31286C3138}"/>
              </a:ext>
            </a:extLst>
          </p:cNvPr>
          <p:cNvSpPr>
            <a:spLocks noGrp="1"/>
          </p:cNvSpPr>
          <p:nvPr>
            <p:ph idx="1"/>
          </p:nvPr>
        </p:nvSpPr>
        <p:spPr>
          <a:xfrm>
            <a:off x="1451429" y="2017486"/>
            <a:ext cx="7692571" cy="3893736"/>
          </a:xfrm>
        </p:spPr>
        <p:txBody>
          <a:bodyPr vert="horz" lIns="91440" tIns="45720" rIns="91440" bIns="45720" rtlCol="0" anchor="t">
            <a:normAutofit/>
          </a:bodyPr>
          <a:lstStyle/>
          <a:p>
            <a:pPr marL="0" indent="0" algn="ctr">
              <a:buNone/>
            </a:pPr>
            <a:r>
              <a:rPr lang="ar-SA" sz="2800" dirty="0">
                <a:latin typeface="Sakkal Majalla" panose="02000000000000000000" pitchFamily="2" charset="-78"/>
                <a:cs typeface="Sakkal Majalla" panose="02000000000000000000" pitchFamily="2" charset="-78"/>
              </a:rPr>
              <a:t> مما سبق تبين لنا  تلاميذي الأعزاء </a:t>
            </a:r>
          </a:p>
          <a:p>
            <a:pPr marL="0" indent="0" algn="ctr">
              <a:buNone/>
            </a:pPr>
            <a:r>
              <a:rPr lang="ar-SA" sz="2800" dirty="0">
                <a:latin typeface="Sakkal Majalla" panose="02000000000000000000" pitchFamily="2" charset="-78"/>
                <a:cs typeface="Sakkal Majalla" panose="02000000000000000000" pitchFamily="2" charset="-78"/>
              </a:rPr>
              <a:t>كيفية قراءة النقاط كأزواج  مرتبة على شبكة الإحداثيات</a:t>
            </a:r>
          </a:p>
          <a:p>
            <a:pPr marL="0" indent="0" algn="ctr">
              <a:buNone/>
            </a:pPr>
            <a:r>
              <a:rPr lang="ar-SA" sz="2800" dirty="0">
                <a:latin typeface="Sakkal Majalla"/>
                <a:cs typeface="Sakkal Majalla"/>
              </a:rPr>
              <a:t>أرجو أن تكونوا قد استفدتم </a:t>
            </a:r>
          </a:p>
          <a:p>
            <a:pPr marL="0" indent="0" algn="ctr">
              <a:buNone/>
            </a:pPr>
            <a:r>
              <a:rPr lang="ar-SA" sz="2800" dirty="0">
                <a:latin typeface="Sakkal Majalla"/>
                <a:cs typeface="Sakkal Majalla"/>
              </a:rPr>
              <a:t>بالتوفيق والنجاح</a:t>
            </a:r>
            <a:endParaRPr lang="ar-SA" dirty="0">
              <a:latin typeface="Sakkal Majalla"/>
              <a:cs typeface="Sakkal Majalla"/>
            </a:endParaRPr>
          </a:p>
        </p:txBody>
      </p:sp>
      <p:sp>
        <p:nvSpPr>
          <p:cNvPr id="4" name="فقاعة الكلام: بيضاوية 3">
            <a:extLst>
              <a:ext uri="{FF2B5EF4-FFF2-40B4-BE49-F238E27FC236}">
                <a16:creationId xmlns:a16="http://schemas.microsoft.com/office/drawing/2014/main" id="{2D679711-190E-46AA-AEE9-F8D0E8D17FE5}"/>
              </a:ext>
            </a:extLst>
          </p:cNvPr>
          <p:cNvSpPr/>
          <p:nvPr/>
        </p:nvSpPr>
        <p:spPr>
          <a:xfrm>
            <a:off x="1942415" y="-60707"/>
            <a:ext cx="6813657" cy="9567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الإغلاق</a:t>
            </a:r>
          </a:p>
        </p:txBody>
      </p:sp>
    </p:spTree>
    <p:extLst>
      <p:ext uri="{BB962C8B-B14F-4D97-AF65-F5344CB8AC3E}">
        <p14:creationId xmlns:p14="http://schemas.microsoft.com/office/powerpoint/2010/main" val="41834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821</TotalTime>
  <Words>215</Words>
  <Application>Microsoft Office PowerPoint</Application>
  <PresentationFormat>On-screen Show (4:3)</PresentationFormat>
  <Paragraphs>23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ربطة</vt:lpstr>
      <vt:lpstr> </vt:lpstr>
      <vt:lpstr>الهدف من الدرس</vt:lpstr>
      <vt:lpstr> </vt:lpstr>
      <vt:lpstr>تحديد نقطة على شبكة الإحداثيات</vt:lpstr>
      <vt:lpstr>تحديد نقطة على محور الإحداثيات كأزواج مرتبة   لتحديد أي نقطة ج مثلاً على شبكة الإحداثيات نسير من الصفر على المحور الأفقي  لنصل الى أسفل النقطة تماما ونقرأ العدد ثم نصعد الى النقطة  وننظر الى المحور العامودي  ونقرأ العدد وبذلك تُحدد أي نقطة بعددين الأول  على المحور الأفقي والثاني على المحور  العامودي من خلال تقاطع العددين على شبكة الإحداثيات </vt:lpstr>
      <vt:lpstr> الزوج المرتب      -يشير العدد الأول (العدد الأيمن في الزوج المرتب ) الى بعد النقطة          نحو يمين العدد صفر            - يشير العدد الثاني ( العدد الأيسر في الزوج المرتب ) الى بعد النقطة            نحو أعلى العدد صفر          اذاً :   الزوج المرتب هو:               زوج من عددين يُسمي نقطةً على شبكة الإحداثيات            </vt:lpstr>
      <vt:lpstr>مما سبق تبين لنا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أمين العيسى</cp:lastModifiedBy>
  <cp:revision>80</cp:revision>
  <dcterms:created xsi:type="dcterms:W3CDTF">2020-05-02T02:36:07Z</dcterms:created>
  <dcterms:modified xsi:type="dcterms:W3CDTF">2020-09-06T07:33:14Z</dcterms:modified>
</cp:coreProperties>
</file>